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340" r:id="rId4"/>
    <p:sldId id="341" r:id="rId5"/>
    <p:sldId id="257" r:id="rId6"/>
    <p:sldId id="258" r:id="rId7"/>
    <p:sldId id="259" r:id="rId8"/>
    <p:sldId id="275" r:id="rId9"/>
    <p:sldId id="276" r:id="rId10"/>
    <p:sldId id="284" r:id="rId11"/>
    <p:sldId id="316" r:id="rId12"/>
    <p:sldId id="285" r:id="rId13"/>
    <p:sldId id="286" r:id="rId14"/>
    <p:sldId id="342" r:id="rId15"/>
    <p:sldId id="287" r:id="rId16"/>
    <p:sldId id="288" r:id="rId17"/>
    <p:sldId id="289" r:id="rId18"/>
    <p:sldId id="317" r:id="rId19"/>
    <p:sldId id="290" r:id="rId20"/>
    <p:sldId id="291" r:id="rId21"/>
    <p:sldId id="292" r:id="rId22"/>
    <p:sldId id="293" r:id="rId23"/>
    <p:sldId id="318" r:id="rId24"/>
    <p:sldId id="294" r:id="rId25"/>
    <p:sldId id="295" r:id="rId26"/>
    <p:sldId id="319" r:id="rId27"/>
    <p:sldId id="321" r:id="rId28"/>
    <p:sldId id="320" r:id="rId29"/>
    <p:sldId id="297" r:id="rId30"/>
    <p:sldId id="322" r:id="rId31"/>
    <p:sldId id="323" r:id="rId32"/>
    <p:sldId id="324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39" r:id="rId41"/>
    <p:sldId id="329" r:id="rId42"/>
    <p:sldId id="308" r:id="rId43"/>
    <p:sldId id="309" r:id="rId44"/>
    <p:sldId id="327" r:id="rId45"/>
    <p:sldId id="310" r:id="rId46"/>
    <p:sldId id="311" r:id="rId47"/>
    <p:sldId id="312" r:id="rId48"/>
    <p:sldId id="313" r:id="rId49"/>
    <p:sldId id="328" r:id="rId50"/>
    <p:sldId id="314" r:id="rId51"/>
    <p:sldId id="315" r:id="rId52"/>
    <p:sldId id="336" r:id="rId53"/>
    <p:sldId id="326" r:id="rId54"/>
    <p:sldId id="330" r:id="rId55"/>
    <p:sldId id="331" r:id="rId56"/>
    <p:sldId id="332" r:id="rId57"/>
    <p:sldId id="334" r:id="rId58"/>
    <p:sldId id="333" r:id="rId59"/>
    <p:sldId id="261" r:id="rId60"/>
    <p:sldId id="335" r:id="rId61"/>
    <p:sldId id="337" r:id="rId62"/>
    <p:sldId id="338" r:id="rId63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08" y="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NKWgcFPHqw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O3mTqrEeq8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5b8e38d4b3aa530019b32e13/3-dna-replication-higher-human-biology?type=quiz,presentation&amp;source=MainHeader&amp;page=FeaturedPage&amp;searchLocale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</a:t>
            </a:r>
          </a:p>
          <a:p>
            <a:r>
              <a:rPr lang="en-GB" dirty="0"/>
              <a:t>KA 2 Replication of DNA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24936" cy="4005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6D2C-851F-4665-B55D-D22C05B2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WYSK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06024-9BEF-4924-B57A-90D772162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Give an account of the structure of a single DNA nucleotide (3)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Give an account of the structure of a DNA molecule (5)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Describe the differences between prokaryotic and eukaryotic cells (5)</a:t>
            </a:r>
          </a:p>
        </p:txBody>
      </p:sp>
    </p:spTree>
    <p:extLst>
      <p:ext uri="{BB962C8B-B14F-4D97-AF65-F5344CB8AC3E}">
        <p14:creationId xmlns:p14="http://schemas.microsoft.com/office/powerpoint/2010/main" val="2794504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236F-A60F-404A-8DE5-554514F2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WYSK (Answers)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54520-4036-42C2-BCC3-5250E49A1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/>
              <a:t>Contains a deoxyribose sugar, a phosphate joined at carbon 5 of sugar and base, names of bases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Double helix, Strands made of nucleotides, sugar phosphate backbone, base pairs joined by weak hydrogen bonds, strands run anti-parallel or 3’ – 5’ and 5’ – 3’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Prokaryotes – circular chromosomal DNA, plasmids / Eukaryotes - circular plasmids in yeast, circular chromosomes in mitochondria, circular chromosomes in chloroplasts, DNA linear chromosomes in nucleus, DNA tightly coiled and packaged with histones  </a:t>
            </a:r>
          </a:p>
        </p:txBody>
      </p:sp>
    </p:spTree>
    <p:extLst>
      <p:ext uri="{BB962C8B-B14F-4D97-AF65-F5344CB8AC3E}">
        <p14:creationId xmlns:p14="http://schemas.microsoft.com/office/powerpoint/2010/main" val="220747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In your jotter:</a:t>
            </a:r>
          </a:p>
          <a:p>
            <a:r>
              <a:rPr lang="en-GB" dirty="0"/>
              <a:t>Draw and label a nucleotide</a:t>
            </a:r>
          </a:p>
          <a:p>
            <a:r>
              <a:rPr lang="en-GB" dirty="0"/>
              <a:t>Write the complementary strand of DNA to the strand below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b="1" dirty="0"/>
              <a:t>A G C </a:t>
            </a:r>
            <a:r>
              <a:rPr lang="en-GB" b="1" dirty="0" err="1"/>
              <a:t>C</a:t>
            </a:r>
            <a:r>
              <a:rPr lang="en-GB" b="1" dirty="0"/>
              <a:t> G T A T </a:t>
            </a:r>
            <a:r>
              <a:rPr lang="en-GB" b="1" dirty="0" err="1"/>
              <a:t>T</a:t>
            </a:r>
            <a:r>
              <a:rPr lang="en-GB" b="1" dirty="0"/>
              <a:t> C G </a:t>
            </a:r>
            <a:r>
              <a:rPr lang="en-GB" b="1" dirty="0" err="1"/>
              <a:t>G</a:t>
            </a:r>
            <a:r>
              <a:rPr lang="en-GB" b="1" dirty="0"/>
              <a:t> A T C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the process of DNA replication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the replication of DNA by DNA polymerase and primers. </a:t>
            </a:r>
          </a:p>
          <a:p>
            <a:r>
              <a:rPr lang="en-GB" dirty="0"/>
              <a:t>Explain the process of DNA polymerase adding DNA nucleotides, using complementary base pairing, to the </a:t>
            </a:r>
            <a:r>
              <a:rPr lang="en-GB" dirty="0" err="1"/>
              <a:t>deoxyribose</a:t>
            </a:r>
            <a:r>
              <a:rPr lang="en-GB" dirty="0"/>
              <a:t> (3’) end of the new DNA strand </a:t>
            </a:r>
          </a:p>
          <a:p>
            <a:r>
              <a:rPr lang="en-GB" dirty="0"/>
              <a:t>Explain that fragments of DNA are joined together by ligase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Why do cells need to copy their DNA?</a:t>
            </a:r>
          </a:p>
        </p:txBody>
      </p:sp>
      <p:sp>
        <p:nvSpPr>
          <p:cNvPr id="1003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DNA is copied during cell division (mitosis) to ensure that new cells have the same number of chromosomes and to ensure that all cells have the same genes.</a:t>
            </a:r>
          </a:p>
        </p:txBody>
      </p:sp>
    </p:spTree>
    <p:extLst>
      <p:ext uri="{BB962C8B-B14F-4D97-AF65-F5344CB8AC3E}">
        <p14:creationId xmlns:p14="http://schemas.microsoft.com/office/powerpoint/2010/main" val="191781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Hypothesise…</a:t>
            </a:r>
          </a:p>
        </p:txBody>
      </p:sp>
      <p:sp>
        <p:nvSpPr>
          <p:cNvPr id="69634" name="Rectangle 3"/>
          <p:cNvSpPr>
            <a:spLocks noGrp="1"/>
          </p:cNvSpPr>
          <p:nvPr>
            <p:ph type="body" idx="4294967295"/>
          </p:nvPr>
        </p:nvSpPr>
        <p:spPr>
          <a:xfrm>
            <a:off x="4932040" y="2544040"/>
            <a:ext cx="3775075" cy="2679055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 sz="2800" dirty="0">
                <a:solidFill>
                  <a:srgbClr val="0033CC"/>
                </a:solidFill>
                <a:latin typeface="Comic Sans MS" pitchFamily="66" charset="0"/>
                <a:ea typeface="ＭＳ Ｐゴシック" pitchFamily="34" charset="-128"/>
              </a:rPr>
              <a:t>Take 5 minutes to discuss in groups ways in which DNA might copy itself. </a:t>
            </a:r>
          </a:p>
        </p:txBody>
      </p:sp>
      <p:grpSp>
        <p:nvGrpSpPr>
          <p:cNvPr id="69635" name="Group 14"/>
          <p:cNvGrpSpPr>
            <a:grpSpLocks/>
          </p:cNvGrpSpPr>
          <p:nvPr/>
        </p:nvGrpSpPr>
        <p:grpSpPr bwMode="auto">
          <a:xfrm>
            <a:off x="879475" y="1658938"/>
            <a:ext cx="3764533" cy="4794398"/>
            <a:chOff x="204" y="210"/>
            <a:chExt cx="1456" cy="1769"/>
          </a:xfrm>
        </p:grpSpPr>
        <p:pic>
          <p:nvPicPr>
            <p:cNvPr id="69636" name="Picture 15" descr="DNA double helix sketch - csp1037382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C8C8C8"/>
                </a:clrFrom>
                <a:clrTo>
                  <a:srgbClr val="C8C8C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04" b="7518"/>
            <a:stretch>
              <a:fillRect/>
            </a:stretch>
          </p:blipFill>
          <p:spPr bwMode="auto">
            <a:xfrm>
              <a:off x="712" y="210"/>
              <a:ext cx="420" cy="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37" name="Picture 16" descr="DNA double helix sketch - csp1037382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C8C8C8"/>
                </a:clrFrom>
                <a:clrTo>
                  <a:srgbClr val="C8C8C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04" b="7518"/>
            <a:stretch>
              <a:fillRect/>
            </a:stretch>
          </p:blipFill>
          <p:spPr bwMode="auto">
            <a:xfrm>
              <a:off x="204" y="1106"/>
              <a:ext cx="420" cy="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38" name="Picture 17" descr="DNA double helix sketch - csp1037382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C8C8C8"/>
                </a:clrFrom>
                <a:clrTo>
                  <a:srgbClr val="C8C8C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04" b="7518"/>
            <a:stretch>
              <a:fillRect/>
            </a:stretch>
          </p:blipFill>
          <p:spPr bwMode="auto">
            <a:xfrm>
              <a:off x="1240" y="1091"/>
              <a:ext cx="420" cy="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706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319088"/>
            <a:ext cx="8229600" cy="5068887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DNA is a unique molecule because it can direct its own replication and reproduce itself.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We describe how it replicates as: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DNA replicates by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semi-conservative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replication.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1026" name="Picture 2" descr="DNA Replication (A-level Biology) - Study Mind">
            <a:extLst>
              <a:ext uri="{FF2B5EF4-FFF2-40B4-BE49-F238E27FC236}">
                <a16:creationId xmlns:a16="http://schemas.microsoft.com/office/drawing/2014/main" id="{13606BDB-27BB-4587-8A05-D9FFF3A8D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14210"/>
            <a:ext cx="3217540" cy="309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2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1"/>
          <p:cNvSpPr>
            <a:spLocks noGrp="1"/>
          </p:cNvSpPr>
          <p:nvPr>
            <p:ph type="title"/>
          </p:nvPr>
        </p:nvSpPr>
        <p:spPr>
          <a:xfrm>
            <a:off x="88900" y="139700"/>
            <a:ext cx="8980488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Requirements for DNA replication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750" y="1360488"/>
            <a:ext cx="8566150" cy="3776662"/>
          </a:xfrm>
        </p:spPr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For DNA replication to occur, the nucleus must contain: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DNA (to act as the template)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Primers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A supply of the 4 types of nucleotide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DNA polymerase and ligase enzymes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A supply of ATP (energy)</a:t>
            </a:r>
          </a:p>
        </p:txBody>
      </p:sp>
    </p:spTree>
    <p:extLst>
      <p:ext uri="{BB962C8B-B14F-4D97-AF65-F5344CB8AC3E}">
        <p14:creationId xmlns:p14="http://schemas.microsoft.com/office/powerpoint/2010/main" val="132403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49" name="Group 33"/>
          <p:cNvGrpSpPr>
            <a:grpSpLocks/>
          </p:cNvGrpSpPr>
          <p:nvPr/>
        </p:nvGrpSpPr>
        <p:grpSpPr bwMode="auto">
          <a:xfrm>
            <a:off x="4156075" y="1588"/>
            <a:ext cx="1114425" cy="3300412"/>
            <a:chOff x="1512" y="423"/>
            <a:chExt cx="702" cy="2079"/>
          </a:xfrm>
        </p:grpSpPr>
        <p:sp>
          <p:nvSpPr>
            <p:cNvPr id="116740" name="Text Box 4"/>
            <p:cNvSpPr txBox="1">
              <a:spLocks noChangeArrowheads="1"/>
            </p:cNvSpPr>
            <p:nvPr/>
          </p:nvSpPr>
          <p:spPr bwMode="auto">
            <a:xfrm>
              <a:off x="1853" y="694"/>
              <a:ext cx="361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endParaRPr lang="en-GB" sz="1800"/>
            </a:p>
          </p:txBody>
        </p:sp>
        <p:sp>
          <p:nvSpPr>
            <p:cNvPr id="116742" name="Rectangle 6"/>
            <p:cNvSpPr>
              <a:spLocks noChangeArrowheads="1"/>
            </p:cNvSpPr>
            <p:nvPr/>
          </p:nvSpPr>
          <p:spPr bwMode="auto">
            <a:xfrm>
              <a:off x="1512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50" name="Line 14"/>
            <p:cNvSpPr>
              <a:spLocks noChangeShapeType="1"/>
            </p:cNvSpPr>
            <p:nvPr/>
          </p:nvSpPr>
          <p:spPr bwMode="auto">
            <a:xfrm flipV="1">
              <a:off x="1767" y="80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51" name="Line 15"/>
            <p:cNvSpPr>
              <a:spLocks noChangeShapeType="1"/>
            </p:cNvSpPr>
            <p:nvPr/>
          </p:nvSpPr>
          <p:spPr bwMode="auto">
            <a:xfrm flipV="1">
              <a:off x="1763" y="108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52" name="Line 16"/>
            <p:cNvSpPr>
              <a:spLocks noChangeShapeType="1"/>
            </p:cNvSpPr>
            <p:nvPr/>
          </p:nvSpPr>
          <p:spPr bwMode="auto">
            <a:xfrm flipV="1">
              <a:off x="1756" y="135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53" name="Line 17"/>
            <p:cNvSpPr>
              <a:spLocks noChangeShapeType="1"/>
            </p:cNvSpPr>
            <p:nvPr/>
          </p:nvSpPr>
          <p:spPr bwMode="auto">
            <a:xfrm flipV="1">
              <a:off x="1752" y="1633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54" name="Line 18"/>
            <p:cNvSpPr>
              <a:spLocks noChangeShapeType="1"/>
            </p:cNvSpPr>
            <p:nvPr/>
          </p:nvSpPr>
          <p:spPr bwMode="auto">
            <a:xfrm flipV="1">
              <a:off x="1759" y="185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55" name="Line 19"/>
            <p:cNvSpPr>
              <a:spLocks noChangeShapeType="1"/>
            </p:cNvSpPr>
            <p:nvPr/>
          </p:nvSpPr>
          <p:spPr bwMode="auto">
            <a:xfrm flipV="1">
              <a:off x="1755" y="214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8907" name="Group 22"/>
            <p:cNvGrpSpPr>
              <a:grpSpLocks/>
            </p:cNvGrpSpPr>
            <p:nvPr/>
          </p:nvGrpSpPr>
          <p:grpSpPr bwMode="auto">
            <a:xfrm>
              <a:off x="1512" y="423"/>
              <a:ext cx="234" cy="274"/>
              <a:chOff x="1512" y="423"/>
              <a:chExt cx="234" cy="274"/>
            </a:xfrm>
          </p:grpSpPr>
          <p:sp>
            <p:nvSpPr>
              <p:cNvPr id="116756" name="Line 20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757" name="Line 21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8908" name="Group 26"/>
            <p:cNvGrpSpPr>
              <a:grpSpLocks/>
            </p:cNvGrpSpPr>
            <p:nvPr/>
          </p:nvGrpSpPr>
          <p:grpSpPr bwMode="auto">
            <a:xfrm>
              <a:off x="1512" y="2228"/>
              <a:ext cx="234" cy="274"/>
              <a:chOff x="1512" y="423"/>
              <a:chExt cx="234" cy="274"/>
            </a:xfrm>
          </p:grpSpPr>
          <p:sp>
            <p:nvSpPr>
              <p:cNvPr id="116763" name="Line 27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764" name="Line 28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78850" name="Group 32"/>
          <p:cNvGrpSpPr>
            <a:grpSpLocks/>
          </p:cNvGrpSpPr>
          <p:nvPr/>
        </p:nvGrpSpPr>
        <p:grpSpPr bwMode="auto">
          <a:xfrm>
            <a:off x="4914900" y="-3175"/>
            <a:ext cx="1200150" cy="3300413"/>
            <a:chOff x="2214" y="420"/>
            <a:chExt cx="756" cy="2079"/>
          </a:xfrm>
        </p:grpSpPr>
        <p:sp>
          <p:nvSpPr>
            <p:cNvPr id="116741" name="Text Box 5"/>
            <p:cNvSpPr txBox="1">
              <a:spLocks noChangeArrowheads="1"/>
            </p:cNvSpPr>
            <p:nvPr/>
          </p:nvSpPr>
          <p:spPr bwMode="auto">
            <a:xfrm>
              <a:off x="2214" y="694"/>
              <a:ext cx="756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6743" name="Rectangle 7"/>
            <p:cNvSpPr>
              <a:spLocks noChangeArrowheads="1"/>
            </p:cNvSpPr>
            <p:nvPr/>
          </p:nvSpPr>
          <p:spPr bwMode="auto">
            <a:xfrm>
              <a:off x="2516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44" name="Line 8"/>
            <p:cNvSpPr>
              <a:spLocks noChangeShapeType="1"/>
            </p:cNvSpPr>
            <p:nvPr/>
          </p:nvSpPr>
          <p:spPr bwMode="auto">
            <a:xfrm flipV="1">
              <a:off x="2394" y="805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45" name="Line 9"/>
            <p:cNvSpPr>
              <a:spLocks noChangeShapeType="1"/>
            </p:cNvSpPr>
            <p:nvPr/>
          </p:nvSpPr>
          <p:spPr bwMode="auto">
            <a:xfrm flipV="1">
              <a:off x="2390" y="1088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46" name="Line 10"/>
            <p:cNvSpPr>
              <a:spLocks noChangeShapeType="1"/>
            </p:cNvSpPr>
            <p:nvPr/>
          </p:nvSpPr>
          <p:spPr bwMode="auto">
            <a:xfrm flipV="1">
              <a:off x="2383" y="135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47" name="Line 11"/>
            <p:cNvSpPr>
              <a:spLocks noChangeShapeType="1"/>
            </p:cNvSpPr>
            <p:nvPr/>
          </p:nvSpPr>
          <p:spPr bwMode="auto">
            <a:xfrm flipV="1">
              <a:off x="2379" y="163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48" name="Line 12"/>
            <p:cNvSpPr>
              <a:spLocks noChangeShapeType="1"/>
            </p:cNvSpPr>
            <p:nvPr/>
          </p:nvSpPr>
          <p:spPr bwMode="auto">
            <a:xfrm flipV="1">
              <a:off x="2386" y="186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49" name="Line 13"/>
            <p:cNvSpPr>
              <a:spLocks noChangeShapeType="1"/>
            </p:cNvSpPr>
            <p:nvPr/>
          </p:nvSpPr>
          <p:spPr bwMode="auto">
            <a:xfrm flipV="1">
              <a:off x="2382" y="214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8893" name="Group 23"/>
            <p:cNvGrpSpPr>
              <a:grpSpLocks/>
            </p:cNvGrpSpPr>
            <p:nvPr/>
          </p:nvGrpSpPr>
          <p:grpSpPr bwMode="auto">
            <a:xfrm>
              <a:off x="2525" y="420"/>
              <a:ext cx="234" cy="274"/>
              <a:chOff x="1512" y="423"/>
              <a:chExt cx="234" cy="274"/>
            </a:xfrm>
          </p:grpSpPr>
          <p:sp>
            <p:nvSpPr>
              <p:cNvPr id="116760" name="Line 24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761" name="Line 25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8894" name="Group 29"/>
            <p:cNvGrpSpPr>
              <a:grpSpLocks/>
            </p:cNvGrpSpPr>
            <p:nvPr/>
          </p:nvGrpSpPr>
          <p:grpSpPr bwMode="auto">
            <a:xfrm>
              <a:off x="2525" y="2225"/>
              <a:ext cx="234" cy="274"/>
              <a:chOff x="1512" y="423"/>
              <a:chExt cx="234" cy="274"/>
            </a:xfrm>
          </p:grpSpPr>
          <p:sp>
            <p:nvSpPr>
              <p:cNvPr id="116766" name="Line 30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767" name="Line 31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16771" name="Text Box 35"/>
          <p:cNvSpPr txBox="1">
            <a:spLocks noChangeArrowheads="1"/>
          </p:cNvSpPr>
          <p:nvPr/>
        </p:nvSpPr>
        <p:spPr bwMode="auto">
          <a:xfrm>
            <a:off x="6115050" y="608013"/>
            <a:ext cx="289083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>
                <a:latin typeface="Comic Sans MS" charset="0"/>
              </a:rPr>
              <a:t>DNA parental strand composed of two complementary strands</a:t>
            </a:r>
          </a:p>
        </p:txBody>
      </p:sp>
      <p:sp>
        <p:nvSpPr>
          <p:cNvPr id="116772" name="Line 36"/>
          <p:cNvSpPr>
            <a:spLocks noChangeShapeType="1"/>
          </p:cNvSpPr>
          <p:nvPr/>
        </p:nvSpPr>
        <p:spPr bwMode="auto">
          <a:xfrm flipH="1">
            <a:off x="5780088" y="1057275"/>
            <a:ext cx="334962" cy="16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73" name="Text Box 37"/>
          <p:cNvSpPr txBox="1">
            <a:spLocks noChangeArrowheads="1"/>
          </p:cNvSpPr>
          <p:nvPr/>
        </p:nvSpPr>
        <p:spPr bwMode="auto">
          <a:xfrm>
            <a:off x="330200" y="3395663"/>
            <a:ext cx="2335213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>
                <a:latin typeface="Comic Sans MS" pitchFamily="66" charset="0"/>
              </a:rPr>
              <a:t>STEP 1: Hydrogen bonds between the bases break – separating the strands</a:t>
            </a:r>
          </a:p>
        </p:txBody>
      </p:sp>
      <p:grpSp>
        <p:nvGrpSpPr>
          <p:cNvPr id="116774" name="Group 38"/>
          <p:cNvGrpSpPr>
            <a:grpSpLocks/>
          </p:cNvGrpSpPr>
          <p:nvPr/>
        </p:nvGrpSpPr>
        <p:grpSpPr bwMode="auto">
          <a:xfrm>
            <a:off x="2665413" y="3324225"/>
            <a:ext cx="1114425" cy="3300413"/>
            <a:chOff x="1512" y="423"/>
            <a:chExt cx="702" cy="2079"/>
          </a:xfrm>
        </p:grpSpPr>
        <p:sp>
          <p:nvSpPr>
            <p:cNvPr id="116775" name="Text Box 39"/>
            <p:cNvSpPr txBox="1">
              <a:spLocks noChangeArrowheads="1"/>
            </p:cNvSpPr>
            <p:nvPr/>
          </p:nvSpPr>
          <p:spPr bwMode="auto">
            <a:xfrm>
              <a:off x="1853" y="694"/>
              <a:ext cx="361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endParaRPr lang="en-GB" sz="1800"/>
            </a:p>
          </p:txBody>
        </p:sp>
        <p:sp>
          <p:nvSpPr>
            <p:cNvPr id="116776" name="Rectangle 40"/>
            <p:cNvSpPr>
              <a:spLocks noChangeArrowheads="1"/>
            </p:cNvSpPr>
            <p:nvPr/>
          </p:nvSpPr>
          <p:spPr bwMode="auto">
            <a:xfrm>
              <a:off x="1512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77" name="Line 41"/>
            <p:cNvSpPr>
              <a:spLocks noChangeShapeType="1"/>
            </p:cNvSpPr>
            <p:nvPr/>
          </p:nvSpPr>
          <p:spPr bwMode="auto">
            <a:xfrm flipV="1">
              <a:off x="1767" y="80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78" name="Line 42"/>
            <p:cNvSpPr>
              <a:spLocks noChangeShapeType="1"/>
            </p:cNvSpPr>
            <p:nvPr/>
          </p:nvSpPr>
          <p:spPr bwMode="auto">
            <a:xfrm flipV="1">
              <a:off x="1763" y="108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79" name="Line 43"/>
            <p:cNvSpPr>
              <a:spLocks noChangeShapeType="1"/>
            </p:cNvSpPr>
            <p:nvPr/>
          </p:nvSpPr>
          <p:spPr bwMode="auto">
            <a:xfrm flipV="1">
              <a:off x="1756" y="135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80" name="Line 44"/>
            <p:cNvSpPr>
              <a:spLocks noChangeShapeType="1"/>
            </p:cNvSpPr>
            <p:nvPr/>
          </p:nvSpPr>
          <p:spPr bwMode="auto">
            <a:xfrm flipV="1">
              <a:off x="1752" y="1633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81" name="Line 45"/>
            <p:cNvSpPr>
              <a:spLocks noChangeShapeType="1"/>
            </p:cNvSpPr>
            <p:nvPr/>
          </p:nvSpPr>
          <p:spPr bwMode="auto">
            <a:xfrm flipV="1">
              <a:off x="1759" y="185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82" name="Line 46"/>
            <p:cNvSpPr>
              <a:spLocks noChangeShapeType="1"/>
            </p:cNvSpPr>
            <p:nvPr/>
          </p:nvSpPr>
          <p:spPr bwMode="auto">
            <a:xfrm flipV="1">
              <a:off x="1755" y="214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8879" name="Group 47"/>
            <p:cNvGrpSpPr>
              <a:grpSpLocks/>
            </p:cNvGrpSpPr>
            <p:nvPr/>
          </p:nvGrpSpPr>
          <p:grpSpPr bwMode="auto">
            <a:xfrm>
              <a:off x="1512" y="423"/>
              <a:ext cx="234" cy="274"/>
              <a:chOff x="1512" y="423"/>
              <a:chExt cx="234" cy="274"/>
            </a:xfrm>
          </p:grpSpPr>
          <p:sp>
            <p:nvSpPr>
              <p:cNvPr id="116784" name="Line 48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785" name="Line 49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8880" name="Group 50"/>
            <p:cNvGrpSpPr>
              <a:grpSpLocks/>
            </p:cNvGrpSpPr>
            <p:nvPr/>
          </p:nvGrpSpPr>
          <p:grpSpPr bwMode="auto">
            <a:xfrm>
              <a:off x="1512" y="2228"/>
              <a:ext cx="234" cy="274"/>
              <a:chOff x="1512" y="423"/>
              <a:chExt cx="234" cy="274"/>
            </a:xfrm>
          </p:grpSpPr>
          <p:sp>
            <p:nvSpPr>
              <p:cNvPr id="116787" name="Line 51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788" name="Line 52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116789" name="Group 53"/>
          <p:cNvGrpSpPr>
            <a:grpSpLocks/>
          </p:cNvGrpSpPr>
          <p:nvPr/>
        </p:nvGrpSpPr>
        <p:grpSpPr bwMode="auto">
          <a:xfrm>
            <a:off x="6257925" y="3302000"/>
            <a:ext cx="1200150" cy="3300413"/>
            <a:chOff x="2214" y="420"/>
            <a:chExt cx="756" cy="2079"/>
          </a:xfrm>
        </p:grpSpPr>
        <p:sp>
          <p:nvSpPr>
            <p:cNvPr id="116790" name="Text Box 54"/>
            <p:cNvSpPr txBox="1">
              <a:spLocks noChangeArrowheads="1"/>
            </p:cNvSpPr>
            <p:nvPr/>
          </p:nvSpPr>
          <p:spPr bwMode="auto">
            <a:xfrm>
              <a:off x="2214" y="694"/>
              <a:ext cx="756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6791" name="Rectangle 55"/>
            <p:cNvSpPr>
              <a:spLocks noChangeArrowheads="1"/>
            </p:cNvSpPr>
            <p:nvPr/>
          </p:nvSpPr>
          <p:spPr bwMode="auto">
            <a:xfrm>
              <a:off x="2516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92" name="Line 56"/>
            <p:cNvSpPr>
              <a:spLocks noChangeShapeType="1"/>
            </p:cNvSpPr>
            <p:nvPr/>
          </p:nvSpPr>
          <p:spPr bwMode="auto">
            <a:xfrm flipV="1">
              <a:off x="2394" y="805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93" name="Line 57"/>
            <p:cNvSpPr>
              <a:spLocks noChangeShapeType="1"/>
            </p:cNvSpPr>
            <p:nvPr/>
          </p:nvSpPr>
          <p:spPr bwMode="auto">
            <a:xfrm flipV="1">
              <a:off x="2390" y="1088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94" name="Line 58"/>
            <p:cNvSpPr>
              <a:spLocks noChangeShapeType="1"/>
            </p:cNvSpPr>
            <p:nvPr/>
          </p:nvSpPr>
          <p:spPr bwMode="auto">
            <a:xfrm flipV="1">
              <a:off x="2383" y="135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95" name="Line 59"/>
            <p:cNvSpPr>
              <a:spLocks noChangeShapeType="1"/>
            </p:cNvSpPr>
            <p:nvPr/>
          </p:nvSpPr>
          <p:spPr bwMode="auto">
            <a:xfrm flipV="1">
              <a:off x="2379" y="163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96" name="Line 60"/>
            <p:cNvSpPr>
              <a:spLocks noChangeShapeType="1"/>
            </p:cNvSpPr>
            <p:nvPr/>
          </p:nvSpPr>
          <p:spPr bwMode="auto">
            <a:xfrm flipV="1">
              <a:off x="2386" y="186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797" name="Line 61"/>
            <p:cNvSpPr>
              <a:spLocks noChangeShapeType="1"/>
            </p:cNvSpPr>
            <p:nvPr/>
          </p:nvSpPr>
          <p:spPr bwMode="auto">
            <a:xfrm flipV="1">
              <a:off x="2382" y="214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8865" name="Group 62"/>
            <p:cNvGrpSpPr>
              <a:grpSpLocks/>
            </p:cNvGrpSpPr>
            <p:nvPr/>
          </p:nvGrpSpPr>
          <p:grpSpPr bwMode="auto">
            <a:xfrm>
              <a:off x="2525" y="420"/>
              <a:ext cx="234" cy="274"/>
              <a:chOff x="1512" y="423"/>
              <a:chExt cx="234" cy="274"/>
            </a:xfrm>
          </p:grpSpPr>
          <p:sp>
            <p:nvSpPr>
              <p:cNvPr id="116799" name="Line 63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800" name="Line 64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8866" name="Group 65"/>
            <p:cNvGrpSpPr>
              <a:grpSpLocks/>
            </p:cNvGrpSpPr>
            <p:nvPr/>
          </p:nvGrpSpPr>
          <p:grpSpPr bwMode="auto">
            <a:xfrm>
              <a:off x="2525" y="2225"/>
              <a:ext cx="234" cy="274"/>
              <a:chOff x="1512" y="423"/>
              <a:chExt cx="234" cy="274"/>
            </a:xfrm>
          </p:grpSpPr>
          <p:sp>
            <p:nvSpPr>
              <p:cNvPr id="116802" name="Line 66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6803" name="Line 67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B9F2D41-A294-3EA1-4A92-5EAF2B309D13}"/>
              </a:ext>
            </a:extLst>
          </p:cNvPr>
          <p:cNvSpPr txBox="1"/>
          <p:nvPr/>
        </p:nvSpPr>
        <p:spPr>
          <a:xfrm>
            <a:off x="2027214" y="3107810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EB532F-894C-412A-9990-140EA37A121E}"/>
              </a:ext>
            </a:extLst>
          </p:cNvPr>
          <p:cNvSpPr txBox="1"/>
          <p:nvPr/>
        </p:nvSpPr>
        <p:spPr>
          <a:xfrm>
            <a:off x="7582682" y="6382544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A98D2D-85E6-D509-A9FF-14C56C871E72}"/>
              </a:ext>
            </a:extLst>
          </p:cNvPr>
          <p:cNvSpPr txBox="1"/>
          <p:nvPr/>
        </p:nvSpPr>
        <p:spPr>
          <a:xfrm>
            <a:off x="7277088" y="3197513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137C7D-D54E-0588-19E1-172172A7558B}"/>
              </a:ext>
            </a:extLst>
          </p:cNvPr>
          <p:cNvSpPr txBox="1"/>
          <p:nvPr/>
        </p:nvSpPr>
        <p:spPr>
          <a:xfrm>
            <a:off x="2034661" y="6435210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</p:spTree>
    <p:extLst>
      <p:ext uri="{BB962C8B-B14F-4D97-AF65-F5344CB8AC3E}">
        <p14:creationId xmlns:p14="http://schemas.microsoft.com/office/powerpoint/2010/main" val="25348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175419" y="3519408"/>
            <a:ext cx="370363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STEP 2: Primers (short strands of nucleotides) attach to 3’ end of template DNA and free DNA nucleotides flood the area</a:t>
            </a:r>
          </a:p>
        </p:txBody>
      </p:sp>
      <p:grpSp>
        <p:nvGrpSpPr>
          <p:cNvPr id="79875" name="Group 6"/>
          <p:cNvGrpSpPr>
            <a:grpSpLocks/>
          </p:cNvGrpSpPr>
          <p:nvPr/>
        </p:nvGrpSpPr>
        <p:grpSpPr bwMode="auto">
          <a:xfrm>
            <a:off x="2665413" y="117475"/>
            <a:ext cx="1114425" cy="3300413"/>
            <a:chOff x="1512" y="423"/>
            <a:chExt cx="702" cy="2079"/>
          </a:xfrm>
        </p:grpSpPr>
        <p:sp>
          <p:nvSpPr>
            <p:cNvPr id="118791" name="Text Box 7"/>
            <p:cNvSpPr txBox="1">
              <a:spLocks noChangeArrowheads="1"/>
            </p:cNvSpPr>
            <p:nvPr/>
          </p:nvSpPr>
          <p:spPr bwMode="auto">
            <a:xfrm>
              <a:off x="1853" y="694"/>
              <a:ext cx="361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endParaRPr lang="en-GB" sz="1800"/>
            </a:p>
          </p:txBody>
        </p:sp>
        <p:sp>
          <p:nvSpPr>
            <p:cNvPr id="118792" name="Rectangle 8"/>
            <p:cNvSpPr>
              <a:spLocks noChangeArrowheads="1"/>
            </p:cNvSpPr>
            <p:nvPr/>
          </p:nvSpPr>
          <p:spPr bwMode="auto">
            <a:xfrm>
              <a:off x="1512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3" name="Line 9"/>
            <p:cNvSpPr>
              <a:spLocks noChangeShapeType="1"/>
            </p:cNvSpPr>
            <p:nvPr/>
          </p:nvSpPr>
          <p:spPr bwMode="auto">
            <a:xfrm flipV="1">
              <a:off x="1767" y="80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4" name="Line 10"/>
            <p:cNvSpPr>
              <a:spLocks noChangeShapeType="1"/>
            </p:cNvSpPr>
            <p:nvPr/>
          </p:nvSpPr>
          <p:spPr bwMode="auto">
            <a:xfrm flipV="1">
              <a:off x="1763" y="108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5" name="Line 11"/>
            <p:cNvSpPr>
              <a:spLocks noChangeShapeType="1"/>
            </p:cNvSpPr>
            <p:nvPr/>
          </p:nvSpPr>
          <p:spPr bwMode="auto">
            <a:xfrm flipV="1">
              <a:off x="1756" y="135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6" name="Line 12"/>
            <p:cNvSpPr>
              <a:spLocks noChangeShapeType="1"/>
            </p:cNvSpPr>
            <p:nvPr/>
          </p:nvSpPr>
          <p:spPr bwMode="auto">
            <a:xfrm flipV="1">
              <a:off x="1752" y="1633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7" name="Line 13"/>
            <p:cNvSpPr>
              <a:spLocks noChangeShapeType="1"/>
            </p:cNvSpPr>
            <p:nvPr/>
          </p:nvSpPr>
          <p:spPr bwMode="auto">
            <a:xfrm flipV="1">
              <a:off x="1759" y="185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8" name="Line 14"/>
            <p:cNvSpPr>
              <a:spLocks noChangeShapeType="1"/>
            </p:cNvSpPr>
            <p:nvPr/>
          </p:nvSpPr>
          <p:spPr bwMode="auto">
            <a:xfrm flipV="1">
              <a:off x="1755" y="214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9963" name="Group 15"/>
            <p:cNvGrpSpPr>
              <a:grpSpLocks/>
            </p:cNvGrpSpPr>
            <p:nvPr/>
          </p:nvGrpSpPr>
          <p:grpSpPr bwMode="auto">
            <a:xfrm>
              <a:off x="1512" y="423"/>
              <a:ext cx="234" cy="274"/>
              <a:chOff x="1512" y="423"/>
              <a:chExt cx="234" cy="274"/>
            </a:xfrm>
          </p:grpSpPr>
          <p:sp>
            <p:nvSpPr>
              <p:cNvPr id="118800" name="Line 16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01" name="Line 17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9964" name="Group 18"/>
            <p:cNvGrpSpPr>
              <a:grpSpLocks/>
            </p:cNvGrpSpPr>
            <p:nvPr/>
          </p:nvGrpSpPr>
          <p:grpSpPr bwMode="auto">
            <a:xfrm>
              <a:off x="1512" y="2228"/>
              <a:ext cx="234" cy="274"/>
              <a:chOff x="1512" y="423"/>
              <a:chExt cx="234" cy="274"/>
            </a:xfrm>
          </p:grpSpPr>
          <p:sp>
            <p:nvSpPr>
              <p:cNvPr id="118803" name="Line 19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04" name="Line 20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118805" name="Group 21"/>
          <p:cNvGrpSpPr>
            <a:grpSpLocks/>
          </p:cNvGrpSpPr>
          <p:nvPr/>
        </p:nvGrpSpPr>
        <p:grpSpPr bwMode="auto">
          <a:xfrm>
            <a:off x="6257925" y="95250"/>
            <a:ext cx="1200150" cy="3300413"/>
            <a:chOff x="2214" y="420"/>
            <a:chExt cx="756" cy="2079"/>
          </a:xfrm>
        </p:grpSpPr>
        <p:sp>
          <p:nvSpPr>
            <p:cNvPr id="118806" name="Text Box 22"/>
            <p:cNvSpPr txBox="1">
              <a:spLocks noChangeArrowheads="1"/>
            </p:cNvSpPr>
            <p:nvPr/>
          </p:nvSpPr>
          <p:spPr bwMode="auto">
            <a:xfrm>
              <a:off x="2214" y="694"/>
              <a:ext cx="756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07" name="Rectangle 23"/>
            <p:cNvSpPr>
              <a:spLocks noChangeArrowheads="1"/>
            </p:cNvSpPr>
            <p:nvPr/>
          </p:nvSpPr>
          <p:spPr bwMode="auto">
            <a:xfrm>
              <a:off x="2516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08" name="Line 24"/>
            <p:cNvSpPr>
              <a:spLocks noChangeShapeType="1"/>
            </p:cNvSpPr>
            <p:nvPr/>
          </p:nvSpPr>
          <p:spPr bwMode="auto">
            <a:xfrm flipV="1">
              <a:off x="2394" y="805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09" name="Line 25"/>
            <p:cNvSpPr>
              <a:spLocks noChangeShapeType="1"/>
            </p:cNvSpPr>
            <p:nvPr/>
          </p:nvSpPr>
          <p:spPr bwMode="auto">
            <a:xfrm flipV="1">
              <a:off x="2390" y="1088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0" name="Line 26"/>
            <p:cNvSpPr>
              <a:spLocks noChangeShapeType="1"/>
            </p:cNvSpPr>
            <p:nvPr/>
          </p:nvSpPr>
          <p:spPr bwMode="auto">
            <a:xfrm flipV="1">
              <a:off x="2383" y="135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1" name="Line 27"/>
            <p:cNvSpPr>
              <a:spLocks noChangeShapeType="1"/>
            </p:cNvSpPr>
            <p:nvPr/>
          </p:nvSpPr>
          <p:spPr bwMode="auto">
            <a:xfrm flipV="1">
              <a:off x="2379" y="163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2" name="Line 28"/>
            <p:cNvSpPr>
              <a:spLocks noChangeShapeType="1"/>
            </p:cNvSpPr>
            <p:nvPr/>
          </p:nvSpPr>
          <p:spPr bwMode="auto">
            <a:xfrm flipV="1">
              <a:off x="2386" y="186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3" name="Line 29"/>
            <p:cNvSpPr>
              <a:spLocks noChangeShapeType="1"/>
            </p:cNvSpPr>
            <p:nvPr/>
          </p:nvSpPr>
          <p:spPr bwMode="auto">
            <a:xfrm flipV="1">
              <a:off x="2382" y="214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9949" name="Group 30"/>
            <p:cNvGrpSpPr>
              <a:grpSpLocks/>
            </p:cNvGrpSpPr>
            <p:nvPr/>
          </p:nvGrpSpPr>
          <p:grpSpPr bwMode="auto">
            <a:xfrm>
              <a:off x="2525" y="420"/>
              <a:ext cx="234" cy="274"/>
              <a:chOff x="1512" y="423"/>
              <a:chExt cx="234" cy="274"/>
            </a:xfrm>
          </p:grpSpPr>
          <p:sp>
            <p:nvSpPr>
              <p:cNvPr id="118815" name="Line 31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16" name="Line 32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9950" name="Group 33"/>
            <p:cNvGrpSpPr>
              <a:grpSpLocks/>
            </p:cNvGrpSpPr>
            <p:nvPr/>
          </p:nvGrpSpPr>
          <p:grpSpPr bwMode="auto">
            <a:xfrm>
              <a:off x="2525" y="2225"/>
              <a:ext cx="234" cy="274"/>
              <a:chOff x="1512" y="423"/>
              <a:chExt cx="234" cy="274"/>
            </a:xfrm>
          </p:grpSpPr>
          <p:sp>
            <p:nvSpPr>
              <p:cNvPr id="118818" name="Line 34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19" name="Line 35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79877" name="Group 60"/>
          <p:cNvGrpSpPr>
            <a:grpSpLocks/>
          </p:cNvGrpSpPr>
          <p:nvPr/>
        </p:nvGrpSpPr>
        <p:grpSpPr bwMode="auto">
          <a:xfrm>
            <a:off x="4270375" y="3744913"/>
            <a:ext cx="796925" cy="366712"/>
            <a:chOff x="2690" y="2359"/>
            <a:chExt cx="502" cy="231"/>
          </a:xfrm>
        </p:grpSpPr>
        <p:sp>
          <p:nvSpPr>
            <p:cNvPr id="118820" name="Text Box 36"/>
            <p:cNvSpPr txBox="1">
              <a:spLocks noChangeArrowheads="1"/>
            </p:cNvSpPr>
            <p:nvPr/>
          </p:nvSpPr>
          <p:spPr bwMode="auto">
            <a:xfrm>
              <a:off x="2690" y="2359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21" name="Rectangle 37"/>
            <p:cNvSpPr>
              <a:spLocks noChangeArrowheads="1"/>
            </p:cNvSpPr>
            <p:nvPr/>
          </p:nvSpPr>
          <p:spPr bwMode="auto">
            <a:xfrm>
              <a:off x="2941" y="2380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22" name="Line 38"/>
            <p:cNvSpPr>
              <a:spLocks noChangeShapeType="1"/>
            </p:cNvSpPr>
            <p:nvPr/>
          </p:nvSpPr>
          <p:spPr bwMode="auto">
            <a:xfrm>
              <a:off x="2837" y="2476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78" name="Group 66"/>
          <p:cNvGrpSpPr>
            <a:grpSpLocks/>
          </p:cNvGrpSpPr>
          <p:nvPr/>
        </p:nvGrpSpPr>
        <p:grpSpPr bwMode="auto">
          <a:xfrm>
            <a:off x="4518025" y="5070475"/>
            <a:ext cx="796925" cy="366713"/>
            <a:chOff x="2815" y="3194"/>
            <a:chExt cx="502" cy="231"/>
          </a:xfrm>
        </p:grpSpPr>
        <p:sp>
          <p:nvSpPr>
            <p:cNvPr id="118823" name="Text Box 39"/>
            <p:cNvSpPr txBox="1">
              <a:spLocks noChangeArrowheads="1"/>
            </p:cNvSpPr>
            <p:nvPr/>
          </p:nvSpPr>
          <p:spPr bwMode="auto">
            <a:xfrm>
              <a:off x="2815" y="3194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</p:txBody>
        </p:sp>
        <p:sp>
          <p:nvSpPr>
            <p:cNvPr id="118824" name="Rectangle 40"/>
            <p:cNvSpPr>
              <a:spLocks noChangeArrowheads="1"/>
            </p:cNvSpPr>
            <p:nvPr/>
          </p:nvSpPr>
          <p:spPr bwMode="auto">
            <a:xfrm>
              <a:off x="3066" y="3215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25" name="Line 41"/>
            <p:cNvSpPr>
              <a:spLocks noChangeShapeType="1"/>
            </p:cNvSpPr>
            <p:nvPr/>
          </p:nvSpPr>
          <p:spPr bwMode="auto">
            <a:xfrm>
              <a:off x="2962" y="3311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79" name="Group 64"/>
          <p:cNvGrpSpPr>
            <a:grpSpLocks/>
          </p:cNvGrpSpPr>
          <p:nvPr/>
        </p:nvGrpSpPr>
        <p:grpSpPr bwMode="auto">
          <a:xfrm>
            <a:off x="5934075" y="4392613"/>
            <a:ext cx="796925" cy="366712"/>
            <a:chOff x="3738" y="2767"/>
            <a:chExt cx="502" cy="231"/>
          </a:xfrm>
        </p:grpSpPr>
        <p:sp>
          <p:nvSpPr>
            <p:cNvPr id="118826" name="Text Box 42"/>
            <p:cNvSpPr txBox="1">
              <a:spLocks noChangeArrowheads="1"/>
            </p:cNvSpPr>
            <p:nvPr/>
          </p:nvSpPr>
          <p:spPr bwMode="auto">
            <a:xfrm>
              <a:off x="3738" y="2767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</p:txBody>
        </p:sp>
        <p:sp>
          <p:nvSpPr>
            <p:cNvPr id="118827" name="Rectangle 43"/>
            <p:cNvSpPr>
              <a:spLocks noChangeArrowheads="1"/>
            </p:cNvSpPr>
            <p:nvPr/>
          </p:nvSpPr>
          <p:spPr bwMode="auto">
            <a:xfrm>
              <a:off x="3989" y="2788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28" name="Line 44"/>
            <p:cNvSpPr>
              <a:spLocks noChangeShapeType="1"/>
            </p:cNvSpPr>
            <p:nvPr/>
          </p:nvSpPr>
          <p:spPr bwMode="auto">
            <a:xfrm>
              <a:off x="3885" y="2884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0" name="Group 61"/>
          <p:cNvGrpSpPr>
            <a:grpSpLocks/>
          </p:cNvGrpSpPr>
          <p:nvPr/>
        </p:nvGrpSpPr>
        <p:grpSpPr bwMode="auto">
          <a:xfrm>
            <a:off x="3870325" y="4545013"/>
            <a:ext cx="796925" cy="366712"/>
            <a:chOff x="2438" y="2863"/>
            <a:chExt cx="502" cy="231"/>
          </a:xfrm>
        </p:grpSpPr>
        <p:sp>
          <p:nvSpPr>
            <p:cNvPr id="118829" name="Text Box 45"/>
            <p:cNvSpPr txBox="1">
              <a:spLocks noChangeArrowheads="1"/>
            </p:cNvSpPr>
            <p:nvPr/>
          </p:nvSpPr>
          <p:spPr bwMode="auto">
            <a:xfrm>
              <a:off x="2438" y="2863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</p:txBody>
        </p:sp>
        <p:sp>
          <p:nvSpPr>
            <p:cNvPr id="118830" name="Rectangle 46"/>
            <p:cNvSpPr>
              <a:spLocks noChangeArrowheads="1"/>
            </p:cNvSpPr>
            <p:nvPr/>
          </p:nvSpPr>
          <p:spPr bwMode="auto">
            <a:xfrm>
              <a:off x="2689" y="2884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31" name="Line 47"/>
            <p:cNvSpPr>
              <a:spLocks noChangeShapeType="1"/>
            </p:cNvSpPr>
            <p:nvPr/>
          </p:nvSpPr>
          <p:spPr bwMode="auto">
            <a:xfrm>
              <a:off x="2585" y="2980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1" name="Group 63"/>
          <p:cNvGrpSpPr>
            <a:grpSpLocks/>
          </p:cNvGrpSpPr>
          <p:nvPr/>
        </p:nvGrpSpPr>
        <p:grpSpPr bwMode="auto">
          <a:xfrm>
            <a:off x="5859463" y="3765550"/>
            <a:ext cx="952500" cy="366713"/>
            <a:chOff x="3691" y="2372"/>
            <a:chExt cx="600" cy="231"/>
          </a:xfrm>
        </p:grpSpPr>
        <p:sp>
          <p:nvSpPr>
            <p:cNvPr id="118832" name="Text Box 48"/>
            <p:cNvSpPr txBox="1">
              <a:spLocks noChangeArrowheads="1"/>
            </p:cNvSpPr>
            <p:nvPr/>
          </p:nvSpPr>
          <p:spPr bwMode="auto">
            <a:xfrm flipH="1">
              <a:off x="4040" y="2372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</p:txBody>
        </p:sp>
        <p:sp>
          <p:nvSpPr>
            <p:cNvPr id="118833" name="Rectangle 49"/>
            <p:cNvSpPr>
              <a:spLocks noChangeArrowheads="1"/>
            </p:cNvSpPr>
            <p:nvPr/>
          </p:nvSpPr>
          <p:spPr bwMode="auto">
            <a:xfrm flipH="1">
              <a:off x="3691" y="2390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34" name="Line 50"/>
            <p:cNvSpPr>
              <a:spLocks noChangeShapeType="1"/>
            </p:cNvSpPr>
            <p:nvPr/>
          </p:nvSpPr>
          <p:spPr bwMode="auto">
            <a:xfrm flipH="1">
              <a:off x="3948" y="2486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2" name="Group 62"/>
          <p:cNvGrpSpPr>
            <a:grpSpLocks/>
          </p:cNvGrpSpPr>
          <p:nvPr/>
        </p:nvGrpSpPr>
        <p:grpSpPr bwMode="auto">
          <a:xfrm>
            <a:off x="4906963" y="4425950"/>
            <a:ext cx="952500" cy="366713"/>
            <a:chOff x="3091" y="2788"/>
            <a:chExt cx="600" cy="231"/>
          </a:xfrm>
        </p:grpSpPr>
        <p:sp>
          <p:nvSpPr>
            <p:cNvPr id="118835" name="Text Box 51"/>
            <p:cNvSpPr txBox="1">
              <a:spLocks noChangeArrowheads="1"/>
            </p:cNvSpPr>
            <p:nvPr/>
          </p:nvSpPr>
          <p:spPr bwMode="auto">
            <a:xfrm flipH="1">
              <a:off x="3440" y="2788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</p:txBody>
        </p:sp>
        <p:sp>
          <p:nvSpPr>
            <p:cNvPr id="118836" name="Rectangle 52"/>
            <p:cNvSpPr>
              <a:spLocks noChangeArrowheads="1"/>
            </p:cNvSpPr>
            <p:nvPr/>
          </p:nvSpPr>
          <p:spPr bwMode="auto">
            <a:xfrm flipH="1">
              <a:off x="3091" y="2806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37" name="Line 53"/>
            <p:cNvSpPr>
              <a:spLocks noChangeShapeType="1"/>
            </p:cNvSpPr>
            <p:nvPr/>
          </p:nvSpPr>
          <p:spPr bwMode="auto">
            <a:xfrm flipH="1">
              <a:off x="3348" y="2902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3" name="Group 67"/>
          <p:cNvGrpSpPr>
            <a:grpSpLocks/>
          </p:cNvGrpSpPr>
          <p:nvPr/>
        </p:nvGrpSpPr>
        <p:grpSpPr bwMode="auto">
          <a:xfrm>
            <a:off x="6015038" y="4911725"/>
            <a:ext cx="952500" cy="366713"/>
            <a:chOff x="3789" y="3094"/>
            <a:chExt cx="600" cy="231"/>
          </a:xfrm>
        </p:grpSpPr>
        <p:sp>
          <p:nvSpPr>
            <p:cNvPr id="118838" name="Text Box 54"/>
            <p:cNvSpPr txBox="1">
              <a:spLocks noChangeArrowheads="1"/>
            </p:cNvSpPr>
            <p:nvPr/>
          </p:nvSpPr>
          <p:spPr bwMode="auto">
            <a:xfrm flipH="1">
              <a:off x="4138" y="3094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39" name="Rectangle 55"/>
            <p:cNvSpPr>
              <a:spLocks noChangeArrowheads="1"/>
            </p:cNvSpPr>
            <p:nvPr/>
          </p:nvSpPr>
          <p:spPr bwMode="auto">
            <a:xfrm flipH="1">
              <a:off x="3789" y="3112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40" name="Line 56"/>
            <p:cNvSpPr>
              <a:spLocks noChangeShapeType="1"/>
            </p:cNvSpPr>
            <p:nvPr/>
          </p:nvSpPr>
          <p:spPr bwMode="auto">
            <a:xfrm flipH="1">
              <a:off x="4046" y="3208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4" name="Group 65"/>
          <p:cNvGrpSpPr>
            <a:grpSpLocks/>
          </p:cNvGrpSpPr>
          <p:nvPr/>
        </p:nvGrpSpPr>
        <p:grpSpPr bwMode="auto">
          <a:xfrm>
            <a:off x="5380038" y="5759450"/>
            <a:ext cx="952500" cy="366713"/>
            <a:chOff x="3389" y="3628"/>
            <a:chExt cx="600" cy="231"/>
          </a:xfrm>
        </p:grpSpPr>
        <p:sp>
          <p:nvSpPr>
            <p:cNvPr id="118841" name="Text Box 57"/>
            <p:cNvSpPr txBox="1">
              <a:spLocks noChangeArrowheads="1"/>
            </p:cNvSpPr>
            <p:nvPr/>
          </p:nvSpPr>
          <p:spPr bwMode="auto">
            <a:xfrm flipH="1">
              <a:off x="3738" y="3628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</p:txBody>
        </p:sp>
        <p:sp>
          <p:nvSpPr>
            <p:cNvPr id="118842" name="Rectangle 58"/>
            <p:cNvSpPr>
              <a:spLocks noChangeArrowheads="1"/>
            </p:cNvSpPr>
            <p:nvPr/>
          </p:nvSpPr>
          <p:spPr bwMode="auto">
            <a:xfrm flipH="1">
              <a:off x="3389" y="3646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43" name="Line 59"/>
            <p:cNvSpPr>
              <a:spLocks noChangeShapeType="1"/>
            </p:cNvSpPr>
            <p:nvPr/>
          </p:nvSpPr>
          <p:spPr bwMode="auto">
            <a:xfrm flipH="1">
              <a:off x="3646" y="3742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8B0D47D-E5B2-775D-6C35-679DF86D2964}"/>
              </a:ext>
            </a:extLst>
          </p:cNvPr>
          <p:cNvSpPr/>
          <p:nvPr/>
        </p:nvSpPr>
        <p:spPr>
          <a:xfrm>
            <a:off x="3870325" y="2276872"/>
            <a:ext cx="466726" cy="66317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D6534F-5FEE-8C0C-5C9F-14C8C670E0B0}"/>
              </a:ext>
            </a:extLst>
          </p:cNvPr>
          <p:cNvSpPr txBox="1"/>
          <p:nvPr/>
        </p:nvSpPr>
        <p:spPr>
          <a:xfrm>
            <a:off x="3656767" y="2987676"/>
            <a:ext cx="1284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65301-7D11-FFF1-0D32-99058B72E5A3}"/>
              </a:ext>
            </a:extLst>
          </p:cNvPr>
          <p:cNvSpPr txBox="1"/>
          <p:nvPr/>
        </p:nvSpPr>
        <p:spPr>
          <a:xfrm>
            <a:off x="7210829" y="64755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3A5EE3-1A3B-126F-040A-B6951E1F6C56}"/>
              </a:ext>
            </a:extLst>
          </p:cNvPr>
          <p:cNvSpPr txBox="1"/>
          <p:nvPr/>
        </p:nvSpPr>
        <p:spPr>
          <a:xfrm>
            <a:off x="1990641" y="2943457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C942B-61B7-0D76-41FE-596FCDEFFE5E}"/>
              </a:ext>
            </a:extLst>
          </p:cNvPr>
          <p:cNvSpPr txBox="1"/>
          <p:nvPr/>
        </p:nvSpPr>
        <p:spPr>
          <a:xfrm>
            <a:off x="7277088" y="3197513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BC79B7-9535-8606-89BE-FF2EE2F2F043}"/>
              </a:ext>
            </a:extLst>
          </p:cNvPr>
          <p:cNvSpPr txBox="1"/>
          <p:nvPr/>
        </p:nvSpPr>
        <p:spPr>
          <a:xfrm>
            <a:off x="1968485" y="45383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</p:spTree>
    <p:extLst>
      <p:ext uri="{BB962C8B-B14F-4D97-AF65-F5344CB8AC3E}">
        <p14:creationId xmlns:p14="http://schemas.microsoft.com/office/powerpoint/2010/main" val="308337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454A-BDF0-20B0-325D-4CCF194BE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7F4BC80-81A2-47EC-CE34-8EEF2FB928A4}"/>
              </a:ext>
            </a:extLst>
          </p:cNvPr>
          <p:cNvSpPr/>
          <p:nvPr/>
        </p:nvSpPr>
        <p:spPr>
          <a:xfrm>
            <a:off x="2195736" y="1335088"/>
            <a:ext cx="2649313" cy="213201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789" name="Text Box 5">
            <a:extLst>
              <a:ext uri="{FF2B5EF4-FFF2-40B4-BE49-F238E27FC236}">
                <a16:creationId xmlns:a16="http://schemas.microsoft.com/office/drawing/2014/main" id="{6219A179-843D-2D6A-9BF5-A9C3A1518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6" y="3471843"/>
            <a:ext cx="287655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STEP 3: DNA polymerase uses primers to start adding complementary bases to new strand</a:t>
            </a:r>
          </a:p>
        </p:txBody>
      </p:sp>
      <p:grpSp>
        <p:nvGrpSpPr>
          <p:cNvPr id="79875" name="Group 6">
            <a:extLst>
              <a:ext uri="{FF2B5EF4-FFF2-40B4-BE49-F238E27FC236}">
                <a16:creationId xmlns:a16="http://schemas.microsoft.com/office/drawing/2014/main" id="{1BDFE3E3-87A6-A158-7CCE-BDAD3BBD9260}"/>
              </a:ext>
            </a:extLst>
          </p:cNvPr>
          <p:cNvGrpSpPr>
            <a:grpSpLocks/>
          </p:cNvGrpSpPr>
          <p:nvPr/>
        </p:nvGrpSpPr>
        <p:grpSpPr bwMode="auto">
          <a:xfrm>
            <a:off x="2665413" y="117475"/>
            <a:ext cx="1114425" cy="3300413"/>
            <a:chOff x="1512" y="423"/>
            <a:chExt cx="702" cy="2079"/>
          </a:xfrm>
        </p:grpSpPr>
        <p:sp>
          <p:nvSpPr>
            <p:cNvPr id="118791" name="Text Box 7">
              <a:extLst>
                <a:ext uri="{FF2B5EF4-FFF2-40B4-BE49-F238E27FC236}">
                  <a16:creationId xmlns:a16="http://schemas.microsoft.com/office/drawing/2014/main" id="{4CEFD029-FC4D-7992-14B2-1FF5AA67B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3" y="694"/>
              <a:ext cx="361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endParaRPr lang="en-GB" sz="1800"/>
            </a:p>
          </p:txBody>
        </p:sp>
        <p:sp>
          <p:nvSpPr>
            <p:cNvPr id="118792" name="Rectangle 8">
              <a:extLst>
                <a:ext uri="{FF2B5EF4-FFF2-40B4-BE49-F238E27FC236}">
                  <a16:creationId xmlns:a16="http://schemas.microsoft.com/office/drawing/2014/main" id="{B3A400FB-A0E4-2B1D-D2D7-721A69361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3" name="Line 9">
              <a:extLst>
                <a:ext uri="{FF2B5EF4-FFF2-40B4-BE49-F238E27FC236}">
                  <a16:creationId xmlns:a16="http://schemas.microsoft.com/office/drawing/2014/main" id="{D47A48F2-F890-4942-9FFE-51809CCEEC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7" y="80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4" name="Line 10">
              <a:extLst>
                <a:ext uri="{FF2B5EF4-FFF2-40B4-BE49-F238E27FC236}">
                  <a16:creationId xmlns:a16="http://schemas.microsoft.com/office/drawing/2014/main" id="{EBAB7009-1884-203B-F9FA-AA0BA0B54C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3" y="108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5" name="Line 11">
              <a:extLst>
                <a:ext uri="{FF2B5EF4-FFF2-40B4-BE49-F238E27FC236}">
                  <a16:creationId xmlns:a16="http://schemas.microsoft.com/office/drawing/2014/main" id="{0C1FB03F-6B57-D0D3-203D-E402FE28D8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6" y="135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6" name="Line 12">
              <a:extLst>
                <a:ext uri="{FF2B5EF4-FFF2-40B4-BE49-F238E27FC236}">
                  <a16:creationId xmlns:a16="http://schemas.microsoft.com/office/drawing/2014/main" id="{9C754227-7009-120D-E73A-3E3E7BB120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2" y="1633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7" name="Line 13">
              <a:extLst>
                <a:ext uri="{FF2B5EF4-FFF2-40B4-BE49-F238E27FC236}">
                  <a16:creationId xmlns:a16="http://schemas.microsoft.com/office/drawing/2014/main" id="{D65124B8-27AB-C021-4A26-7F84D10C0A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9" y="185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798" name="Line 14">
              <a:extLst>
                <a:ext uri="{FF2B5EF4-FFF2-40B4-BE49-F238E27FC236}">
                  <a16:creationId xmlns:a16="http://schemas.microsoft.com/office/drawing/2014/main" id="{5C9A5463-D9A3-31CE-AF17-C0E957004C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5" y="214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9963" name="Group 15">
              <a:extLst>
                <a:ext uri="{FF2B5EF4-FFF2-40B4-BE49-F238E27FC236}">
                  <a16:creationId xmlns:a16="http://schemas.microsoft.com/office/drawing/2014/main" id="{AE9584DD-5AF3-8970-D0D9-5BC0BC2A5E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12" y="423"/>
              <a:ext cx="234" cy="274"/>
              <a:chOff x="1512" y="423"/>
              <a:chExt cx="234" cy="274"/>
            </a:xfrm>
          </p:grpSpPr>
          <p:sp>
            <p:nvSpPr>
              <p:cNvPr id="118800" name="Line 16">
                <a:extLst>
                  <a:ext uri="{FF2B5EF4-FFF2-40B4-BE49-F238E27FC236}">
                    <a16:creationId xmlns:a16="http://schemas.microsoft.com/office/drawing/2014/main" id="{DF0F9E44-16D6-96C7-6F17-ACACFA4445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01" name="Line 17">
                <a:extLst>
                  <a:ext uri="{FF2B5EF4-FFF2-40B4-BE49-F238E27FC236}">
                    <a16:creationId xmlns:a16="http://schemas.microsoft.com/office/drawing/2014/main" id="{11E12AFD-3478-9EC2-E2E3-5FDF918B04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9964" name="Group 18">
              <a:extLst>
                <a:ext uri="{FF2B5EF4-FFF2-40B4-BE49-F238E27FC236}">
                  <a16:creationId xmlns:a16="http://schemas.microsoft.com/office/drawing/2014/main" id="{399498E5-2B01-0018-21D3-70945CE4D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12" y="2228"/>
              <a:ext cx="234" cy="274"/>
              <a:chOff x="1512" y="423"/>
              <a:chExt cx="234" cy="274"/>
            </a:xfrm>
          </p:grpSpPr>
          <p:sp>
            <p:nvSpPr>
              <p:cNvPr id="118803" name="Line 19">
                <a:extLst>
                  <a:ext uri="{FF2B5EF4-FFF2-40B4-BE49-F238E27FC236}">
                    <a16:creationId xmlns:a16="http://schemas.microsoft.com/office/drawing/2014/main" id="{1F57707A-4634-54E3-E23A-2801618C9A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04" name="Line 20">
                <a:extLst>
                  <a:ext uri="{FF2B5EF4-FFF2-40B4-BE49-F238E27FC236}">
                    <a16:creationId xmlns:a16="http://schemas.microsoft.com/office/drawing/2014/main" id="{5D80D8E7-F87A-9C99-05D7-76B897860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118805" name="Group 21">
            <a:extLst>
              <a:ext uri="{FF2B5EF4-FFF2-40B4-BE49-F238E27FC236}">
                <a16:creationId xmlns:a16="http://schemas.microsoft.com/office/drawing/2014/main" id="{A3A62C6E-8D0A-251C-4381-E30E8D6AB624}"/>
              </a:ext>
            </a:extLst>
          </p:cNvPr>
          <p:cNvGrpSpPr>
            <a:grpSpLocks/>
          </p:cNvGrpSpPr>
          <p:nvPr/>
        </p:nvGrpSpPr>
        <p:grpSpPr bwMode="auto">
          <a:xfrm>
            <a:off x="6257925" y="95250"/>
            <a:ext cx="1200150" cy="3300413"/>
            <a:chOff x="2214" y="420"/>
            <a:chExt cx="756" cy="2079"/>
          </a:xfrm>
        </p:grpSpPr>
        <p:sp>
          <p:nvSpPr>
            <p:cNvPr id="118806" name="Text Box 22">
              <a:extLst>
                <a:ext uri="{FF2B5EF4-FFF2-40B4-BE49-F238E27FC236}">
                  <a16:creationId xmlns:a16="http://schemas.microsoft.com/office/drawing/2014/main" id="{2C29AC9D-C67B-F16D-9C59-521382149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4" y="694"/>
              <a:ext cx="756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07" name="Rectangle 23">
              <a:extLst>
                <a:ext uri="{FF2B5EF4-FFF2-40B4-BE49-F238E27FC236}">
                  <a16:creationId xmlns:a16="http://schemas.microsoft.com/office/drawing/2014/main" id="{BA62FD20-838E-96BF-0838-FCFB647DE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6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08" name="Line 24">
              <a:extLst>
                <a:ext uri="{FF2B5EF4-FFF2-40B4-BE49-F238E27FC236}">
                  <a16:creationId xmlns:a16="http://schemas.microsoft.com/office/drawing/2014/main" id="{18DBF994-46EF-C286-1582-8373A7918A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4" y="805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09" name="Line 25">
              <a:extLst>
                <a:ext uri="{FF2B5EF4-FFF2-40B4-BE49-F238E27FC236}">
                  <a16:creationId xmlns:a16="http://schemas.microsoft.com/office/drawing/2014/main" id="{7E6CFC8C-4D23-E751-09EA-8DA05D3436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0" y="1088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0" name="Line 26">
              <a:extLst>
                <a:ext uri="{FF2B5EF4-FFF2-40B4-BE49-F238E27FC236}">
                  <a16:creationId xmlns:a16="http://schemas.microsoft.com/office/drawing/2014/main" id="{2CDEB180-8EB9-4989-2F15-09FCE19EBA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3" y="135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1" name="Line 27">
              <a:extLst>
                <a:ext uri="{FF2B5EF4-FFF2-40B4-BE49-F238E27FC236}">
                  <a16:creationId xmlns:a16="http://schemas.microsoft.com/office/drawing/2014/main" id="{C55CF750-2A21-4B58-3172-907629D685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9" y="163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2" name="Line 28">
              <a:extLst>
                <a:ext uri="{FF2B5EF4-FFF2-40B4-BE49-F238E27FC236}">
                  <a16:creationId xmlns:a16="http://schemas.microsoft.com/office/drawing/2014/main" id="{BAE50DDB-6AF5-2735-A146-FA06B1C0E6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6" y="186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13" name="Line 29">
              <a:extLst>
                <a:ext uri="{FF2B5EF4-FFF2-40B4-BE49-F238E27FC236}">
                  <a16:creationId xmlns:a16="http://schemas.microsoft.com/office/drawing/2014/main" id="{977BB78C-CCBA-6CC5-8A52-459318A5F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82" y="214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9949" name="Group 30">
              <a:extLst>
                <a:ext uri="{FF2B5EF4-FFF2-40B4-BE49-F238E27FC236}">
                  <a16:creationId xmlns:a16="http://schemas.microsoft.com/office/drawing/2014/main" id="{254D40F2-BE25-DD4A-8861-D7DD4D274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5" y="420"/>
              <a:ext cx="234" cy="274"/>
              <a:chOff x="1512" y="423"/>
              <a:chExt cx="234" cy="274"/>
            </a:xfrm>
          </p:grpSpPr>
          <p:sp>
            <p:nvSpPr>
              <p:cNvPr id="118815" name="Line 31">
                <a:extLst>
                  <a:ext uri="{FF2B5EF4-FFF2-40B4-BE49-F238E27FC236}">
                    <a16:creationId xmlns:a16="http://schemas.microsoft.com/office/drawing/2014/main" id="{DC646E7D-B180-B583-B685-04F0659508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16" name="Line 32">
                <a:extLst>
                  <a:ext uri="{FF2B5EF4-FFF2-40B4-BE49-F238E27FC236}">
                    <a16:creationId xmlns:a16="http://schemas.microsoft.com/office/drawing/2014/main" id="{02478B6E-35A5-3A3B-4AFC-3F8299F4A0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9950" name="Group 33">
              <a:extLst>
                <a:ext uri="{FF2B5EF4-FFF2-40B4-BE49-F238E27FC236}">
                  <a16:creationId xmlns:a16="http://schemas.microsoft.com/office/drawing/2014/main" id="{7CDE9A3E-33FC-F70D-AFFA-2235BBAC2E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5" y="2225"/>
              <a:ext cx="234" cy="274"/>
              <a:chOff x="1512" y="423"/>
              <a:chExt cx="234" cy="274"/>
            </a:xfrm>
          </p:grpSpPr>
          <p:sp>
            <p:nvSpPr>
              <p:cNvPr id="118818" name="Line 34">
                <a:extLst>
                  <a:ext uri="{FF2B5EF4-FFF2-40B4-BE49-F238E27FC236}">
                    <a16:creationId xmlns:a16="http://schemas.microsoft.com/office/drawing/2014/main" id="{6C78A6BB-BB9F-E68E-7554-0F505F2B5C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8819" name="Line 35">
                <a:extLst>
                  <a:ext uri="{FF2B5EF4-FFF2-40B4-BE49-F238E27FC236}">
                    <a16:creationId xmlns:a16="http://schemas.microsoft.com/office/drawing/2014/main" id="{2FFB28F9-9326-7142-F014-7DE74D420C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79877" name="Group 60">
            <a:extLst>
              <a:ext uri="{FF2B5EF4-FFF2-40B4-BE49-F238E27FC236}">
                <a16:creationId xmlns:a16="http://schemas.microsoft.com/office/drawing/2014/main" id="{6CCB237B-D069-D330-9238-4569D978854F}"/>
              </a:ext>
            </a:extLst>
          </p:cNvPr>
          <p:cNvGrpSpPr>
            <a:grpSpLocks/>
          </p:cNvGrpSpPr>
          <p:nvPr/>
        </p:nvGrpSpPr>
        <p:grpSpPr bwMode="auto">
          <a:xfrm>
            <a:off x="4270375" y="3744913"/>
            <a:ext cx="796925" cy="366712"/>
            <a:chOff x="2690" y="2359"/>
            <a:chExt cx="502" cy="231"/>
          </a:xfrm>
        </p:grpSpPr>
        <p:sp>
          <p:nvSpPr>
            <p:cNvPr id="118820" name="Text Box 36">
              <a:extLst>
                <a:ext uri="{FF2B5EF4-FFF2-40B4-BE49-F238E27FC236}">
                  <a16:creationId xmlns:a16="http://schemas.microsoft.com/office/drawing/2014/main" id="{93C27C6D-EA51-56BB-AF78-8364FB77C6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0" y="2359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21" name="Rectangle 37">
              <a:extLst>
                <a:ext uri="{FF2B5EF4-FFF2-40B4-BE49-F238E27FC236}">
                  <a16:creationId xmlns:a16="http://schemas.microsoft.com/office/drawing/2014/main" id="{202ADECB-B98E-B810-21D4-32BFAE503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1" y="2380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22" name="Line 38">
              <a:extLst>
                <a:ext uri="{FF2B5EF4-FFF2-40B4-BE49-F238E27FC236}">
                  <a16:creationId xmlns:a16="http://schemas.microsoft.com/office/drawing/2014/main" id="{F87092F4-37F0-14AC-6DFA-CE79F6E020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2476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78" name="Group 66">
            <a:extLst>
              <a:ext uri="{FF2B5EF4-FFF2-40B4-BE49-F238E27FC236}">
                <a16:creationId xmlns:a16="http://schemas.microsoft.com/office/drawing/2014/main" id="{8DBCCD53-3F02-CFBB-4034-96A82DC4A66D}"/>
              </a:ext>
            </a:extLst>
          </p:cNvPr>
          <p:cNvGrpSpPr>
            <a:grpSpLocks/>
          </p:cNvGrpSpPr>
          <p:nvPr/>
        </p:nvGrpSpPr>
        <p:grpSpPr bwMode="auto">
          <a:xfrm>
            <a:off x="4518025" y="5070475"/>
            <a:ext cx="796925" cy="366713"/>
            <a:chOff x="2815" y="3194"/>
            <a:chExt cx="502" cy="231"/>
          </a:xfrm>
        </p:grpSpPr>
        <p:sp>
          <p:nvSpPr>
            <p:cNvPr id="118823" name="Text Box 39">
              <a:extLst>
                <a:ext uri="{FF2B5EF4-FFF2-40B4-BE49-F238E27FC236}">
                  <a16:creationId xmlns:a16="http://schemas.microsoft.com/office/drawing/2014/main" id="{67181375-7A11-E52E-DD8A-D454B4CDEF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" y="3194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</p:txBody>
        </p:sp>
        <p:sp>
          <p:nvSpPr>
            <p:cNvPr id="118824" name="Rectangle 40">
              <a:extLst>
                <a:ext uri="{FF2B5EF4-FFF2-40B4-BE49-F238E27FC236}">
                  <a16:creationId xmlns:a16="http://schemas.microsoft.com/office/drawing/2014/main" id="{C175DA31-D92C-2382-E47A-9330E5E84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3215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25" name="Line 41">
              <a:extLst>
                <a:ext uri="{FF2B5EF4-FFF2-40B4-BE49-F238E27FC236}">
                  <a16:creationId xmlns:a16="http://schemas.microsoft.com/office/drawing/2014/main" id="{C87AB26D-0303-77FF-8CE7-CC082F2592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2" y="3311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79" name="Group 64">
            <a:extLst>
              <a:ext uri="{FF2B5EF4-FFF2-40B4-BE49-F238E27FC236}">
                <a16:creationId xmlns:a16="http://schemas.microsoft.com/office/drawing/2014/main" id="{69397D06-D945-9D38-8E56-C1FF83CDA6AD}"/>
              </a:ext>
            </a:extLst>
          </p:cNvPr>
          <p:cNvGrpSpPr>
            <a:grpSpLocks/>
          </p:cNvGrpSpPr>
          <p:nvPr/>
        </p:nvGrpSpPr>
        <p:grpSpPr bwMode="auto">
          <a:xfrm>
            <a:off x="5934075" y="4392613"/>
            <a:ext cx="796925" cy="366712"/>
            <a:chOff x="3738" y="2767"/>
            <a:chExt cx="502" cy="231"/>
          </a:xfrm>
        </p:grpSpPr>
        <p:sp>
          <p:nvSpPr>
            <p:cNvPr id="118826" name="Text Box 42">
              <a:extLst>
                <a:ext uri="{FF2B5EF4-FFF2-40B4-BE49-F238E27FC236}">
                  <a16:creationId xmlns:a16="http://schemas.microsoft.com/office/drawing/2014/main" id="{96257529-16FB-A725-F754-8F37C14280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8" y="2767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</p:txBody>
        </p:sp>
        <p:sp>
          <p:nvSpPr>
            <p:cNvPr id="118827" name="Rectangle 43">
              <a:extLst>
                <a:ext uri="{FF2B5EF4-FFF2-40B4-BE49-F238E27FC236}">
                  <a16:creationId xmlns:a16="http://schemas.microsoft.com/office/drawing/2014/main" id="{3C106707-BCD4-4654-6FA2-696C0F36A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2788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28" name="Line 44">
              <a:extLst>
                <a:ext uri="{FF2B5EF4-FFF2-40B4-BE49-F238E27FC236}">
                  <a16:creationId xmlns:a16="http://schemas.microsoft.com/office/drawing/2014/main" id="{433EEBB9-033C-EC8B-3FA6-0FFA412CA2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5" y="2884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0" name="Group 61">
            <a:extLst>
              <a:ext uri="{FF2B5EF4-FFF2-40B4-BE49-F238E27FC236}">
                <a16:creationId xmlns:a16="http://schemas.microsoft.com/office/drawing/2014/main" id="{4049833F-B288-3669-B3FE-0D8B207576F8}"/>
              </a:ext>
            </a:extLst>
          </p:cNvPr>
          <p:cNvGrpSpPr>
            <a:grpSpLocks/>
          </p:cNvGrpSpPr>
          <p:nvPr/>
        </p:nvGrpSpPr>
        <p:grpSpPr bwMode="auto">
          <a:xfrm>
            <a:off x="3870325" y="4545013"/>
            <a:ext cx="796925" cy="366712"/>
            <a:chOff x="2438" y="2863"/>
            <a:chExt cx="502" cy="231"/>
          </a:xfrm>
        </p:grpSpPr>
        <p:sp>
          <p:nvSpPr>
            <p:cNvPr id="118829" name="Text Box 45">
              <a:extLst>
                <a:ext uri="{FF2B5EF4-FFF2-40B4-BE49-F238E27FC236}">
                  <a16:creationId xmlns:a16="http://schemas.microsoft.com/office/drawing/2014/main" id="{D431F7F0-76EA-411A-1455-9E290123CE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" y="2863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</p:txBody>
        </p:sp>
        <p:sp>
          <p:nvSpPr>
            <p:cNvPr id="118830" name="Rectangle 46">
              <a:extLst>
                <a:ext uri="{FF2B5EF4-FFF2-40B4-BE49-F238E27FC236}">
                  <a16:creationId xmlns:a16="http://schemas.microsoft.com/office/drawing/2014/main" id="{C23B5D40-5342-60BC-452B-4C2881EAF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" y="2884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31" name="Line 47">
              <a:extLst>
                <a:ext uri="{FF2B5EF4-FFF2-40B4-BE49-F238E27FC236}">
                  <a16:creationId xmlns:a16="http://schemas.microsoft.com/office/drawing/2014/main" id="{6B5B6B82-1EDE-0CE2-9300-306CB2FF1D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5" y="2980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1" name="Group 63">
            <a:extLst>
              <a:ext uri="{FF2B5EF4-FFF2-40B4-BE49-F238E27FC236}">
                <a16:creationId xmlns:a16="http://schemas.microsoft.com/office/drawing/2014/main" id="{06EF2707-D0DD-F8A1-48A1-F303D4337714}"/>
              </a:ext>
            </a:extLst>
          </p:cNvPr>
          <p:cNvGrpSpPr>
            <a:grpSpLocks/>
          </p:cNvGrpSpPr>
          <p:nvPr/>
        </p:nvGrpSpPr>
        <p:grpSpPr bwMode="auto">
          <a:xfrm>
            <a:off x="5859463" y="3765550"/>
            <a:ext cx="952500" cy="366713"/>
            <a:chOff x="3691" y="2372"/>
            <a:chExt cx="600" cy="231"/>
          </a:xfrm>
        </p:grpSpPr>
        <p:sp>
          <p:nvSpPr>
            <p:cNvPr id="118832" name="Text Box 48">
              <a:extLst>
                <a:ext uri="{FF2B5EF4-FFF2-40B4-BE49-F238E27FC236}">
                  <a16:creationId xmlns:a16="http://schemas.microsoft.com/office/drawing/2014/main" id="{E1A4321C-D815-E8F7-0CE5-E5B22BB133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040" y="2372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</p:txBody>
        </p:sp>
        <p:sp>
          <p:nvSpPr>
            <p:cNvPr id="118833" name="Rectangle 49">
              <a:extLst>
                <a:ext uri="{FF2B5EF4-FFF2-40B4-BE49-F238E27FC236}">
                  <a16:creationId xmlns:a16="http://schemas.microsoft.com/office/drawing/2014/main" id="{442CFB5A-39A9-5BAC-7DAC-6633AC1CEA1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91" y="2390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34" name="Line 50">
              <a:extLst>
                <a:ext uri="{FF2B5EF4-FFF2-40B4-BE49-F238E27FC236}">
                  <a16:creationId xmlns:a16="http://schemas.microsoft.com/office/drawing/2014/main" id="{36B0A46E-E993-A6FC-FDB8-F3398C5D71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48" y="2486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2" name="Group 62">
            <a:extLst>
              <a:ext uri="{FF2B5EF4-FFF2-40B4-BE49-F238E27FC236}">
                <a16:creationId xmlns:a16="http://schemas.microsoft.com/office/drawing/2014/main" id="{A4ED0F8A-75C5-D047-B721-45A9C57B4CA1}"/>
              </a:ext>
            </a:extLst>
          </p:cNvPr>
          <p:cNvGrpSpPr>
            <a:grpSpLocks/>
          </p:cNvGrpSpPr>
          <p:nvPr/>
        </p:nvGrpSpPr>
        <p:grpSpPr bwMode="auto">
          <a:xfrm>
            <a:off x="4906963" y="4425950"/>
            <a:ext cx="952500" cy="366713"/>
            <a:chOff x="3091" y="2788"/>
            <a:chExt cx="600" cy="231"/>
          </a:xfrm>
        </p:grpSpPr>
        <p:sp>
          <p:nvSpPr>
            <p:cNvPr id="118835" name="Text Box 51">
              <a:extLst>
                <a:ext uri="{FF2B5EF4-FFF2-40B4-BE49-F238E27FC236}">
                  <a16:creationId xmlns:a16="http://schemas.microsoft.com/office/drawing/2014/main" id="{47AD0EF5-9DCB-F571-AD6F-53E35D2AF0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440" y="2788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</p:txBody>
        </p:sp>
        <p:sp>
          <p:nvSpPr>
            <p:cNvPr id="118836" name="Rectangle 52">
              <a:extLst>
                <a:ext uri="{FF2B5EF4-FFF2-40B4-BE49-F238E27FC236}">
                  <a16:creationId xmlns:a16="http://schemas.microsoft.com/office/drawing/2014/main" id="{B90FEF12-2C06-0E56-8CCA-EA7324CD122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91" y="2806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37" name="Line 53">
              <a:extLst>
                <a:ext uri="{FF2B5EF4-FFF2-40B4-BE49-F238E27FC236}">
                  <a16:creationId xmlns:a16="http://schemas.microsoft.com/office/drawing/2014/main" id="{65380255-4C90-D49F-D10B-7712EF1F14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48" y="2902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3" name="Group 67">
            <a:extLst>
              <a:ext uri="{FF2B5EF4-FFF2-40B4-BE49-F238E27FC236}">
                <a16:creationId xmlns:a16="http://schemas.microsoft.com/office/drawing/2014/main" id="{BCFA6D2A-5261-9654-DBD6-652E8BDFC2F5}"/>
              </a:ext>
            </a:extLst>
          </p:cNvPr>
          <p:cNvGrpSpPr>
            <a:grpSpLocks/>
          </p:cNvGrpSpPr>
          <p:nvPr/>
        </p:nvGrpSpPr>
        <p:grpSpPr bwMode="auto">
          <a:xfrm>
            <a:off x="6015038" y="4911725"/>
            <a:ext cx="952500" cy="366713"/>
            <a:chOff x="3789" y="3094"/>
            <a:chExt cx="600" cy="231"/>
          </a:xfrm>
        </p:grpSpPr>
        <p:sp>
          <p:nvSpPr>
            <p:cNvPr id="118838" name="Text Box 54">
              <a:extLst>
                <a:ext uri="{FF2B5EF4-FFF2-40B4-BE49-F238E27FC236}">
                  <a16:creationId xmlns:a16="http://schemas.microsoft.com/office/drawing/2014/main" id="{19E608E4-ED6A-637B-1221-07F9918690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138" y="3094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39" name="Rectangle 55">
              <a:extLst>
                <a:ext uri="{FF2B5EF4-FFF2-40B4-BE49-F238E27FC236}">
                  <a16:creationId xmlns:a16="http://schemas.microsoft.com/office/drawing/2014/main" id="{DCF9F674-18F6-7B10-4F84-5A6A7087CD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89" y="3112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40" name="Line 56">
              <a:extLst>
                <a:ext uri="{FF2B5EF4-FFF2-40B4-BE49-F238E27FC236}">
                  <a16:creationId xmlns:a16="http://schemas.microsoft.com/office/drawing/2014/main" id="{0679EAAC-A218-C630-EE7B-3269DD6C72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6" y="3208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79884" name="Group 65">
            <a:extLst>
              <a:ext uri="{FF2B5EF4-FFF2-40B4-BE49-F238E27FC236}">
                <a16:creationId xmlns:a16="http://schemas.microsoft.com/office/drawing/2014/main" id="{B3A2FD0F-D8BF-1D75-BDB5-0D89DBA3112F}"/>
              </a:ext>
            </a:extLst>
          </p:cNvPr>
          <p:cNvGrpSpPr>
            <a:grpSpLocks/>
          </p:cNvGrpSpPr>
          <p:nvPr/>
        </p:nvGrpSpPr>
        <p:grpSpPr bwMode="auto">
          <a:xfrm>
            <a:off x="5380038" y="5759450"/>
            <a:ext cx="952500" cy="366713"/>
            <a:chOff x="3389" y="3628"/>
            <a:chExt cx="600" cy="231"/>
          </a:xfrm>
        </p:grpSpPr>
        <p:sp>
          <p:nvSpPr>
            <p:cNvPr id="118841" name="Text Box 57">
              <a:extLst>
                <a:ext uri="{FF2B5EF4-FFF2-40B4-BE49-F238E27FC236}">
                  <a16:creationId xmlns:a16="http://schemas.microsoft.com/office/drawing/2014/main" id="{2AD45CED-40B0-94AE-CED3-D24597A6EC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738" y="3628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</p:txBody>
        </p:sp>
        <p:sp>
          <p:nvSpPr>
            <p:cNvPr id="118842" name="Rectangle 58">
              <a:extLst>
                <a:ext uri="{FF2B5EF4-FFF2-40B4-BE49-F238E27FC236}">
                  <a16:creationId xmlns:a16="http://schemas.microsoft.com/office/drawing/2014/main" id="{1269E8C8-9295-FE09-EA71-CD83B10F9FB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89" y="3646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43" name="Line 59">
              <a:extLst>
                <a:ext uri="{FF2B5EF4-FFF2-40B4-BE49-F238E27FC236}">
                  <a16:creationId xmlns:a16="http://schemas.microsoft.com/office/drawing/2014/main" id="{5F99FF08-1495-CB26-3DDF-DE28CC63D8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" y="3742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53" name="Group 69">
            <a:extLst>
              <a:ext uri="{FF2B5EF4-FFF2-40B4-BE49-F238E27FC236}">
                <a16:creationId xmlns:a16="http://schemas.microsoft.com/office/drawing/2014/main" id="{BA9FBED2-1EE1-B3B3-3955-631FB416891B}"/>
              </a:ext>
            </a:extLst>
          </p:cNvPr>
          <p:cNvGrpSpPr>
            <a:grpSpLocks/>
          </p:cNvGrpSpPr>
          <p:nvPr/>
        </p:nvGrpSpPr>
        <p:grpSpPr bwMode="auto">
          <a:xfrm>
            <a:off x="3473450" y="522288"/>
            <a:ext cx="796925" cy="366712"/>
            <a:chOff x="2690" y="2359"/>
            <a:chExt cx="502" cy="231"/>
          </a:xfrm>
        </p:grpSpPr>
        <p:sp>
          <p:nvSpPr>
            <p:cNvPr id="118854" name="Text Box 70">
              <a:extLst>
                <a:ext uri="{FF2B5EF4-FFF2-40B4-BE49-F238E27FC236}">
                  <a16:creationId xmlns:a16="http://schemas.microsoft.com/office/drawing/2014/main" id="{1988450C-0454-D883-9E46-4343104501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0" y="2359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55" name="Rectangle 71">
              <a:extLst>
                <a:ext uri="{FF2B5EF4-FFF2-40B4-BE49-F238E27FC236}">
                  <a16:creationId xmlns:a16="http://schemas.microsoft.com/office/drawing/2014/main" id="{825798E2-7ADA-F011-9E8D-3B14C0CA6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1" y="2380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56" name="Line 72">
              <a:extLst>
                <a:ext uri="{FF2B5EF4-FFF2-40B4-BE49-F238E27FC236}">
                  <a16:creationId xmlns:a16="http://schemas.microsoft.com/office/drawing/2014/main" id="{71740AB0-411A-D22C-BFE7-F63B6F218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2476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59" name="Group 75">
            <a:extLst>
              <a:ext uri="{FF2B5EF4-FFF2-40B4-BE49-F238E27FC236}">
                <a16:creationId xmlns:a16="http://schemas.microsoft.com/office/drawing/2014/main" id="{DF506597-83A6-69CA-019B-4A00E29AA2B2}"/>
              </a:ext>
            </a:extLst>
          </p:cNvPr>
          <p:cNvGrpSpPr>
            <a:grpSpLocks/>
          </p:cNvGrpSpPr>
          <p:nvPr/>
        </p:nvGrpSpPr>
        <p:grpSpPr bwMode="auto">
          <a:xfrm>
            <a:off x="3471863" y="971550"/>
            <a:ext cx="796925" cy="366713"/>
            <a:chOff x="2438" y="2863"/>
            <a:chExt cx="502" cy="231"/>
          </a:xfrm>
        </p:grpSpPr>
        <p:sp>
          <p:nvSpPr>
            <p:cNvPr id="118860" name="Text Box 76">
              <a:extLst>
                <a:ext uri="{FF2B5EF4-FFF2-40B4-BE49-F238E27FC236}">
                  <a16:creationId xmlns:a16="http://schemas.microsoft.com/office/drawing/2014/main" id="{5081FCD5-675E-CF77-5498-A39F8AF51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" y="2863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</p:txBody>
        </p:sp>
        <p:sp>
          <p:nvSpPr>
            <p:cNvPr id="118861" name="Rectangle 77">
              <a:extLst>
                <a:ext uri="{FF2B5EF4-FFF2-40B4-BE49-F238E27FC236}">
                  <a16:creationId xmlns:a16="http://schemas.microsoft.com/office/drawing/2014/main" id="{1F2FE053-034E-C21E-1840-B2E561CBA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" y="2884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62" name="Line 78">
              <a:extLst>
                <a:ext uri="{FF2B5EF4-FFF2-40B4-BE49-F238E27FC236}">
                  <a16:creationId xmlns:a16="http://schemas.microsoft.com/office/drawing/2014/main" id="{489B6F0A-130F-6194-10CB-150F9B1661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5" y="2980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64" name="Group 80">
            <a:extLst>
              <a:ext uri="{FF2B5EF4-FFF2-40B4-BE49-F238E27FC236}">
                <a16:creationId xmlns:a16="http://schemas.microsoft.com/office/drawing/2014/main" id="{AC62106D-7C9C-E83C-7F36-F5554D111F7E}"/>
              </a:ext>
            </a:extLst>
          </p:cNvPr>
          <p:cNvGrpSpPr>
            <a:grpSpLocks/>
          </p:cNvGrpSpPr>
          <p:nvPr/>
        </p:nvGrpSpPr>
        <p:grpSpPr bwMode="auto">
          <a:xfrm>
            <a:off x="3471863" y="1404938"/>
            <a:ext cx="796925" cy="366712"/>
            <a:chOff x="2815" y="3194"/>
            <a:chExt cx="502" cy="231"/>
          </a:xfrm>
        </p:grpSpPr>
        <p:sp>
          <p:nvSpPr>
            <p:cNvPr id="118865" name="Text Box 81">
              <a:extLst>
                <a:ext uri="{FF2B5EF4-FFF2-40B4-BE49-F238E27FC236}">
                  <a16:creationId xmlns:a16="http://schemas.microsoft.com/office/drawing/2014/main" id="{F2D12876-7FB5-4EAE-053C-A5244EE970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" y="3194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</p:txBody>
        </p:sp>
        <p:sp>
          <p:nvSpPr>
            <p:cNvPr id="118866" name="Rectangle 82">
              <a:extLst>
                <a:ext uri="{FF2B5EF4-FFF2-40B4-BE49-F238E27FC236}">
                  <a16:creationId xmlns:a16="http://schemas.microsoft.com/office/drawing/2014/main" id="{453B97C5-2117-F1E1-38E1-0B1D5290B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" y="3215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67" name="Line 83">
              <a:extLst>
                <a:ext uri="{FF2B5EF4-FFF2-40B4-BE49-F238E27FC236}">
                  <a16:creationId xmlns:a16="http://schemas.microsoft.com/office/drawing/2014/main" id="{571267AA-8E6D-1C64-6593-D2C42B915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2" y="3311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69" name="Group 85">
            <a:extLst>
              <a:ext uri="{FF2B5EF4-FFF2-40B4-BE49-F238E27FC236}">
                <a16:creationId xmlns:a16="http://schemas.microsoft.com/office/drawing/2014/main" id="{E3DD6E28-BB35-9E24-D898-A7D484A5B4E4}"/>
              </a:ext>
            </a:extLst>
          </p:cNvPr>
          <p:cNvGrpSpPr>
            <a:grpSpLocks/>
          </p:cNvGrpSpPr>
          <p:nvPr/>
        </p:nvGrpSpPr>
        <p:grpSpPr bwMode="auto">
          <a:xfrm>
            <a:off x="5302250" y="547688"/>
            <a:ext cx="952500" cy="366712"/>
            <a:chOff x="3091" y="2788"/>
            <a:chExt cx="600" cy="231"/>
          </a:xfrm>
        </p:grpSpPr>
        <p:sp>
          <p:nvSpPr>
            <p:cNvPr id="118870" name="Text Box 86">
              <a:extLst>
                <a:ext uri="{FF2B5EF4-FFF2-40B4-BE49-F238E27FC236}">
                  <a16:creationId xmlns:a16="http://schemas.microsoft.com/office/drawing/2014/main" id="{6B6B9D12-2E52-255F-9875-3F0F01E49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440" y="2788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</p:txBody>
        </p:sp>
        <p:sp>
          <p:nvSpPr>
            <p:cNvPr id="118871" name="Rectangle 87">
              <a:extLst>
                <a:ext uri="{FF2B5EF4-FFF2-40B4-BE49-F238E27FC236}">
                  <a16:creationId xmlns:a16="http://schemas.microsoft.com/office/drawing/2014/main" id="{65F4E25A-06DA-DE0E-C68A-DDDB40A42F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091" y="2806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72" name="Line 88">
              <a:extLst>
                <a:ext uri="{FF2B5EF4-FFF2-40B4-BE49-F238E27FC236}">
                  <a16:creationId xmlns:a16="http://schemas.microsoft.com/office/drawing/2014/main" id="{3ED74881-BC23-769B-939A-24DFFA2B6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48" y="2902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73" name="Group 89">
            <a:extLst>
              <a:ext uri="{FF2B5EF4-FFF2-40B4-BE49-F238E27FC236}">
                <a16:creationId xmlns:a16="http://schemas.microsoft.com/office/drawing/2014/main" id="{D42E37D2-96B7-28C8-8957-5CF378E61648}"/>
              </a:ext>
            </a:extLst>
          </p:cNvPr>
          <p:cNvGrpSpPr>
            <a:grpSpLocks/>
          </p:cNvGrpSpPr>
          <p:nvPr/>
        </p:nvGrpSpPr>
        <p:grpSpPr bwMode="auto">
          <a:xfrm>
            <a:off x="5314950" y="973138"/>
            <a:ext cx="952500" cy="366712"/>
            <a:chOff x="3691" y="2372"/>
            <a:chExt cx="600" cy="231"/>
          </a:xfrm>
        </p:grpSpPr>
        <p:sp>
          <p:nvSpPr>
            <p:cNvPr id="118874" name="Text Box 90">
              <a:extLst>
                <a:ext uri="{FF2B5EF4-FFF2-40B4-BE49-F238E27FC236}">
                  <a16:creationId xmlns:a16="http://schemas.microsoft.com/office/drawing/2014/main" id="{61A2AF95-05AF-2AC5-3B15-FB94644FF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040" y="2372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</p:txBody>
        </p:sp>
        <p:sp>
          <p:nvSpPr>
            <p:cNvPr id="118875" name="Rectangle 91">
              <a:extLst>
                <a:ext uri="{FF2B5EF4-FFF2-40B4-BE49-F238E27FC236}">
                  <a16:creationId xmlns:a16="http://schemas.microsoft.com/office/drawing/2014/main" id="{B4BC18AD-743C-072E-EEFB-C9FAF67874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91" y="2390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76" name="Line 92">
              <a:extLst>
                <a:ext uri="{FF2B5EF4-FFF2-40B4-BE49-F238E27FC236}">
                  <a16:creationId xmlns:a16="http://schemas.microsoft.com/office/drawing/2014/main" id="{3AF6C3E4-FE62-720A-8E74-2772B7F7C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48" y="2486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78" name="Group 94">
            <a:extLst>
              <a:ext uri="{FF2B5EF4-FFF2-40B4-BE49-F238E27FC236}">
                <a16:creationId xmlns:a16="http://schemas.microsoft.com/office/drawing/2014/main" id="{02DD2ECC-3DE2-1FD5-AAD8-F37E872CD621}"/>
              </a:ext>
            </a:extLst>
          </p:cNvPr>
          <p:cNvGrpSpPr>
            <a:grpSpLocks/>
          </p:cNvGrpSpPr>
          <p:nvPr/>
        </p:nvGrpSpPr>
        <p:grpSpPr bwMode="auto">
          <a:xfrm>
            <a:off x="5314950" y="1349375"/>
            <a:ext cx="952500" cy="366713"/>
            <a:chOff x="3789" y="3094"/>
            <a:chExt cx="600" cy="231"/>
          </a:xfrm>
        </p:grpSpPr>
        <p:sp>
          <p:nvSpPr>
            <p:cNvPr id="118879" name="Text Box 95">
              <a:extLst>
                <a:ext uri="{FF2B5EF4-FFF2-40B4-BE49-F238E27FC236}">
                  <a16:creationId xmlns:a16="http://schemas.microsoft.com/office/drawing/2014/main" id="{8622E2D7-859B-EDA0-9184-3D4213DF0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138" y="3094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8880" name="Rectangle 96">
              <a:extLst>
                <a:ext uri="{FF2B5EF4-FFF2-40B4-BE49-F238E27FC236}">
                  <a16:creationId xmlns:a16="http://schemas.microsoft.com/office/drawing/2014/main" id="{C9145B64-A0F3-40A8-82C6-516E187773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89" y="3112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81" name="Line 97">
              <a:extLst>
                <a:ext uri="{FF2B5EF4-FFF2-40B4-BE49-F238E27FC236}">
                  <a16:creationId xmlns:a16="http://schemas.microsoft.com/office/drawing/2014/main" id="{3A572782-2DF5-577D-951A-D977545DBB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6" y="3208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83" name="Group 99">
            <a:extLst>
              <a:ext uri="{FF2B5EF4-FFF2-40B4-BE49-F238E27FC236}">
                <a16:creationId xmlns:a16="http://schemas.microsoft.com/office/drawing/2014/main" id="{CDBB2D2C-3272-3B8F-9EE0-C977825697D5}"/>
              </a:ext>
            </a:extLst>
          </p:cNvPr>
          <p:cNvGrpSpPr>
            <a:grpSpLocks/>
          </p:cNvGrpSpPr>
          <p:nvPr/>
        </p:nvGrpSpPr>
        <p:grpSpPr bwMode="auto">
          <a:xfrm>
            <a:off x="3471863" y="1776413"/>
            <a:ext cx="796925" cy="366712"/>
            <a:chOff x="3738" y="2767"/>
            <a:chExt cx="502" cy="231"/>
          </a:xfrm>
        </p:grpSpPr>
        <p:sp>
          <p:nvSpPr>
            <p:cNvPr id="118884" name="Text Box 100">
              <a:extLst>
                <a:ext uri="{FF2B5EF4-FFF2-40B4-BE49-F238E27FC236}">
                  <a16:creationId xmlns:a16="http://schemas.microsoft.com/office/drawing/2014/main" id="{B5A2E76E-8086-FF61-937D-0F767A668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8" y="2767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</p:txBody>
        </p:sp>
        <p:sp>
          <p:nvSpPr>
            <p:cNvPr id="118885" name="Rectangle 101">
              <a:extLst>
                <a:ext uri="{FF2B5EF4-FFF2-40B4-BE49-F238E27FC236}">
                  <a16:creationId xmlns:a16="http://schemas.microsoft.com/office/drawing/2014/main" id="{71372DBC-CF35-58F9-2BFC-1F5EF2644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2788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86" name="Line 102">
              <a:extLst>
                <a:ext uri="{FF2B5EF4-FFF2-40B4-BE49-F238E27FC236}">
                  <a16:creationId xmlns:a16="http://schemas.microsoft.com/office/drawing/2014/main" id="{829F27C7-1D3B-DEBD-9323-7E3931EDE5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5" y="2884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18887" name="Group 103">
            <a:extLst>
              <a:ext uri="{FF2B5EF4-FFF2-40B4-BE49-F238E27FC236}">
                <a16:creationId xmlns:a16="http://schemas.microsoft.com/office/drawing/2014/main" id="{128A5F76-5C5B-1D8A-1A21-6A76C8DEDC9D}"/>
              </a:ext>
            </a:extLst>
          </p:cNvPr>
          <p:cNvGrpSpPr>
            <a:grpSpLocks/>
          </p:cNvGrpSpPr>
          <p:nvPr/>
        </p:nvGrpSpPr>
        <p:grpSpPr bwMode="auto">
          <a:xfrm>
            <a:off x="5314950" y="1778000"/>
            <a:ext cx="952500" cy="366713"/>
            <a:chOff x="3389" y="3628"/>
            <a:chExt cx="600" cy="231"/>
          </a:xfrm>
        </p:grpSpPr>
        <p:sp>
          <p:nvSpPr>
            <p:cNvPr id="118888" name="Text Box 104">
              <a:extLst>
                <a:ext uri="{FF2B5EF4-FFF2-40B4-BE49-F238E27FC236}">
                  <a16:creationId xmlns:a16="http://schemas.microsoft.com/office/drawing/2014/main" id="{90B39485-B0AA-6585-A28D-5C4AB4B8B6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738" y="3628"/>
              <a:ext cx="2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</p:txBody>
        </p:sp>
        <p:sp>
          <p:nvSpPr>
            <p:cNvPr id="118889" name="Rectangle 105">
              <a:extLst>
                <a:ext uri="{FF2B5EF4-FFF2-40B4-BE49-F238E27FC236}">
                  <a16:creationId xmlns:a16="http://schemas.microsoft.com/office/drawing/2014/main" id="{A8E96F15-F679-E482-AF45-7219604EA55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89" y="3646"/>
              <a:ext cx="251" cy="21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8890" name="Line 106">
              <a:extLst>
                <a:ext uri="{FF2B5EF4-FFF2-40B4-BE49-F238E27FC236}">
                  <a16:creationId xmlns:a16="http://schemas.microsoft.com/office/drawing/2014/main" id="{97369905-0229-F9E5-E90F-2F6ABC23CE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" y="3742"/>
              <a:ext cx="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342CD96-E79F-4639-AE6B-AA7971145E65}"/>
              </a:ext>
            </a:extLst>
          </p:cNvPr>
          <p:cNvSpPr/>
          <p:nvPr/>
        </p:nvSpPr>
        <p:spPr>
          <a:xfrm>
            <a:off x="3870325" y="2276872"/>
            <a:ext cx="466726" cy="66317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C32F8-CB9A-6516-87C3-45A7EA9CD519}"/>
              </a:ext>
            </a:extLst>
          </p:cNvPr>
          <p:cNvSpPr txBox="1"/>
          <p:nvPr/>
        </p:nvSpPr>
        <p:spPr>
          <a:xfrm>
            <a:off x="3656767" y="2987676"/>
            <a:ext cx="1284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Primer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EC433-9C4D-470D-90B6-BB6BB93EA1B5}"/>
              </a:ext>
            </a:extLst>
          </p:cNvPr>
          <p:cNvSpPr txBox="1"/>
          <p:nvPr/>
        </p:nvSpPr>
        <p:spPr>
          <a:xfrm>
            <a:off x="323528" y="1711325"/>
            <a:ext cx="147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DNA polymerase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1B48FBD-2D8C-2DF9-85D9-1982EFF95746}"/>
              </a:ext>
            </a:extLst>
          </p:cNvPr>
          <p:cNvCxnSpPr/>
          <p:nvPr/>
        </p:nvCxnSpPr>
        <p:spPr>
          <a:xfrm>
            <a:off x="1619672" y="2038350"/>
            <a:ext cx="576064" cy="238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86CA828-808B-3780-CD65-CBCAE7EB5B90}"/>
              </a:ext>
            </a:extLst>
          </p:cNvPr>
          <p:cNvSpPr txBox="1"/>
          <p:nvPr/>
        </p:nvSpPr>
        <p:spPr>
          <a:xfrm>
            <a:off x="7277088" y="3197513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1D30A-F6FE-CAB8-BAFB-88E63501E138}"/>
              </a:ext>
            </a:extLst>
          </p:cNvPr>
          <p:cNvSpPr txBox="1"/>
          <p:nvPr/>
        </p:nvSpPr>
        <p:spPr>
          <a:xfrm>
            <a:off x="1737506" y="92948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7AE2A2-A797-C15D-CC32-3F9D16DF359E}"/>
              </a:ext>
            </a:extLst>
          </p:cNvPr>
          <p:cNvSpPr txBox="1"/>
          <p:nvPr/>
        </p:nvSpPr>
        <p:spPr>
          <a:xfrm>
            <a:off x="3804120" y="3338809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6BAEAD-B1C4-F834-F0FA-37B49C17D0B6}"/>
              </a:ext>
            </a:extLst>
          </p:cNvPr>
          <p:cNvSpPr txBox="1"/>
          <p:nvPr/>
        </p:nvSpPr>
        <p:spPr>
          <a:xfrm>
            <a:off x="4268788" y="97468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59B62D-8582-CA77-1413-5FF0C7000AB1}"/>
              </a:ext>
            </a:extLst>
          </p:cNvPr>
          <p:cNvSpPr txBox="1"/>
          <p:nvPr/>
        </p:nvSpPr>
        <p:spPr>
          <a:xfrm>
            <a:off x="7277088" y="42481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2FB53-CAEA-5037-6C48-24568BC391F9}"/>
              </a:ext>
            </a:extLst>
          </p:cNvPr>
          <p:cNvSpPr txBox="1"/>
          <p:nvPr/>
        </p:nvSpPr>
        <p:spPr>
          <a:xfrm>
            <a:off x="1907704" y="3159443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</p:spTree>
    <p:extLst>
      <p:ext uri="{BB962C8B-B14F-4D97-AF65-F5344CB8AC3E}">
        <p14:creationId xmlns:p14="http://schemas.microsoft.com/office/powerpoint/2010/main" val="208919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7" name="Group 5"/>
          <p:cNvGrpSpPr>
            <a:grpSpLocks/>
          </p:cNvGrpSpPr>
          <p:nvPr/>
        </p:nvGrpSpPr>
        <p:grpSpPr bwMode="auto">
          <a:xfrm>
            <a:off x="2665413" y="117475"/>
            <a:ext cx="1114425" cy="3300413"/>
            <a:chOff x="1512" y="423"/>
            <a:chExt cx="702" cy="2079"/>
          </a:xfrm>
        </p:grpSpPr>
        <p:sp>
          <p:nvSpPr>
            <p:cNvPr id="119814" name="Text Box 6"/>
            <p:cNvSpPr txBox="1">
              <a:spLocks noChangeArrowheads="1"/>
            </p:cNvSpPr>
            <p:nvPr/>
          </p:nvSpPr>
          <p:spPr bwMode="auto">
            <a:xfrm>
              <a:off x="1853" y="694"/>
              <a:ext cx="361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endParaRPr lang="en-GB" sz="1800"/>
            </a:p>
          </p:txBody>
        </p:sp>
        <p:sp>
          <p:nvSpPr>
            <p:cNvPr id="119815" name="Rectangle 7"/>
            <p:cNvSpPr>
              <a:spLocks noChangeArrowheads="1"/>
            </p:cNvSpPr>
            <p:nvPr/>
          </p:nvSpPr>
          <p:spPr bwMode="auto">
            <a:xfrm>
              <a:off x="1512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16" name="Line 8"/>
            <p:cNvSpPr>
              <a:spLocks noChangeShapeType="1"/>
            </p:cNvSpPr>
            <p:nvPr/>
          </p:nvSpPr>
          <p:spPr bwMode="auto">
            <a:xfrm flipV="1">
              <a:off x="1767" y="80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17" name="Line 9"/>
            <p:cNvSpPr>
              <a:spLocks noChangeShapeType="1"/>
            </p:cNvSpPr>
            <p:nvPr/>
          </p:nvSpPr>
          <p:spPr bwMode="auto">
            <a:xfrm flipV="1">
              <a:off x="1763" y="108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18" name="Line 10"/>
            <p:cNvSpPr>
              <a:spLocks noChangeShapeType="1"/>
            </p:cNvSpPr>
            <p:nvPr/>
          </p:nvSpPr>
          <p:spPr bwMode="auto">
            <a:xfrm flipV="1">
              <a:off x="1756" y="135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19" name="Line 11"/>
            <p:cNvSpPr>
              <a:spLocks noChangeShapeType="1"/>
            </p:cNvSpPr>
            <p:nvPr/>
          </p:nvSpPr>
          <p:spPr bwMode="auto">
            <a:xfrm flipV="1">
              <a:off x="1752" y="1633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20" name="Line 12"/>
            <p:cNvSpPr>
              <a:spLocks noChangeShapeType="1"/>
            </p:cNvSpPr>
            <p:nvPr/>
          </p:nvSpPr>
          <p:spPr bwMode="auto">
            <a:xfrm flipV="1">
              <a:off x="1759" y="185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21" name="Line 13"/>
            <p:cNvSpPr>
              <a:spLocks noChangeShapeType="1"/>
            </p:cNvSpPr>
            <p:nvPr/>
          </p:nvSpPr>
          <p:spPr bwMode="auto">
            <a:xfrm flipV="1">
              <a:off x="1755" y="214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0952" name="Group 14"/>
            <p:cNvGrpSpPr>
              <a:grpSpLocks/>
            </p:cNvGrpSpPr>
            <p:nvPr/>
          </p:nvGrpSpPr>
          <p:grpSpPr bwMode="auto">
            <a:xfrm>
              <a:off x="1512" y="423"/>
              <a:ext cx="234" cy="274"/>
              <a:chOff x="1512" y="423"/>
              <a:chExt cx="234" cy="274"/>
            </a:xfrm>
          </p:grpSpPr>
          <p:sp>
            <p:nvSpPr>
              <p:cNvPr id="119823" name="Line 15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24" name="Line 16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80953" name="Group 17"/>
            <p:cNvGrpSpPr>
              <a:grpSpLocks/>
            </p:cNvGrpSpPr>
            <p:nvPr/>
          </p:nvGrpSpPr>
          <p:grpSpPr bwMode="auto">
            <a:xfrm>
              <a:off x="1512" y="2228"/>
              <a:ext cx="234" cy="274"/>
              <a:chOff x="1512" y="423"/>
              <a:chExt cx="234" cy="274"/>
            </a:xfrm>
          </p:grpSpPr>
          <p:sp>
            <p:nvSpPr>
              <p:cNvPr id="119826" name="Line 18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27" name="Line 19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80898" name="Group 20"/>
          <p:cNvGrpSpPr>
            <a:grpSpLocks/>
          </p:cNvGrpSpPr>
          <p:nvPr/>
        </p:nvGrpSpPr>
        <p:grpSpPr bwMode="auto">
          <a:xfrm>
            <a:off x="6257925" y="95250"/>
            <a:ext cx="1200150" cy="3300413"/>
            <a:chOff x="2214" y="420"/>
            <a:chExt cx="756" cy="2079"/>
          </a:xfrm>
        </p:grpSpPr>
        <p:sp>
          <p:nvSpPr>
            <p:cNvPr id="119829" name="Text Box 21"/>
            <p:cNvSpPr txBox="1">
              <a:spLocks noChangeArrowheads="1"/>
            </p:cNvSpPr>
            <p:nvPr/>
          </p:nvSpPr>
          <p:spPr bwMode="auto">
            <a:xfrm>
              <a:off x="2214" y="694"/>
              <a:ext cx="756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9830" name="Rectangle 22"/>
            <p:cNvSpPr>
              <a:spLocks noChangeArrowheads="1"/>
            </p:cNvSpPr>
            <p:nvPr/>
          </p:nvSpPr>
          <p:spPr bwMode="auto">
            <a:xfrm>
              <a:off x="2516" y="694"/>
              <a:ext cx="243" cy="153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31" name="Line 23"/>
            <p:cNvSpPr>
              <a:spLocks noChangeShapeType="1"/>
            </p:cNvSpPr>
            <p:nvPr/>
          </p:nvSpPr>
          <p:spPr bwMode="auto">
            <a:xfrm flipV="1">
              <a:off x="2394" y="805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32" name="Line 24"/>
            <p:cNvSpPr>
              <a:spLocks noChangeShapeType="1"/>
            </p:cNvSpPr>
            <p:nvPr/>
          </p:nvSpPr>
          <p:spPr bwMode="auto">
            <a:xfrm flipV="1">
              <a:off x="2390" y="1088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33" name="Line 25"/>
            <p:cNvSpPr>
              <a:spLocks noChangeShapeType="1"/>
            </p:cNvSpPr>
            <p:nvPr/>
          </p:nvSpPr>
          <p:spPr bwMode="auto">
            <a:xfrm flipV="1">
              <a:off x="2383" y="135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34" name="Line 26"/>
            <p:cNvSpPr>
              <a:spLocks noChangeShapeType="1"/>
            </p:cNvSpPr>
            <p:nvPr/>
          </p:nvSpPr>
          <p:spPr bwMode="auto">
            <a:xfrm flipV="1">
              <a:off x="2379" y="163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35" name="Line 27"/>
            <p:cNvSpPr>
              <a:spLocks noChangeShapeType="1"/>
            </p:cNvSpPr>
            <p:nvPr/>
          </p:nvSpPr>
          <p:spPr bwMode="auto">
            <a:xfrm flipV="1">
              <a:off x="2386" y="186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36" name="Line 28"/>
            <p:cNvSpPr>
              <a:spLocks noChangeShapeType="1"/>
            </p:cNvSpPr>
            <p:nvPr/>
          </p:nvSpPr>
          <p:spPr bwMode="auto">
            <a:xfrm flipV="1">
              <a:off x="2382" y="214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0938" name="Group 29"/>
            <p:cNvGrpSpPr>
              <a:grpSpLocks/>
            </p:cNvGrpSpPr>
            <p:nvPr/>
          </p:nvGrpSpPr>
          <p:grpSpPr bwMode="auto">
            <a:xfrm>
              <a:off x="2525" y="420"/>
              <a:ext cx="234" cy="274"/>
              <a:chOff x="1512" y="423"/>
              <a:chExt cx="234" cy="274"/>
            </a:xfrm>
          </p:grpSpPr>
          <p:sp>
            <p:nvSpPr>
              <p:cNvPr id="119838" name="Line 30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39" name="Line 31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80939" name="Group 32"/>
            <p:cNvGrpSpPr>
              <a:grpSpLocks/>
            </p:cNvGrpSpPr>
            <p:nvPr/>
          </p:nvGrpSpPr>
          <p:grpSpPr bwMode="auto">
            <a:xfrm>
              <a:off x="2525" y="2225"/>
              <a:ext cx="234" cy="274"/>
              <a:chOff x="1512" y="423"/>
              <a:chExt cx="234" cy="274"/>
            </a:xfrm>
          </p:grpSpPr>
          <p:sp>
            <p:nvSpPr>
              <p:cNvPr id="119841" name="Line 33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42" name="Line 34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80899" name="Group 35"/>
          <p:cNvGrpSpPr>
            <a:grpSpLocks/>
          </p:cNvGrpSpPr>
          <p:nvPr/>
        </p:nvGrpSpPr>
        <p:grpSpPr bwMode="auto">
          <a:xfrm>
            <a:off x="3549650" y="90488"/>
            <a:ext cx="1200150" cy="3300412"/>
            <a:chOff x="2214" y="420"/>
            <a:chExt cx="756" cy="2079"/>
          </a:xfrm>
        </p:grpSpPr>
        <p:sp>
          <p:nvSpPr>
            <p:cNvPr id="119844" name="Text Box 36"/>
            <p:cNvSpPr txBox="1">
              <a:spLocks noChangeArrowheads="1"/>
            </p:cNvSpPr>
            <p:nvPr/>
          </p:nvSpPr>
          <p:spPr bwMode="auto">
            <a:xfrm>
              <a:off x="2214" y="694"/>
              <a:ext cx="756" cy="1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</p:txBody>
        </p:sp>
        <p:sp>
          <p:nvSpPr>
            <p:cNvPr id="119845" name="Rectangle 37"/>
            <p:cNvSpPr>
              <a:spLocks noChangeArrowheads="1"/>
            </p:cNvSpPr>
            <p:nvPr/>
          </p:nvSpPr>
          <p:spPr bwMode="auto">
            <a:xfrm>
              <a:off x="2516" y="694"/>
              <a:ext cx="243" cy="1531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46" name="Line 38"/>
            <p:cNvSpPr>
              <a:spLocks noChangeShapeType="1"/>
            </p:cNvSpPr>
            <p:nvPr/>
          </p:nvSpPr>
          <p:spPr bwMode="auto">
            <a:xfrm flipV="1">
              <a:off x="2394" y="805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47" name="Line 39"/>
            <p:cNvSpPr>
              <a:spLocks noChangeShapeType="1"/>
            </p:cNvSpPr>
            <p:nvPr/>
          </p:nvSpPr>
          <p:spPr bwMode="auto">
            <a:xfrm flipV="1">
              <a:off x="2390" y="1088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48" name="Line 40"/>
            <p:cNvSpPr>
              <a:spLocks noChangeShapeType="1"/>
            </p:cNvSpPr>
            <p:nvPr/>
          </p:nvSpPr>
          <p:spPr bwMode="auto">
            <a:xfrm flipV="1">
              <a:off x="2383" y="135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49" name="Line 41"/>
            <p:cNvSpPr>
              <a:spLocks noChangeShapeType="1"/>
            </p:cNvSpPr>
            <p:nvPr/>
          </p:nvSpPr>
          <p:spPr bwMode="auto">
            <a:xfrm flipV="1">
              <a:off x="2379" y="163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50" name="Line 42"/>
            <p:cNvSpPr>
              <a:spLocks noChangeShapeType="1"/>
            </p:cNvSpPr>
            <p:nvPr/>
          </p:nvSpPr>
          <p:spPr bwMode="auto">
            <a:xfrm flipV="1">
              <a:off x="2386" y="186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51" name="Line 43"/>
            <p:cNvSpPr>
              <a:spLocks noChangeShapeType="1"/>
            </p:cNvSpPr>
            <p:nvPr/>
          </p:nvSpPr>
          <p:spPr bwMode="auto">
            <a:xfrm flipV="1">
              <a:off x="2382" y="214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0924" name="Group 44"/>
            <p:cNvGrpSpPr>
              <a:grpSpLocks/>
            </p:cNvGrpSpPr>
            <p:nvPr/>
          </p:nvGrpSpPr>
          <p:grpSpPr bwMode="auto">
            <a:xfrm>
              <a:off x="2525" y="420"/>
              <a:ext cx="234" cy="274"/>
              <a:chOff x="1512" y="423"/>
              <a:chExt cx="234" cy="274"/>
            </a:xfrm>
          </p:grpSpPr>
          <p:sp>
            <p:nvSpPr>
              <p:cNvPr id="119853" name="Line 45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54" name="Line 46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80925" name="Group 47"/>
            <p:cNvGrpSpPr>
              <a:grpSpLocks/>
            </p:cNvGrpSpPr>
            <p:nvPr/>
          </p:nvGrpSpPr>
          <p:grpSpPr bwMode="auto">
            <a:xfrm>
              <a:off x="2525" y="2225"/>
              <a:ext cx="234" cy="274"/>
              <a:chOff x="1512" y="423"/>
              <a:chExt cx="234" cy="274"/>
            </a:xfrm>
          </p:grpSpPr>
          <p:sp>
            <p:nvSpPr>
              <p:cNvPr id="119856" name="Line 48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57" name="Line 49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80900" name="Group 50"/>
          <p:cNvGrpSpPr>
            <a:grpSpLocks/>
          </p:cNvGrpSpPr>
          <p:nvPr/>
        </p:nvGrpSpPr>
        <p:grpSpPr bwMode="auto">
          <a:xfrm>
            <a:off x="5421313" y="114300"/>
            <a:ext cx="1114425" cy="3300413"/>
            <a:chOff x="1512" y="423"/>
            <a:chExt cx="702" cy="2079"/>
          </a:xfrm>
        </p:grpSpPr>
        <p:sp>
          <p:nvSpPr>
            <p:cNvPr id="119859" name="Text Box 51"/>
            <p:cNvSpPr txBox="1">
              <a:spLocks noChangeArrowheads="1"/>
            </p:cNvSpPr>
            <p:nvPr/>
          </p:nvSpPr>
          <p:spPr bwMode="auto">
            <a:xfrm>
              <a:off x="1853" y="694"/>
              <a:ext cx="361" cy="1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T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G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C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/>
                <a:t>A</a:t>
              </a:r>
            </a:p>
            <a:p>
              <a:pPr defTabSz="914400" eaLnBrk="1" hangingPunct="1">
                <a:spcBef>
                  <a:spcPct val="50000"/>
                </a:spcBef>
                <a:defRPr/>
              </a:pPr>
              <a:endParaRPr lang="en-GB" sz="1800"/>
            </a:p>
          </p:txBody>
        </p:sp>
        <p:sp>
          <p:nvSpPr>
            <p:cNvPr id="119860" name="Rectangle 52"/>
            <p:cNvSpPr>
              <a:spLocks noChangeArrowheads="1"/>
            </p:cNvSpPr>
            <p:nvPr/>
          </p:nvSpPr>
          <p:spPr bwMode="auto">
            <a:xfrm>
              <a:off x="1512" y="694"/>
              <a:ext cx="243" cy="1531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61" name="Line 53"/>
            <p:cNvSpPr>
              <a:spLocks noChangeShapeType="1"/>
            </p:cNvSpPr>
            <p:nvPr/>
          </p:nvSpPr>
          <p:spPr bwMode="auto">
            <a:xfrm flipV="1">
              <a:off x="1767" y="801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62" name="Line 54"/>
            <p:cNvSpPr>
              <a:spLocks noChangeShapeType="1"/>
            </p:cNvSpPr>
            <p:nvPr/>
          </p:nvSpPr>
          <p:spPr bwMode="auto">
            <a:xfrm flipV="1">
              <a:off x="1763" y="1084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63" name="Line 55"/>
            <p:cNvSpPr>
              <a:spLocks noChangeShapeType="1"/>
            </p:cNvSpPr>
            <p:nvPr/>
          </p:nvSpPr>
          <p:spPr bwMode="auto">
            <a:xfrm flipV="1">
              <a:off x="1756" y="135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64" name="Line 56"/>
            <p:cNvSpPr>
              <a:spLocks noChangeShapeType="1"/>
            </p:cNvSpPr>
            <p:nvPr/>
          </p:nvSpPr>
          <p:spPr bwMode="auto">
            <a:xfrm flipV="1">
              <a:off x="1752" y="1633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65" name="Line 57"/>
            <p:cNvSpPr>
              <a:spLocks noChangeShapeType="1"/>
            </p:cNvSpPr>
            <p:nvPr/>
          </p:nvSpPr>
          <p:spPr bwMode="auto">
            <a:xfrm flipV="1">
              <a:off x="1759" y="1857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9866" name="Line 58"/>
            <p:cNvSpPr>
              <a:spLocks noChangeShapeType="1"/>
            </p:cNvSpPr>
            <p:nvPr/>
          </p:nvSpPr>
          <p:spPr bwMode="auto">
            <a:xfrm flipV="1">
              <a:off x="1755" y="2140"/>
              <a:ext cx="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80910" name="Group 59"/>
            <p:cNvGrpSpPr>
              <a:grpSpLocks/>
            </p:cNvGrpSpPr>
            <p:nvPr/>
          </p:nvGrpSpPr>
          <p:grpSpPr bwMode="auto">
            <a:xfrm>
              <a:off x="1512" y="423"/>
              <a:ext cx="234" cy="274"/>
              <a:chOff x="1512" y="423"/>
              <a:chExt cx="234" cy="274"/>
            </a:xfrm>
          </p:grpSpPr>
          <p:sp>
            <p:nvSpPr>
              <p:cNvPr id="119868" name="Line 60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69" name="Line 61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80911" name="Group 62"/>
            <p:cNvGrpSpPr>
              <a:grpSpLocks/>
            </p:cNvGrpSpPr>
            <p:nvPr/>
          </p:nvGrpSpPr>
          <p:grpSpPr bwMode="auto">
            <a:xfrm>
              <a:off x="1512" y="2228"/>
              <a:ext cx="234" cy="274"/>
              <a:chOff x="1512" y="423"/>
              <a:chExt cx="234" cy="274"/>
            </a:xfrm>
          </p:grpSpPr>
          <p:sp>
            <p:nvSpPr>
              <p:cNvPr id="119871" name="Line 63"/>
              <p:cNvSpPr>
                <a:spLocks noChangeShapeType="1"/>
              </p:cNvSpPr>
              <p:nvPr/>
            </p:nvSpPr>
            <p:spPr bwMode="auto">
              <a:xfrm flipV="1">
                <a:off x="1512" y="423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9872" name="Line 64"/>
              <p:cNvSpPr>
                <a:spLocks noChangeShapeType="1"/>
              </p:cNvSpPr>
              <p:nvPr/>
            </p:nvSpPr>
            <p:spPr bwMode="auto">
              <a:xfrm flipV="1">
                <a:off x="1746" y="426"/>
                <a:ext cx="0" cy="2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19888" name="Text Box 80"/>
          <p:cNvSpPr txBox="1">
            <a:spLocks noChangeArrowheads="1"/>
          </p:cNvSpPr>
          <p:nvPr/>
        </p:nvSpPr>
        <p:spPr bwMode="auto">
          <a:xfrm>
            <a:off x="244475" y="3471863"/>
            <a:ext cx="7988300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STEP 4: Sugar-phosphate bonds form.</a:t>
            </a:r>
          </a:p>
          <a:p>
            <a:pPr defTabSz="914400" eaLnBrk="1" hangingPunct="1">
              <a:spcBef>
                <a:spcPct val="50000"/>
              </a:spcBef>
              <a:defRPr/>
            </a:pPr>
            <a:r>
              <a:rPr lang="en-GB" sz="2800" dirty="0">
                <a:latin typeface="Comic Sans MS" charset="0"/>
              </a:rPr>
              <a:t>Two DNA molecules identical to the parental molecule have been formed.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96D90-38D0-4FAE-BE28-6734AE75484B}"/>
              </a:ext>
            </a:extLst>
          </p:cNvPr>
          <p:cNvSpPr txBox="1"/>
          <p:nvPr/>
        </p:nvSpPr>
        <p:spPr>
          <a:xfrm>
            <a:off x="7245352" y="60104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2D683-C2E0-0E71-97DD-8D7693939DD3}"/>
              </a:ext>
            </a:extLst>
          </p:cNvPr>
          <p:cNvSpPr txBox="1"/>
          <p:nvPr/>
        </p:nvSpPr>
        <p:spPr>
          <a:xfrm>
            <a:off x="3955244" y="74374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07EF06-4699-FFE5-0099-9CC8F95990B6}"/>
              </a:ext>
            </a:extLst>
          </p:cNvPr>
          <p:cNvSpPr txBox="1"/>
          <p:nvPr/>
        </p:nvSpPr>
        <p:spPr>
          <a:xfrm>
            <a:off x="1990702" y="3071575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1C596-18A4-C3C8-9911-E40425862A1B}"/>
              </a:ext>
            </a:extLst>
          </p:cNvPr>
          <p:cNvSpPr txBox="1"/>
          <p:nvPr/>
        </p:nvSpPr>
        <p:spPr>
          <a:xfrm>
            <a:off x="7429488" y="3349913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F0CCB2-651E-96EE-8491-DBD7D38B8C51}"/>
              </a:ext>
            </a:extLst>
          </p:cNvPr>
          <p:cNvSpPr txBox="1"/>
          <p:nvPr/>
        </p:nvSpPr>
        <p:spPr>
          <a:xfrm>
            <a:off x="3980012" y="3105706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3DBDAD-F189-416D-DACB-D7A20E46349B}"/>
              </a:ext>
            </a:extLst>
          </p:cNvPr>
          <p:cNvSpPr txBox="1"/>
          <p:nvPr/>
        </p:nvSpPr>
        <p:spPr>
          <a:xfrm>
            <a:off x="1900202" y="74374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</p:spTree>
    <p:extLst>
      <p:ext uri="{BB962C8B-B14F-4D97-AF65-F5344CB8AC3E}">
        <p14:creationId xmlns:p14="http://schemas.microsoft.com/office/powerpoint/2010/main" val="24346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Enzyme control of DNA replication</a:t>
            </a:r>
          </a:p>
        </p:txBody>
      </p:sp>
      <p:sp>
        <p:nvSpPr>
          <p:cNvPr id="81922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DNA replication is a complex process involving many enzymes.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None/>
            </a:pPr>
            <a:r>
              <a:rPr lang="en-GB" dirty="0"/>
              <a:t>There are </a:t>
            </a:r>
            <a:r>
              <a:rPr lang="en-GB" b="1" dirty="0"/>
              <a:t>enzymes</a:t>
            </a:r>
            <a:r>
              <a:rPr lang="en-GB" dirty="0"/>
              <a:t> that break the hydrogen bonds that hold the two strands of DNA together. </a:t>
            </a:r>
          </a:p>
          <a:p>
            <a:pPr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enzyme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DNA polymerase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controls the formation of the sugar-phosphate bonds when making the new strand.</a:t>
            </a:r>
          </a:p>
        </p:txBody>
      </p:sp>
    </p:spTree>
    <p:extLst>
      <p:ext uri="{BB962C8B-B14F-4D97-AF65-F5344CB8AC3E}">
        <p14:creationId xmlns:p14="http://schemas.microsoft.com/office/powerpoint/2010/main" val="2744676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The leading strand</a:t>
            </a:r>
          </a:p>
        </p:txBody>
      </p:sp>
      <p:sp>
        <p:nvSpPr>
          <p:cNvPr id="829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DNA polymerase can only join nucleotides onto the 3</a:t>
            </a:r>
            <a:r>
              <a:rPr lang="en-GB" altLang="en-US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GB">
                <a:latin typeface="Comic Sans MS" pitchFamily="66" charset="0"/>
                <a:ea typeface="ＭＳ Ｐゴシック" pitchFamily="34" charset="-128"/>
              </a:rPr>
              <a:t> end of a growing DNA strand.</a:t>
            </a:r>
          </a:p>
          <a:p>
            <a:pPr>
              <a:buFont typeface="Arial" pitchFamily="34" charset="0"/>
              <a:buNone/>
            </a:pPr>
            <a:endParaRPr lang="en-GB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>
                <a:solidFill>
                  <a:schemeClr val="hlink"/>
                </a:solidFill>
                <a:latin typeface="Comic Sans MS" pitchFamily="66" charset="0"/>
                <a:ea typeface="ＭＳ Ｐゴシック" pitchFamily="34" charset="-128"/>
              </a:rPr>
              <a:t>Therefore… </a:t>
            </a:r>
          </a:p>
        </p:txBody>
      </p:sp>
    </p:spTree>
    <p:extLst>
      <p:ext uri="{BB962C8B-B14F-4D97-AF65-F5344CB8AC3E}">
        <p14:creationId xmlns:p14="http://schemas.microsoft.com/office/powerpoint/2010/main" val="2017207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Leading </a:t>
            </a:r>
            <a:r>
              <a:rPr lang="en-GB" dirty="0" err="1"/>
              <a:t>vs</a:t>
            </a:r>
            <a:r>
              <a:rPr lang="en-GB" dirty="0"/>
              <a:t> Lagging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leading strand is replicated </a:t>
            </a:r>
            <a:r>
              <a:rPr lang="en-GB" b="1" dirty="0"/>
              <a:t>continuously</a:t>
            </a:r>
          </a:p>
          <a:p>
            <a:endParaRPr lang="en-GB" dirty="0"/>
          </a:p>
          <a:p>
            <a:r>
              <a:rPr lang="en-GB" dirty="0"/>
              <a:t>The lagging strand is replicated in </a:t>
            </a:r>
            <a:r>
              <a:rPr lang="en-GB" b="1" dirty="0"/>
              <a:t>short fragments </a:t>
            </a:r>
            <a:r>
              <a:rPr lang="en-GB" dirty="0"/>
              <a:t>(called Okazaki Fragments) and is described as being </a:t>
            </a:r>
            <a:r>
              <a:rPr lang="en-GB" b="1" dirty="0"/>
              <a:t>discontinuous</a:t>
            </a:r>
          </a:p>
        </p:txBody>
      </p:sp>
    </p:spTree>
    <p:extLst>
      <p:ext uri="{BB962C8B-B14F-4D97-AF65-F5344CB8AC3E}">
        <p14:creationId xmlns:p14="http://schemas.microsoft.com/office/powerpoint/2010/main" val="2748386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54" name="Group 50"/>
          <p:cNvGrpSpPr>
            <a:grpSpLocks/>
          </p:cNvGrpSpPr>
          <p:nvPr/>
        </p:nvGrpSpPr>
        <p:grpSpPr bwMode="auto">
          <a:xfrm>
            <a:off x="2109788" y="1925638"/>
            <a:ext cx="1809750" cy="1897062"/>
            <a:chOff x="1329" y="1213"/>
            <a:chExt cx="1140" cy="1195"/>
          </a:xfrm>
        </p:grpSpPr>
        <p:sp>
          <p:nvSpPr>
            <p:cNvPr id="123942" name="Oval 38"/>
            <p:cNvSpPr>
              <a:spLocks noChangeArrowheads="1"/>
            </p:cNvSpPr>
            <p:nvPr/>
          </p:nvSpPr>
          <p:spPr bwMode="auto">
            <a:xfrm>
              <a:off x="2007" y="1979"/>
              <a:ext cx="462" cy="429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44" name="Text Box 40"/>
            <p:cNvSpPr txBox="1">
              <a:spLocks noChangeArrowheads="1"/>
            </p:cNvSpPr>
            <p:nvPr/>
          </p:nvSpPr>
          <p:spPr bwMode="auto">
            <a:xfrm>
              <a:off x="1329" y="1213"/>
              <a:ext cx="8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r" defTabSz="914400" eaLnBrk="1" hangingPunct="1">
                <a:spcBef>
                  <a:spcPct val="50000"/>
                </a:spcBef>
                <a:defRPr/>
              </a:pPr>
              <a:r>
                <a:rPr lang="en-GB" sz="1800">
                  <a:latin typeface="Comic Sans MS" charset="0"/>
                </a:rPr>
                <a:t>DNA polymerase enzyme</a:t>
              </a:r>
            </a:p>
          </p:txBody>
        </p:sp>
        <p:sp>
          <p:nvSpPr>
            <p:cNvPr id="123946" name="Line 42"/>
            <p:cNvSpPr>
              <a:spLocks noChangeShapeType="1"/>
            </p:cNvSpPr>
            <p:nvPr/>
          </p:nvSpPr>
          <p:spPr bwMode="auto">
            <a:xfrm>
              <a:off x="2007" y="1790"/>
              <a:ext cx="152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3952" name="Group 48"/>
          <p:cNvGrpSpPr>
            <a:grpSpLocks/>
          </p:cNvGrpSpPr>
          <p:nvPr/>
        </p:nvGrpSpPr>
        <p:grpSpPr bwMode="auto">
          <a:xfrm>
            <a:off x="992188" y="346075"/>
            <a:ext cx="1100137" cy="3965575"/>
            <a:chOff x="625" y="218"/>
            <a:chExt cx="693" cy="2498"/>
          </a:xfrm>
        </p:grpSpPr>
        <p:sp>
          <p:nvSpPr>
            <p:cNvPr id="123908" name="Line 4"/>
            <p:cNvSpPr>
              <a:spLocks noChangeShapeType="1"/>
            </p:cNvSpPr>
            <p:nvPr/>
          </p:nvSpPr>
          <p:spPr bwMode="auto">
            <a:xfrm>
              <a:off x="902" y="437"/>
              <a:ext cx="0" cy="1867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09" name="Line 5"/>
            <p:cNvSpPr>
              <a:spLocks noChangeShapeType="1"/>
            </p:cNvSpPr>
            <p:nvPr/>
          </p:nvSpPr>
          <p:spPr bwMode="auto">
            <a:xfrm>
              <a:off x="1038" y="440"/>
              <a:ext cx="0" cy="1867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10" name="Line 6"/>
            <p:cNvSpPr>
              <a:spLocks noChangeShapeType="1"/>
            </p:cNvSpPr>
            <p:nvPr/>
          </p:nvSpPr>
          <p:spPr bwMode="auto">
            <a:xfrm flipH="1">
              <a:off x="625" y="2304"/>
              <a:ext cx="277" cy="409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11" name="Line 7"/>
            <p:cNvSpPr>
              <a:spLocks noChangeShapeType="1"/>
            </p:cNvSpPr>
            <p:nvPr/>
          </p:nvSpPr>
          <p:spPr bwMode="auto">
            <a:xfrm>
              <a:off x="1041" y="2307"/>
              <a:ext cx="277" cy="409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12" name="Line 8"/>
            <p:cNvSpPr>
              <a:spLocks noChangeShapeType="1"/>
            </p:cNvSpPr>
            <p:nvPr/>
          </p:nvSpPr>
          <p:spPr bwMode="auto">
            <a:xfrm>
              <a:off x="902" y="222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13" name="Line 9"/>
            <p:cNvSpPr>
              <a:spLocks noChangeShapeType="1"/>
            </p:cNvSpPr>
            <p:nvPr/>
          </p:nvSpPr>
          <p:spPr bwMode="auto">
            <a:xfrm>
              <a:off x="1038" y="218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23914" name="Text Box 10"/>
          <p:cNvSpPr txBox="1">
            <a:spLocks noChangeArrowheads="1"/>
          </p:cNvSpPr>
          <p:nvPr/>
        </p:nvSpPr>
        <p:spPr bwMode="auto">
          <a:xfrm>
            <a:off x="0" y="4311650"/>
            <a:ext cx="914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3</a:t>
            </a:r>
            <a:r>
              <a:rPr lang="en-GB" altLang="en-US" sz="1800">
                <a:latin typeface="Comic Sans MS" pitchFamily="66" charset="0"/>
              </a:rPr>
              <a:t>’</a:t>
            </a:r>
            <a:r>
              <a:rPr lang="en-GB" sz="1800">
                <a:latin typeface="Comic Sans MS" pitchFamily="66" charset="0"/>
              </a:rPr>
              <a:t> end of DNA strand</a:t>
            </a:r>
          </a:p>
        </p:txBody>
      </p:sp>
      <p:sp>
        <p:nvSpPr>
          <p:cNvPr id="123916" name="Line 12"/>
          <p:cNvSpPr>
            <a:spLocks noChangeShapeType="1"/>
          </p:cNvSpPr>
          <p:nvPr/>
        </p:nvSpPr>
        <p:spPr bwMode="auto">
          <a:xfrm flipH="1">
            <a:off x="1152525" y="4052888"/>
            <a:ext cx="223838" cy="3476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1195388" y="440055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>
                <a:latin typeface="Comic Sans MS" charset="0"/>
              </a:rPr>
              <a:t>Primer</a:t>
            </a:r>
          </a:p>
        </p:txBody>
      </p:sp>
      <p:sp>
        <p:nvSpPr>
          <p:cNvPr id="123918" name="Text Box 14"/>
          <p:cNvSpPr txBox="1">
            <a:spLocks noChangeArrowheads="1"/>
          </p:cNvSpPr>
          <p:nvPr/>
        </p:nvSpPr>
        <p:spPr bwMode="auto">
          <a:xfrm>
            <a:off x="457200" y="103188"/>
            <a:ext cx="914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5</a:t>
            </a:r>
            <a:r>
              <a:rPr lang="en-GB" altLang="en-US" sz="1800">
                <a:latin typeface="Comic Sans MS" pitchFamily="66" charset="0"/>
              </a:rPr>
              <a:t>’</a:t>
            </a:r>
            <a:r>
              <a:rPr lang="en-GB" sz="1800">
                <a:latin typeface="Comic Sans MS" pitchFamily="66" charset="0"/>
              </a:rPr>
              <a:t> end of DNA strand</a:t>
            </a:r>
          </a:p>
        </p:txBody>
      </p:sp>
      <p:grpSp>
        <p:nvGrpSpPr>
          <p:cNvPr id="123953" name="Group 49"/>
          <p:cNvGrpSpPr>
            <a:grpSpLocks/>
          </p:cNvGrpSpPr>
          <p:nvPr/>
        </p:nvGrpSpPr>
        <p:grpSpPr bwMode="auto">
          <a:xfrm>
            <a:off x="2728913" y="317500"/>
            <a:ext cx="1887537" cy="3994150"/>
            <a:chOff x="1719" y="200"/>
            <a:chExt cx="1189" cy="2516"/>
          </a:xfrm>
        </p:grpSpPr>
        <p:sp>
          <p:nvSpPr>
            <p:cNvPr id="123919" name="Line 15"/>
            <p:cNvSpPr>
              <a:spLocks noChangeShapeType="1"/>
            </p:cNvSpPr>
            <p:nvPr/>
          </p:nvSpPr>
          <p:spPr bwMode="auto">
            <a:xfrm>
              <a:off x="2333" y="419"/>
              <a:ext cx="0" cy="1371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20" name="Line 16"/>
            <p:cNvSpPr>
              <a:spLocks noChangeShapeType="1"/>
            </p:cNvSpPr>
            <p:nvPr/>
          </p:nvSpPr>
          <p:spPr bwMode="auto">
            <a:xfrm>
              <a:off x="2469" y="422"/>
              <a:ext cx="3" cy="136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21" name="Line 17"/>
            <p:cNvSpPr>
              <a:spLocks noChangeShapeType="1"/>
            </p:cNvSpPr>
            <p:nvPr/>
          </p:nvSpPr>
          <p:spPr bwMode="auto">
            <a:xfrm flipH="1">
              <a:off x="1719" y="1790"/>
              <a:ext cx="614" cy="905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22" name="Line 18"/>
            <p:cNvSpPr>
              <a:spLocks noChangeShapeType="1"/>
            </p:cNvSpPr>
            <p:nvPr/>
          </p:nvSpPr>
          <p:spPr bwMode="auto">
            <a:xfrm>
              <a:off x="2472" y="1790"/>
              <a:ext cx="436" cy="90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23" name="Line 19"/>
            <p:cNvSpPr>
              <a:spLocks noChangeShapeType="1"/>
            </p:cNvSpPr>
            <p:nvPr/>
          </p:nvSpPr>
          <p:spPr bwMode="auto">
            <a:xfrm>
              <a:off x="2333" y="204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24" name="Line 20"/>
            <p:cNvSpPr>
              <a:spLocks noChangeShapeType="1"/>
            </p:cNvSpPr>
            <p:nvPr/>
          </p:nvSpPr>
          <p:spPr bwMode="auto">
            <a:xfrm>
              <a:off x="2469" y="200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26" name="Line 22"/>
            <p:cNvSpPr>
              <a:spLocks noChangeShapeType="1"/>
            </p:cNvSpPr>
            <p:nvPr/>
          </p:nvSpPr>
          <p:spPr bwMode="auto">
            <a:xfrm flipH="1">
              <a:off x="1866" y="2497"/>
              <a:ext cx="141" cy="21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3956" name="Group 52"/>
          <p:cNvGrpSpPr>
            <a:grpSpLocks/>
          </p:cNvGrpSpPr>
          <p:nvPr/>
        </p:nvGrpSpPr>
        <p:grpSpPr bwMode="auto">
          <a:xfrm>
            <a:off x="5045075" y="322263"/>
            <a:ext cx="3405188" cy="3994150"/>
            <a:chOff x="3178" y="203"/>
            <a:chExt cx="2145" cy="2516"/>
          </a:xfrm>
        </p:grpSpPr>
        <p:sp>
          <p:nvSpPr>
            <p:cNvPr id="123933" name="Line 29"/>
            <p:cNvSpPr>
              <a:spLocks noChangeShapeType="1"/>
            </p:cNvSpPr>
            <p:nvPr/>
          </p:nvSpPr>
          <p:spPr bwMode="auto">
            <a:xfrm>
              <a:off x="4240" y="422"/>
              <a:ext cx="0" cy="393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4" name="Line 30"/>
            <p:cNvSpPr>
              <a:spLocks noChangeShapeType="1"/>
            </p:cNvSpPr>
            <p:nvPr/>
          </p:nvSpPr>
          <p:spPr bwMode="auto">
            <a:xfrm>
              <a:off x="4376" y="425"/>
              <a:ext cx="3" cy="39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5" name="Line 31"/>
            <p:cNvSpPr>
              <a:spLocks noChangeShapeType="1"/>
            </p:cNvSpPr>
            <p:nvPr/>
          </p:nvSpPr>
          <p:spPr bwMode="auto">
            <a:xfrm flipH="1">
              <a:off x="3178" y="815"/>
              <a:ext cx="1062" cy="188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6" name="Line 32"/>
            <p:cNvSpPr>
              <a:spLocks noChangeShapeType="1"/>
            </p:cNvSpPr>
            <p:nvPr/>
          </p:nvSpPr>
          <p:spPr bwMode="auto">
            <a:xfrm>
              <a:off x="4379" y="815"/>
              <a:ext cx="944" cy="1904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7" name="Line 33"/>
            <p:cNvSpPr>
              <a:spLocks noChangeShapeType="1"/>
            </p:cNvSpPr>
            <p:nvPr/>
          </p:nvSpPr>
          <p:spPr bwMode="auto">
            <a:xfrm>
              <a:off x="4240" y="207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8" name="Line 34"/>
            <p:cNvSpPr>
              <a:spLocks noChangeShapeType="1"/>
            </p:cNvSpPr>
            <p:nvPr/>
          </p:nvSpPr>
          <p:spPr bwMode="auto">
            <a:xfrm>
              <a:off x="4376" y="203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9" name="Line 35"/>
            <p:cNvSpPr>
              <a:spLocks noChangeShapeType="1"/>
            </p:cNvSpPr>
            <p:nvPr/>
          </p:nvSpPr>
          <p:spPr bwMode="auto">
            <a:xfrm flipH="1">
              <a:off x="3305" y="2500"/>
              <a:ext cx="141" cy="21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40" name="Line 36"/>
            <p:cNvSpPr>
              <a:spLocks noChangeShapeType="1"/>
            </p:cNvSpPr>
            <p:nvPr/>
          </p:nvSpPr>
          <p:spPr bwMode="auto">
            <a:xfrm flipH="1">
              <a:off x="3448" y="1333"/>
              <a:ext cx="617" cy="1172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3957" name="Group 53"/>
          <p:cNvGrpSpPr>
            <a:grpSpLocks/>
          </p:cNvGrpSpPr>
          <p:nvPr/>
        </p:nvGrpSpPr>
        <p:grpSpPr bwMode="auto">
          <a:xfrm>
            <a:off x="6218238" y="1435100"/>
            <a:ext cx="733425" cy="681038"/>
            <a:chOff x="3917" y="904"/>
            <a:chExt cx="462" cy="429"/>
          </a:xfrm>
        </p:grpSpPr>
        <p:sp>
          <p:nvSpPr>
            <p:cNvPr id="123943" name="Oval 39"/>
            <p:cNvSpPr>
              <a:spLocks noChangeArrowheads="1"/>
            </p:cNvSpPr>
            <p:nvPr/>
          </p:nvSpPr>
          <p:spPr bwMode="auto">
            <a:xfrm>
              <a:off x="3917" y="904"/>
              <a:ext cx="462" cy="429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41" name="Line 37"/>
            <p:cNvSpPr>
              <a:spLocks noChangeShapeType="1"/>
            </p:cNvSpPr>
            <p:nvPr/>
          </p:nvSpPr>
          <p:spPr bwMode="auto">
            <a:xfrm flipH="1">
              <a:off x="4065" y="1052"/>
              <a:ext cx="175" cy="281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23945" name="Line 41"/>
          <p:cNvSpPr>
            <a:spLocks noChangeShapeType="1"/>
          </p:cNvSpPr>
          <p:nvPr/>
        </p:nvSpPr>
        <p:spPr bwMode="auto">
          <a:xfrm flipH="1" flipV="1">
            <a:off x="1371600" y="4278313"/>
            <a:ext cx="280988" cy="122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3955" name="Group 51"/>
          <p:cNvGrpSpPr>
            <a:grpSpLocks/>
          </p:cNvGrpSpPr>
          <p:nvPr/>
        </p:nvGrpSpPr>
        <p:grpSpPr bwMode="auto">
          <a:xfrm>
            <a:off x="2962275" y="3141663"/>
            <a:ext cx="2347913" cy="2420937"/>
            <a:chOff x="1866" y="1979"/>
            <a:chExt cx="1479" cy="1525"/>
          </a:xfrm>
        </p:grpSpPr>
        <p:sp>
          <p:nvSpPr>
            <p:cNvPr id="123927" name="Text Box 23"/>
            <p:cNvSpPr txBox="1">
              <a:spLocks noChangeArrowheads="1"/>
            </p:cNvSpPr>
            <p:nvPr/>
          </p:nvSpPr>
          <p:spPr bwMode="auto">
            <a:xfrm>
              <a:off x="1866" y="2754"/>
              <a:ext cx="1479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  <a:defRPr/>
              </a:pPr>
              <a:r>
                <a:rPr lang="en-GB" sz="1800">
                  <a:latin typeface="Comic Sans MS" charset="0"/>
                </a:rPr>
                <a:t>Start of complementary strand of replicated DNA</a:t>
              </a:r>
            </a:p>
          </p:txBody>
        </p:sp>
        <p:sp>
          <p:nvSpPr>
            <p:cNvPr id="123931" name="Line 27"/>
            <p:cNvSpPr>
              <a:spLocks noChangeShapeType="1"/>
            </p:cNvSpPr>
            <p:nvPr/>
          </p:nvSpPr>
          <p:spPr bwMode="auto">
            <a:xfrm flipH="1">
              <a:off x="2009" y="2221"/>
              <a:ext cx="175" cy="281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32" name="Line 28"/>
            <p:cNvSpPr>
              <a:spLocks noChangeShapeType="1"/>
            </p:cNvSpPr>
            <p:nvPr/>
          </p:nvSpPr>
          <p:spPr bwMode="auto">
            <a:xfrm flipH="1">
              <a:off x="2159" y="1979"/>
              <a:ext cx="175" cy="281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47" name="Line 43"/>
            <p:cNvSpPr>
              <a:spLocks noChangeShapeType="1"/>
            </p:cNvSpPr>
            <p:nvPr/>
          </p:nvSpPr>
          <p:spPr bwMode="auto">
            <a:xfrm flipH="1" flipV="1">
              <a:off x="2159" y="2408"/>
              <a:ext cx="174" cy="2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23958" name="Group 54"/>
          <p:cNvGrpSpPr>
            <a:grpSpLocks/>
          </p:cNvGrpSpPr>
          <p:nvPr/>
        </p:nvGrpSpPr>
        <p:grpSpPr bwMode="auto">
          <a:xfrm>
            <a:off x="5849938" y="2235200"/>
            <a:ext cx="969962" cy="2379663"/>
            <a:chOff x="3685" y="1408"/>
            <a:chExt cx="611" cy="1499"/>
          </a:xfrm>
        </p:grpSpPr>
        <p:sp>
          <p:nvSpPr>
            <p:cNvPr id="123948" name="Line 44"/>
            <p:cNvSpPr>
              <a:spLocks noChangeShapeType="1"/>
            </p:cNvSpPr>
            <p:nvPr/>
          </p:nvSpPr>
          <p:spPr bwMode="auto">
            <a:xfrm flipV="1">
              <a:off x="3685" y="1707"/>
              <a:ext cx="380" cy="70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3949" name="Text Box 45"/>
            <p:cNvSpPr txBox="1">
              <a:spLocks noChangeArrowheads="1"/>
            </p:cNvSpPr>
            <p:nvPr/>
          </p:nvSpPr>
          <p:spPr bwMode="auto">
            <a:xfrm rot="18031183" flipH="1">
              <a:off x="3344" y="1956"/>
              <a:ext cx="1499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  <a:defRPr/>
              </a:pPr>
              <a:r>
                <a:rPr lang="en-GB" sz="1800">
                  <a:latin typeface="Comic Sans MS" charset="0"/>
                </a:rPr>
                <a:t>Direction of replication</a:t>
              </a:r>
            </a:p>
          </p:txBody>
        </p:sp>
      </p:grpSp>
      <p:sp>
        <p:nvSpPr>
          <p:cNvPr id="123950" name="Text Box 46"/>
          <p:cNvSpPr txBox="1">
            <a:spLocks noChangeArrowheads="1"/>
          </p:cNvSpPr>
          <p:nvPr/>
        </p:nvSpPr>
        <p:spPr bwMode="auto">
          <a:xfrm>
            <a:off x="4464050" y="1330325"/>
            <a:ext cx="138588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914400" eaLnBrk="1" hangingPunct="1">
              <a:spcBef>
                <a:spcPct val="50000"/>
              </a:spcBef>
              <a:defRPr/>
            </a:pPr>
            <a:r>
              <a:rPr lang="en-GB" sz="1800">
                <a:latin typeface="Comic Sans MS" charset="0"/>
              </a:rPr>
              <a:t>Leading strand of replicated DNA</a:t>
            </a:r>
          </a:p>
        </p:txBody>
      </p:sp>
      <p:sp>
        <p:nvSpPr>
          <p:cNvPr id="123951" name="Line 47"/>
          <p:cNvSpPr>
            <a:spLocks noChangeShapeType="1"/>
          </p:cNvSpPr>
          <p:nvPr/>
        </p:nvSpPr>
        <p:spPr bwMode="auto">
          <a:xfrm>
            <a:off x="5849938" y="2520950"/>
            <a:ext cx="142875" cy="320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D4C50C-4293-9E63-C1E9-739078A6B60F}"/>
              </a:ext>
            </a:extLst>
          </p:cNvPr>
          <p:cNvSpPr txBox="1"/>
          <p:nvPr/>
        </p:nvSpPr>
        <p:spPr>
          <a:xfrm>
            <a:off x="2678894" y="4507984"/>
            <a:ext cx="3809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FC3C5-2A4E-D83D-7CC5-18F1561791C1}"/>
              </a:ext>
            </a:extLst>
          </p:cNvPr>
          <p:cNvSpPr txBox="1"/>
          <p:nvPr/>
        </p:nvSpPr>
        <p:spPr>
          <a:xfrm>
            <a:off x="2962275" y="156130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42EABE-BFE8-7665-F103-3B0C7188EA88}"/>
              </a:ext>
            </a:extLst>
          </p:cNvPr>
          <p:cNvSpPr txBox="1"/>
          <p:nvPr/>
        </p:nvSpPr>
        <p:spPr>
          <a:xfrm>
            <a:off x="5246688" y="4393169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7DD3FF-C668-08E1-0FA0-E71051819C49}"/>
              </a:ext>
            </a:extLst>
          </p:cNvPr>
          <p:cNvSpPr txBox="1"/>
          <p:nvPr/>
        </p:nvSpPr>
        <p:spPr>
          <a:xfrm>
            <a:off x="6052356" y="267727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4B8492-EF19-6C5D-A688-788587893C9E}"/>
              </a:ext>
            </a:extLst>
          </p:cNvPr>
          <p:cNvSpPr txBox="1"/>
          <p:nvPr/>
        </p:nvSpPr>
        <p:spPr>
          <a:xfrm>
            <a:off x="8450263" y="4391597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C3F0E-658D-7D44-B9A3-B0C3B5045B54}"/>
              </a:ext>
            </a:extLst>
          </p:cNvPr>
          <p:cNvSpPr txBox="1"/>
          <p:nvPr/>
        </p:nvSpPr>
        <p:spPr>
          <a:xfrm>
            <a:off x="7111835" y="317500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9E5F26-BC9E-948D-DB03-D3728F425DD9}"/>
              </a:ext>
            </a:extLst>
          </p:cNvPr>
          <p:cNvSpPr txBox="1"/>
          <p:nvPr/>
        </p:nvSpPr>
        <p:spPr>
          <a:xfrm>
            <a:off x="6447619" y="1708428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AD98E9-E05B-A231-8F8F-9A4B06CDB68B}"/>
              </a:ext>
            </a:extLst>
          </p:cNvPr>
          <p:cNvSpPr txBox="1"/>
          <p:nvPr/>
        </p:nvSpPr>
        <p:spPr>
          <a:xfrm>
            <a:off x="4572000" y="3762075"/>
            <a:ext cx="566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</p:spTree>
    <p:extLst>
      <p:ext uri="{BB962C8B-B14F-4D97-AF65-F5344CB8AC3E}">
        <p14:creationId xmlns:p14="http://schemas.microsoft.com/office/powerpoint/2010/main" val="115944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4" grpId="0"/>
      <p:bldP spid="123917" grpId="0"/>
      <p:bldP spid="123918" grpId="0"/>
      <p:bldP spid="1239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Leading Strand Steps</a:t>
            </a:r>
          </a:p>
        </p:txBody>
      </p:sp>
      <p:sp>
        <p:nvSpPr>
          <p:cNvPr id="126979" name="Rectangle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>
              <a:buFont typeface="Arial" pitchFamily="34" charset="0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After the hydrogen bonds break, the DNA unzips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 DNA primer (a short stretch of complementary DNA) attaches to the start of the piece of DNA being copied.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DNA polymerase then attaches free nucleotides to the 3</a:t>
            </a:r>
            <a:r>
              <a:rPr lang="en-GB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end of the primer.</a:t>
            </a:r>
          </a:p>
          <a:p>
            <a:pPr marL="609600" indent="-609600">
              <a:buFont typeface="Arial" pitchFamily="34" charset="0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is a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continuous process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until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leading strand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is copied.</a:t>
            </a:r>
          </a:p>
        </p:txBody>
      </p:sp>
    </p:spTree>
    <p:extLst>
      <p:ext uri="{BB962C8B-B14F-4D97-AF65-F5344CB8AC3E}">
        <p14:creationId xmlns:p14="http://schemas.microsoft.com/office/powerpoint/2010/main" val="251280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82" name="Oval 30"/>
          <p:cNvSpPr>
            <a:spLocks noChangeArrowheads="1"/>
          </p:cNvSpPr>
          <p:nvPr/>
        </p:nvSpPr>
        <p:spPr bwMode="auto">
          <a:xfrm rot="-2700000">
            <a:off x="5119688" y="4035425"/>
            <a:ext cx="717550" cy="1825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76" name="Oval 24"/>
          <p:cNvSpPr>
            <a:spLocks noChangeArrowheads="1"/>
          </p:cNvSpPr>
          <p:nvPr/>
        </p:nvSpPr>
        <p:spPr bwMode="auto">
          <a:xfrm>
            <a:off x="4673600" y="2836863"/>
            <a:ext cx="733425" cy="681037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66" name="Oval 14"/>
          <p:cNvSpPr>
            <a:spLocks noChangeArrowheads="1"/>
          </p:cNvSpPr>
          <p:nvPr/>
        </p:nvSpPr>
        <p:spPr bwMode="auto">
          <a:xfrm>
            <a:off x="4186238" y="1978025"/>
            <a:ext cx="733425" cy="681038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5981" name="Group 29"/>
          <p:cNvGrpSpPr>
            <a:grpSpLocks/>
          </p:cNvGrpSpPr>
          <p:nvPr/>
        </p:nvGrpSpPr>
        <p:grpSpPr bwMode="auto">
          <a:xfrm>
            <a:off x="2284413" y="454025"/>
            <a:ext cx="3405187" cy="3994150"/>
            <a:chOff x="1439" y="286"/>
            <a:chExt cx="2145" cy="2516"/>
          </a:xfrm>
        </p:grpSpPr>
        <p:sp>
          <p:nvSpPr>
            <p:cNvPr id="125957" name="Line 5"/>
            <p:cNvSpPr>
              <a:spLocks noChangeShapeType="1"/>
            </p:cNvSpPr>
            <p:nvPr/>
          </p:nvSpPr>
          <p:spPr bwMode="auto">
            <a:xfrm>
              <a:off x="2501" y="505"/>
              <a:ext cx="0" cy="393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958" name="Line 6"/>
            <p:cNvSpPr>
              <a:spLocks noChangeShapeType="1"/>
            </p:cNvSpPr>
            <p:nvPr/>
          </p:nvSpPr>
          <p:spPr bwMode="auto">
            <a:xfrm>
              <a:off x="2637" y="508"/>
              <a:ext cx="3" cy="39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959" name="Line 7"/>
            <p:cNvSpPr>
              <a:spLocks noChangeShapeType="1"/>
            </p:cNvSpPr>
            <p:nvPr/>
          </p:nvSpPr>
          <p:spPr bwMode="auto">
            <a:xfrm flipH="1">
              <a:off x="1439" y="898"/>
              <a:ext cx="1062" cy="1880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960" name="Line 8"/>
            <p:cNvSpPr>
              <a:spLocks noChangeShapeType="1"/>
            </p:cNvSpPr>
            <p:nvPr/>
          </p:nvSpPr>
          <p:spPr bwMode="auto">
            <a:xfrm>
              <a:off x="2640" y="898"/>
              <a:ext cx="944" cy="1904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961" name="Line 9"/>
            <p:cNvSpPr>
              <a:spLocks noChangeShapeType="1"/>
            </p:cNvSpPr>
            <p:nvPr/>
          </p:nvSpPr>
          <p:spPr bwMode="auto">
            <a:xfrm>
              <a:off x="2501" y="290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962" name="Line 10"/>
            <p:cNvSpPr>
              <a:spLocks noChangeShapeType="1"/>
            </p:cNvSpPr>
            <p:nvPr/>
          </p:nvSpPr>
          <p:spPr bwMode="auto">
            <a:xfrm>
              <a:off x="2637" y="286"/>
              <a:ext cx="0" cy="218"/>
            </a:xfrm>
            <a:prstGeom prst="line">
              <a:avLst/>
            </a:prstGeom>
            <a:noFill/>
            <a:ln w="57150">
              <a:solidFill>
                <a:srgbClr val="0033CC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25963" name="Line 11"/>
          <p:cNvSpPr>
            <a:spLocks noChangeShapeType="1"/>
          </p:cNvSpPr>
          <p:nvPr/>
        </p:nvSpPr>
        <p:spPr bwMode="auto">
          <a:xfrm>
            <a:off x="4191000" y="1800225"/>
            <a:ext cx="177800" cy="3476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67" name="Line 15"/>
          <p:cNvSpPr>
            <a:spLocks noChangeShapeType="1"/>
          </p:cNvSpPr>
          <p:nvPr/>
        </p:nvSpPr>
        <p:spPr bwMode="auto">
          <a:xfrm>
            <a:off x="4384675" y="2147888"/>
            <a:ext cx="255588" cy="446087"/>
          </a:xfrm>
          <a:prstGeom prst="line">
            <a:avLst/>
          </a:prstGeom>
          <a:noFill/>
          <a:ln w="57150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72" name="Text Box 20"/>
          <p:cNvSpPr txBox="1">
            <a:spLocks noChangeArrowheads="1"/>
          </p:cNvSpPr>
          <p:nvPr/>
        </p:nvSpPr>
        <p:spPr bwMode="auto">
          <a:xfrm>
            <a:off x="5753100" y="4003675"/>
            <a:ext cx="914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5</a:t>
            </a:r>
            <a:r>
              <a:rPr lang="en-GB" altLang="en-US" sz="1800">
                <a:latin typeface="Comic Sans MS" pitchFamily="66" charset="0"/>
              </a:rPr>
              <a:t>’</a:t>
            </a:r>
            <a:r>
              <a:rPr lang="en-GB" sz="1800">
                <a:latin typeface="Comic Sans MS" pitchFamily="66" charset="0"/>
              </a:rPr>
              <a:t> end of DNA strand</a:t>
            </a:r>
          </a:p>
        </p:txBody>
      </p:sp>
      <p:sp>
        <p:nvSpPr>
          <p:cNvPr id="125973" name="Text Box 21"/>
          <p:cNvSpPr txBox="1">
            <a:spLocks noChangeArrowheads="1"/>
          </p:cNvSpPr>
          <p:nvPr/>
        </p:nvSpPr>
        <p:spPr bwMode="auto">
          <a:xfrm>
            <a:off x="4284663" y="103188"/>
            <a:ext cx="914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3</a:t>
            </a:r>
            <a:r>
              <a:rPr lang="en-GB" altLang="en-US" sz="1800">
                <a:latin typeface="Comic Sans MS" pitchFamily="66" charset="0"/>
              </a:rPr>
              <a:t>’</a:t>
            </a:r>
            <a:r>
              <a:rPr lang="en-GB" sz="1800">
                <a:latin typeface="Comic Sans MS" pitchFamily="66" charset="0"/>
              </a:rPr>
              <a:t> end of DNA strand</a:t>
            </a:r>
          </a:p>
        </p:txBody>
      </p:sp>
      <p:sp>
        <p:nvSpPr>
          <p:cNvPr id="125974" name="Line 22"/>
          <p:cNvSpPr>
            <a:spLocks noChangeShapeType="1"/>
          </p:cNvSpPr>
          <p:nvPr/>
        </p:nvSpPr>
        <p:spPr bwMode="auto">
          <a:xfrm>
            <a:off x="4673600" y="2830513"/>
            <a:ext cx="177800" cy="3476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75" name="Line 23"/>
          <p:cNvSpPr>
            <a:spLocks noChangeShapeType="1"/>
          </p:cNvSpPr>
          <p:nvPr/>
        </p:nvSpPr>
        <p:spPr bwMode="auto">
          <a:xfrm>
            <a:off x="5199063" y="3829050"/>
            <a:ext cx="177800" cy="3476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79" name="Line 27"/>
          <p:cNvSpPr>
            <a:spLocks noChangeShapeType="1"/>
          </p:cNvSpPr>
          <p:nvPr/>
        </p:nvSpPr>
        <p:spPr bwMode="auto">
          <a:xfrm>
            <a:off x="4851400" y="3178175"/>
            <a:ext cx="255588" cy="446088"/>
          </a:xfrm>
          <a:prstGeom prst="line">
            <a:avLst/>
          </a:prstGeom>
          <a:noFill/>
          <a:ln w="57150">
            <a:solidFill>
              <a:srgbClr val="00FF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80" name="Line 28"/>
          <p:cNvSpPr>
            <a:spLocks noChangeShapeType="1"/>
          </p:cNvSpPr>
          <p:nvPr/>
        </p:nvSpPr>
        <p:spPr bwMode="auto">
          <a:xfrm>
            <a:off x="5376863" y="4186238"/>
            <a:ext cx="255587" cy="446087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83" name="Text Box 31"/>
          <p:cNvSpPr txBox="1">
            <a:spLocks noChangeArrowheads="1"/>
          </p:cNvSpPr>
          <p:nvPr/>
        </p:nvSpPr>
        <p:spPr bwMode="auto">
          <a:xfrm>
            <a:off x="4673600" y="1425575"/>
            <a:ext cx="160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>
                <a:latin typeface="Comic Sans MS" charset="0"/>
              </a:rPr>
              <a:t>Primer</a:t>
            </a:r>
          </a:p>
        </p:txBody>
      </p:sp>
      <p:sp>
        <p:nvSpPr>
          <p:cNvPr id="125984" name="Line 32"/>
          <p:cNvSpPr>
            <a:spLocks noChangeShapeType="1"/>
          </p:cNvSpPr>
          <p:nvPr/>
        </p:nvSpPr>
        <p:spPr bwMode="auto">
          <a:xfrm flipH="1">
            <a:off x="4284663" y="1744663"/>
            <a:ext cx="388937" cy="233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85" name="Line 33"/>
          <p:cNvSpPr>
            <a:spLocks noChangeShapeType="1"/>
          </p:cNvSpPr>
          <p:nvPr/>
        </p:nvSpPr>
        <p:spPr bwMode="auto">
          <a:xfrm flipH="1">
            <a:off x="4773613" y="1744663"/>
            <a:ext cx="433387" cy="1203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86" name="Text Box 34"/>
          <p:cNvSpPr txBox="1">
            <a:spLocks noChangeArrowheads="1"/>
          </p:cNvSpPr>
          <p:nvPr/>
        </p:nvSpPr>
        <p:spPr bwMode="auto">
          <a:xfrm>
            <a:off x="5549900" y="2017713"/>
            <a:ext cx="1460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>
                <a:latin typeface="Comic Sans MS" charset="0"/>
              </a:rPr>
              <a:t>DNA polymerase</a:t>
            </a:r>
          </a:p>
        </p:txBody>
      </p:sp>
      <p:sp>
        <p:nvSpPr>
          <p:cNvPr id="125987" name="Line 35"/>
          <p:cNvSpPr>
            <a:spLocks noChangeShapeType="1"/>
          </p:cNvSpPr>
          <p:nvPr/>
        </p:nvSpPr>
        <p:spPr bwMode="auto">
          <a:xfrm flipH="1" flipV="1">
            <a:off x="4673600" y="2281238"/>
            <a:ext cx="876300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88" name="Line 36"/>
          <p:cNvSpPr>
            <a:spLocks noChangeShapeType="1"/>
          </p:cNvSpPr>
          <p:nvPr/>
        </p:nvSpPr>
        <p:spPr bwMode="auto">
          <a:xfrm flipH="1">
            <a:off x="5207000" y="2346325"/>
            <a:ext cx="342900" cy="601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89" name="Text Box 37"/>
          <p:cNvSpPr txBox="1">
            <a:spLocks noChangeArrowheads="1"/>
          </p:cNvSpPr>
          <p:nvPr/>
        </p:nvSpPr>
        <p:spPr bwMode="auto">
          <a:xfrm>
            <a:off x="6280150" y="3178175"/>
            <a:ext cx="134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914400" eaLnBrk="1" hangingPunct="1">
              <a:spcBef>
                <a:spcPct val="50000"/>
              </a:spcBef>
              <a:defRPr/>
            </a:pPr>
            <a:r>
              <a:rPr lang="en-GB" sz="1800">
                <a:latin typeface="Comic Sans MS" charset="0"/>
              </a:rPr>
              <a:t>Ligase</a:t>
            </a:r>
          </a:p>
        </p:txBody>
      </p:sp>
      <p:sp>
        <p:nvSpPr>
          <p:cNvPr id="125990" name="Line 38"/>
          <p:cNvSpPr>
            <a:spLocks noChangeShapeType="1"/>
          </p:cNvSpPr>
          <p:nvPr/>
        </p:nvSpPr>
        <p:spPr bwMode="auto">
          <a:xfrm flipH="1">
            <a:off x="5632450" y="3360738"/>
            <a:ext cx="647700" cy="642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82" grpId="0" animBg="1"/>
      <p:bldP spid="125976" grpId="0" animBg="1"/>
      <p:bldP spid="125966" grpId="0" animBg="1"/>
      <p:bldP spid="125972" grpId="0"/>
      <p:bldP spid="125973" grpId="0"/>
      <p:bldP spid="125983" grpId="0"/>
      <p:bldP spid="125983" grpId="1"/>
      <p:bldP spid="125986" grpId="0"/>
      <p:bldP spid="12598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Lagging Strand Steps</a:t>
            </a:r>
          </a:p>
        </p:txBody>
      </p:sp>
      <p:sp>
        <p:nvSpPr>
          <p:cNvPr id="128002" name="Rectang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Many primers attach along the lagging strand</a:t>
            </a:r>
          </a:p>
          <a:p>
            <a:pPr marL="609600" indent="-60960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These are extended by the DNA polymerase</a:t>
            </a:r>
          </a:p>
          <a:p>
            <a:pPr marL="609600" indent="-60960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fragments are then joined together by the enzyme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ligase</a:t>
            </a: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609600" indent="-60960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is a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discontinuous process 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creating the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lagging strand</a:t>
            </a: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039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Replication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https://www.youtube.com/watch?v=TNKWgcFPHqw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025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Replication bubbles and forks</a:t>
            </a:r>
          </a:p>
        </p:txBody>
      </p:sp>
      <p:sp>
        <p:nvSpPr>
          <p:cNvPr id="880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en-GB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88067" name="Picture 5" descr="11_00-HeLa-replication_f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776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6" name="Rectangle 8"/>
          <p:cNvSpPr>
            <a:spLocks noGrp="1"/>
          </p:cNvSpPr>
          <p:nvPr>
            <p:ph type="body" idx="4294967295"/>
          </p:nvPr>
        </p:nvSpPr>
        <p:spPr>
          <a:xfrm>
            <a:off x="457200" y="2544763"/>
            <a:ext cx="8229600" cy="2843212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When copying a long chromosome many replication forks operate simultaneously to speed up the replication process. </a:t>
            </a:r>
          </a:p>
        </p:txBody>
      </p:sp>
      <p:pic>
        <p:nvPicPr>
          <p:cNvPr id="89090" name="Picture 5" descr="DNA_bubbles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74638"/>
            <a:ext cx="8229600" cy="1971675"/>
          </a:xfrm>
        </p:spPr>
      </p:pic>
    </p:spTree>
    <p:extLst>
      <p:ext uri="{BB962C8B-B14F-4D97-AF65-F5344CB8AC3E}">
        <p14:creationId xmlns:p14="http://schemas.microsoft.com/office/powerpoint/2010/main" val="329954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the replication of DNA by DNA polymerase and primers. </a:t>
            </a:r>
          </a:p>
          <a:p>
            <a:r>
              <a:rPr lang="en-GB" dirty="0"/>
              <a:t>Explain the process of DNA polymerase adding DNA nucleotides, using complementary base pairing, to the </a:t>
            </a:r>
            <a:r>
              <a:rPr lang="en-GB" dirty="0" err="1"/>
              <a:t>deoxyribose</a:t>
            </a:r>
            <a:r>
              <a:rPr lang="en-GB" dirty="0"/>
              <a:t> (3’) end of the new DNA strand </a:t>
            </a:r>
          </a:p>
          <a:p>
            <a:r>
              <a:rPr lang="en-GB" dirty="0"/>
              <a:t>Explain that fragments of DNA are joined together by ligase</a:t>
            </a:r>
          </a:p>
        </p:txBody>
      </p:sp>
    </p:spTree>
    <p:extLst>
      <p:ext uri="{BB962C8B-B14F-4D97-AF65-F5344CB8AC3E}">
        <p14:creationId xmlns:p14="http://schemas.microsoft.com/office/powerpoint/2010/main" val="1881976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Extension Activity-Comic Strip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 comic strip showing DNA replication</a:t>
            </a:r>
          </a:p>
          <a:p>
            <a:r>
              <a:rPr lang="en-GB" dirty="0"/>
              <a:t>Be creative!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83769-F56E-426D-AA51-8823FA5CD2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046" y="5589240"/>
            <a:ext cx="1347129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68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With the person next to you number yourselves 1 and 2</a:t>
            </a:r>
          </a:p>
          <a:p>
            <a:r>
              <a:rPr lang="en-GB" dirty="0"/>
              <a:t>Number 1 become an expert on the Leading Strand</a:t>
            </a:r>
          </a:p>
          <a:p>
            <a:r>
              <a:rPr lang="en-GB" dirty="0"/>
              <a:t>Number 2 become an expert on the Lagging Strand</a:t>
            </a:r>
          </a:p>
          <a:p>
            <a:r>
              <a:rPr lang="en-GB" dirty="0"/>
              <a:t>Teach your partner about your strand</a:t>
            </a:r>
          </a:p>
          <a:p>
            <a:r>
              <a:rPr lang="en-GB" dirty="0"/>
              <a:t>Make sure to ask questions to challenge them on how much they know/learnt!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13B624-D114-4FB8-A404-A483CA4DE9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871" y="0"/>
            <a:ext cx="1347129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18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The polymerase chain reaction (PCR)</a:t>
            </a:r>
          </a:p>
        </p:txBody>
      </p:sp>
      <p:sp>
        <p:nvSpPr>
          <p:cNvPr id="91141" name="Rectang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37276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Draw a diagram of DNA replication </a:t>
            </a:r>
          </a:p>
          <a:p>
            <a:r>
              <a:rPr lang="en-GB" dirty="0"/>
              <a:t>Include the leading and lagging strand </a:t>
            </a:r>
          </a:p>
        </p:txBody>
      </p:sp>
    </p:spTree>
    <p:extLst>
      <p:ext uri="{BB962C8B-B14F-4D97-AF65-F5344CB8AC3E}">
        <p14:creationId xmlns:p14="http://schemas.microsoft.com/office/powerpoint/2010/main" val="1761411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the process polymerase chain reaction (PCR) in the amplification of DNA.</a:t>
            </a:r>
          </a:p>
          <a:p>
            <a:r>
              <a:rPr lang="en-GB" dirty="0"/>
              <a:t>Give practical applications of PCR</a:t>
            </a:r>
          </a:p>
        </p:txBody>
      </p:sp>
    </p:spTree>
    <p:extLst>
      <p:ext uri="{BB962C8B-B14F-4D97-AF65-F5344CB8AC3E}">
        <p14:creationId xmlns:p14="http://schemas.microsoft.com/office/powerpoint/2010/main" val="29133154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the process of polymerase chain reaction (PCR) in amplifying DNA</a:t>
            </a:r>
          </a:p>
          <a:p>
            <a:r>
              <a:rPr lang="en-GB" dirty="0"/>
              <a:t>Explain the use of complementary primers for specific target sequences.</a:t>
            </a:r>
          </a:p>
          <a:p>
            <a:r>
              <a:rPr lang="en-GB" dirty="0"/>
              <a:t>State that PCR is repeated cycles of heating and cooling amplify the target region of DNA. </a:t>
            </a:r>
          </a:p>
          <a:p>
            <a:r>
              <a:rPr lang="en-GB" dirty="0"/>
              <a:t>Describe a practical application of PCR</a:t>
            </a:r>
          </a:p>
        </p:txBody>
      </p:sp>
    </p:spTree>
    <p:extLst>
      <p:ext uri="{BB962C8B-B14F-4D97-AF65-F5344CB8AC3E}">
        <p14:creationId xmlns:p14="http://schemas.microsoft.com/office/powerpoint/2010/main" val="2230983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pitchFamily="66" charset="0"/>
                <a:ea typeface="ＭＳ Ｐゴシック" pitchFamily="34" charset="-128"/>
              </a:rPr>
              <a:t>Prior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59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x-none" dirty="0"/>
              <a:t>The structure of DNA.</a:t>
            </a:r>
            <a:endParaRPr lang="en-GB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x-none" dirty="0"/>
              <a:t>DNA replication</a:t>
            </a:r>
            <a:r>
              <a:rPr lang="en-GB" dirty="0"/>
              <a:t> process</a:t>
            </a:r>
            <a:r>
              <a:rPr lang="x-none" dirty="0"/>
              <a:t>.</a:t>
            </a:r>
            <a:endParaRPr lang="en-GB" dirty="0"/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86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What is PCR?</a:t>
            </a:r>
          </a:p>
        </p:txBody>
      </p:sp>
      <p:sp>
        <p:nvSpPr>
          <p:cNvPr id="9318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PCR (Polymerase chain reaction) was developed by </a:t>
            </a:r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Kary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Mullis in the mid-1980s.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For which he received the Nobel Prize.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It has revolutionized molecular biology.</a:t>
            </a:r>
          </a:p>
        </p:txBody>
      </p:sp>
    </p:spTree>
    <p:extLst>
      <p:ext uri="{BB962C8B-B14F-4D97-AF65-F5344CB8AC3E}">
        <p14:creationId xmlns:p14="http://schemas.microsoft.com/office/powerpoint/2010/main" val="1622265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>
          <a:xfrm>
            <a:off x="457200" y="-23813"/>
            <a:ext cx="8229600" cy="1143001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What is PCR?</a:t>
            </a: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457200" y="1301750"/>
            <a:ext cx="8229600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PCR (Polymerase Chain Reaction) allows specific sections of DNA to be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amplified </a:t>
            </a:r>
            <a:r>
              <a:rPr lang="en-US" b="1" i="1" dirty="0">
                <a:latin typeface="Comic Sans MS" pitchFamily="66" charset="0"/>
                <a:ea typeface="ＭＳ Ｐゴシック" pitchFamily="34" charset="-128"/>
              </a:rPr>
              <a:t>in vitro 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(replicated out with a cell in a test tube)</a:t>
            </a:r>
          </a:p>
          <a:p>
            <a:pPr marL="0" indent="0">
              <a:buFont typeface="Arial" pitchFamily="34" charset="0"/>
              <a:buNone/>
            </a:pPr>
            <a:r>
              <a:rPr lang="en-US" i="1" dirty="0">
                <a:latin typeface="Comic Sans MS" pitchFamily="66" charset="0"/>
                <a:ea typeface="ＭＳ Ｐゴシック" pitchFamily="34" charset="-128"/>
              </a:rPr>
              <a:t>in vitro 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= in glass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94211" name="Picture 4" descr="PCR_tub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65104"/>
            <a:ext cx="2697163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259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Thermocycler</a:t>
            </a:r>
            <a:endParaRPr lang="en-GB" dirty="0"/>
          </a:p>
        </p:txBody>
      </p:sp>
      <p:sp>
        <p:nvSpPr>
          <p:cNvPr id="952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Millions of copies of a specific piece of DNA can be created in a few hours in a </a:t>
            </a:r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thermocycler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Thermo = temperature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Cycler = many cycles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9523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52161"/>
            <a:ext cx="3740978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5931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7" name="Group 73"/>
          <p:cNvGrpSpPr>
            <a:grpSpLocks/>
          </p:cNvGrpSpPr>
          <p:nvPr/>
        </p:nvGrpSpPr>
        <p:grpSpPr bwMode="auto">
          <a:xfrm>
            <a:off x="3517900" y="-9525"/>
            <a:ext cx="1268413" cy="4103688"/>
            <a:chOff x="4672545" y="364067"/>
            <a:chExt cx="1268422" cy="4103654"/>
          </a:xfrm>
        </p:grpSpPr>
        <p:grpSp>
          <p:nvGrpSpPr>
            <p:cNvPr id="96279" name="Group 20"/>
            <p:cNvGrpSpPr>
              <a:grpSpLocks/>
            </p:cNvGrpSpPr>
            <p:nvPr/>
          </p:nvGrpSpPr>
          <p:grpSpPr bwMode="auto">
            <a:xfrm>
              <a:off x="4672545" y="802738"/>
              <a:ext cx="1200150" cy="3300413"/>
              <a:chOff x="2214" y="420"/>
              <a:chExt cx="756" cy="2079"/>
            </a:xfrm>
          </p:grpSpPr>
          <p:sp>
            <p:nvSpPr>
              <p:cNvPr id="26" name="Text Box 21"/>
              <p:cNvSpPr txBox="1">
                <a:spLocks noChangeArrowheads="1"/>
              </p:cNvSpPr>
              <p:nvPr/>
            </p:nvSpPr>
            <p:spPr bwMode="auto">
              <a:xfrm>
                <a:off x="2214" y="694"/>
                <a:ext cx="75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</p:txBody>
          </p:sp>
          <p:sp>
            <p:nvSpPr>
              <p:cNvPr id="27" name="Rectangle 22"/>
              <p:cNvSpPr>
                <a:spLocks noChangeArrowheads="1"/>
              </p:cNvSpPr>
              <p:nvPr/>
            </p:nvSpPr>
            <p:spPr bwMode="auto">
              <a:xfrm>
                <a:off x="2516" y="694"/>
                <a:ext cx="243" cy="1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 flipV="1">
                <a:off x="2394" y="805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 flipV="1">
                <a:off x="2390" y="1088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 flipV="1">
                <a:off x="2383" y="1354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 flipV="1">
                <a:off x="2379" y="1637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 flipV="1">
                <a:off x="2386" y="1861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auto">
              <a:xfrm flipV="1">
                <a:off x="2382" y="2144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6290" name="Group 29"/>
              <p:cNvGrpSpPr>
                <a:grpSpLocks/>
              </p:cNvGrpSpPr>
              <p:nvPr/>
            </p:nvGrpSpPr>
            <p:grpSpPr bwMode="auto">
              <a:xfrm>
                <a:off x="2525" y="420"/>
                <a:ext cx="234" cy="274"/>
                <a:chOff x="1512" y="423"/>
                <a:chExt cx="234" cy="274"/>
              </a:xfrm>
            </p:grpSpPr>
            <p:sp>
              <p:nvSpPr>
                <p:cNvPr id="38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9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746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96291" name="Group 32"/>
              <p:cNvGrpSpPr>
                <a:grpSpLocks/>
              </p:cNvGrpSpPr>
              <p:nvPr/>
            </p:nvGrpSpPr>
            <p:grpSpPr bwMode="auto">
              <a:xfrm>
                <a:off x="2525" y="2225"/>
                <a:ext cx="234" cy="274"/>
                <a:chOff x="1512" y="423"/>
                <a:chExt cx="234" cy="274"/>
              </a:xfrm>
            </p:grpSpPr>
            <p:sp>
              <p:nvSpPr>
                <p:cNvPr id="36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7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746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96280" name="TextBox 70"/>
            <p:cNvSpPr txBox="1">
              <a:spLocks noChangeArrowheads="1"/>
            </p:cNvSpPr>
            <p:nvPr/>
          </p:nvSpPr>
          <p:spPr bwMode="auto">
            <a:xfrm>
              <a:off x="5177904" y="4098389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6281" name="TextBox 71"/>
            <p:cNvSpPr txBox="1">
              <a:spLocks noChangeArrowheads="1"/>
            </p:cNvSpPr>
            <p:nvPr/>
          </p:nvSpPr>
          <p:spPr bwMode="auto">
            <a:xfrm>
              <a:off x="5139270" y="364067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96258" name="Group 74"/>
          <p:cNvGrpSpPr>
            <a:grpSpLocks/>
          </p:cNvGrpSpPr>
          <p:nvPr/>
        </p:nvGrpSpPr>
        <p:grpSpPr bwMode="auto">
          <a:xfrm>
            <a:off x="3041650" y="17463"/>
            <a:ext cx="1182688" cy="4086225"/>
            <a:chOff x="3750733" y="332317"/>
            <a:chExt cx="1183750" cy="4085935"/>
          </a:xfrm>
        </p:grpSpPr>
        <p:grpSp>
          <p:nvGrpSpPr>
            <p:cNvPr id="96262" name="Group 5"/>
            <p:cNvGrpSpPr>
              <a:grpSpLocks/>
            </p:cNvGrpSpPr>
            <p:nvPr/>
          </p:nvGrpSpPr>
          <p:grpSpPr bwMode="auto">
            <a:xfrm>
              <a:off x="3820058" y="748506"/>
              <a:ext cx="1114425" cy="3300413"/>
              <a:chOff x="1512" y="423"/>
              <a:chExt cx="702" cy="2079"/>
            </a:xfrm>
          </p:grpSpPr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1858" y="694"/>
                <a:ext cx="356" cy="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1512" y="694"/>
                <a:ext cx="243" cy="1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Line 8"/>
              <p:cNvSpPr>
                <a:spLocks noChangeShapeType="1"/>
              </p:cNvSpPr>
              <p:nvPr/>
            </p:nvSpPr>
            <p:spPr bwMode="auto">
              <a:xfrm flipV="1">
                <a:off x="1772" y="801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flipV="1">
                <a:off x="1768" y="1084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flipV="1">
                <a:off x="1761" y="1350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6" name="Line 11"/>
              <p:cNvSpPr>
                <a:spLocks noChangeShapeType="1"/>
              </p:cNvSpPr>
              <p:nvPr/>
            </p:nvSpPr>
            <p:spPr bwMode="auto">
              <a:xfrm flipV="1">
                <a:off x="1757" y="1633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 flipV="1">
                <a:off x="1764" y="1857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 flipV="1">
                <a:off x="1760" y="2140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6273" name="Group 14"/>
              <p:cNvGrpSpPr>
                <a:grpSpLocks/>
              </p:cNvGrpSpPr>
              <p:nvPr/>
            </p:nvGrpSpPr>
            <p:grpSpPr bwMode="auto">
              <a:xfrm>
                <a:off x="1512" y="423"/>
                <a:ext cx="234" cy="274"/>
                <a:chOff x="1512" y="423"/>
                <a:chExt cx="234" cy="274"/>
              </a:xfrm>
            </p:grpSpPr>
            <p:sp>
              <p:nvSpPr>
                <p:cNvPr id="23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4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751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96274" name="Group 17"/>
              <p:cNvGrpSpPr>
                <a:grpSpLocks/>
              </p:cNvGrpSpPr>
              <p:nvPr/>
            </p:nvGrpSpPr>
            <p:grpSpPr bwMode="auto">
              <a:xfrm>
                <a:off x="1512" y="2228"/>
                <a:ext cx="234" cy="274"/>
                <a:chOff x="1512" y="423"/>
                <a:chExt cx="234" cy="274"/>
              </a:xfrm>
            </p:grpSpPr>
            <p:sp>
              <p:nvSpPr>
                <p:cNvPr id="21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751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96263" name="TextBox 69"/>
            <p:cNvSpPr txBox="1">
              <a:spLocks noChangeArrowheads="1"/>
            </p:cNvSpPr>
            <p:nvPr/>
          </p:nvSpPr>
          <p:spPr bwMode="auto">
            <a:xfrm>
              <a:off x="3750733" y="332317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6264" name="TextBox 72"/>
            <p:cNvSpPr txBox="1">
              <a:spLocks noChangeArrowheads="1"/>
            </p:cNvSpPr>
            <p:nvPr/>
          </p:nvSpPr>
          <p:spPr bwMode="auto">
            <a:xfrm>
              <a:off x="3750733" y="4048920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254000" y="74613"/>
            <a:ext cx="1598613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latin typeface="+mn-lt"/>
                <a:ea typeface="ＭＳ Ｐゴシック" charset="0"/>
                <a:cs typeface="ＭＳ Ｐゴシック" charset="0"/>
              </a:rPr>
              <a:t>The 1</a:t>
            </a:r>
            <a:r>
              <a:rPr lang="en-US" sz="3200" b="1" baseline="30000" dirty="0">
                <a:latin typeface="+mn-lt"/>
                <a:ea typeface="ＭＳ Ｐゴシック" charset="0"/>
                <a:cs typeface="ＭＳ Ｐゴシック" charset="0"/>
              </a:rPr>
              <a:t>st</a:t>
            </a:r>
            <a:r>
              <a:rPr lang="en-US" sz="3200" b="1" dirty="0">
                <a:latin typeface="+mn-lt"/>
                <a:ea typeface="ＭＳ Ｐゴシック" charset="0"/>
                <a:cs typeface="ＭＳ Ｐゴシック" charset="0"/>
              </a:rPr>
              <a:t> cycle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786313" y="1235075"/>
            <a:ext cx="2527300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latin typeface="+mn-lt"/>
                <a:ea typeface="ＭＳ Ｐゴシック" charset="0"/>
                <a:cs typeface="ＭＳ Ｐゴシック" charset="0"/>
              </a:rPr>
              <a:t>Single copy of DNA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8000" y="4103688"/>
            <a:ext cx="815975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Step 1: The DNA is heated at approx. 95 </a:t>
            </a:r>
            <a:r>
              <a:rPr lang="en-US" sz="2800" baseline="30000" dirty="0" err="1">
                <a:latin typeface="+mn-lt"/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 err="1">
                <a:latin typeface="+mn-lt"/>
                <a:ea typeface="ＭＳ Ｐゴシック" charset="0"/>
                <a:cs typeface="ＭＳ Ｐゴシック" charset="0"/>
              </a:rPr>
              <a:t>C</a:t>
            </a: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 for a few seconds. This causes the DNA to denature and the strands to separate.</a:t>
            </a:r>
          </a:p>
        </p:txBody>
      </p:sp>
    </p:spTree>
    <p:extLst>
      <p:ext uri="{BB962C8B-B14F-4D97-AF65-F5344CB8AC3E}">
        <p14:creationId xmlns:p14="http://schemas.microsoft.com/office/powerpoint/2010/main" val="3493784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1" name="Group 3"/>
          <p:cNvGrpSpPr>
            <a:grpSpLocks/>
          </p:cNvGrpSpPr>
          <p:nvPr/>
        </p:nvGrpSpPr>
        <p:grpSpPr bwMode="auto">
          <a:xfrm>
            <a:off x="5327650" y="-9525"/>
            <a:ext cx="1268413" cy="4103688"/>
            <a:chOff x="4672545" y="364067"/>
            <a:chExt cx="1268422" cy="4103654"/>
          </a:xfrm>
        </p:grpSpPr>
        <p:grpSp>
          <p:nvGrpSpPr>
            <p:cNvPr id="97319" name="Group 20"/>
            <p:cNvGrpSpPr>
              <a:grpSpLocks/>
            </p:cNvGrpSpPr>
            <p:nvPr/>
          </p:nvGrpSpPr>
          <p:grpSpPr bwMode="auto">
            <a:xfrm>
              <a:off x="4672545" y="802738"/>
              <a:ext cx="1200150" cy="3300413"/>
              <a:chOff x="2214" y="420"/>
              <a:chExt cx="756" cy="2079"/>
            </a:xfrm>
          </p:grpSpPr>
          <p:sp>
            <p:nvSpPr>
              <p:cNvPr id="8" name="Text Box 21"/>
              <p:cNvSpPr txBox="1">
                <a:spLocks noChangeArrowheads="1"/>
              </p:cNvSpPr>
              <p:nvPr/>
            </p:nvSpPr>
            <p:spPr bwMode="auto">
              <a:xfrm>
                <a:off x="2214" y="694"/>
                <a:ext cx="75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</p:txBody>
          </p:sp>
          <p:sp>
            <p:nvSpPr>
              <p:cNvPr id="9" name="Rectangle 22"/>
              <p:cNvSpPr>
                <a:spLocks noChangeArrowheads="1"/>
              </p:cNvSpPr>
              <p:nvPr/>
            </p:nvSpPr>
            <p:spPr bwMode="auto">
              <a:xfrm>
                <a:off x="2516" y="694"/>
                <a:ext cx="243" cy="1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" name="Line 23"/>
              <p:cNvSpPr>
                <a:spLocks noChangeShapeType="1"/>
              </p:cNvSpPr>
              <p:nvPr/>
            </p:nvSpPr>
            <p:spPr bwMode="auto">
              <a:xfrm flipV="1">
                <a:off x="2394" y="805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Line 24"/>
              <p:cNvSpPr>
                <a:spLocks noChangeShapeType="1"/>
              </p:cNvSpPr>
              <p:nvPr/>
            </p:nvSpPr>
            <p:spPr bwMode="auto">
              <a:xfrm flipV="1">
                <a:off x="2390" y="1088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 flipV="1">
                <a:off x="2383" y="1354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Line 26"/>
              <p:cNvSpPr>
                <a:spLocks noChangeShapeType="1"/>
              </p:cNvSpPr>
              <p:nvPr/>
            </p:nvSpPr>
            <p:spPr bwMode="auto">
              <a:xfrm flipV="1">
                <a:off x="2379" y="1637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" name="Line 27"/>
              <p:cNvSpPr>
                <a:spLocks noChangeShapeType="1"/>
              </p:cNvSpPr>
              <p:nvPr/>
            </p:nvSpPr>
            <p:spPr bwMode="auto">
              <a:xfrm flipV="1">
                <a:off x="2386" y="1861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5" name="Line 28"/>
              <p:cNvSpPr>
                <a:spLocks noChangeShapeType="1"/>
              </p:cNvSpPr>
              <p:nvPr/>
            </p:nvSpPr>
            <p:spPr bwMode="auto">
              <a:xfrm flipV="1">
                <a:off x="2382" y="2144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7330" name="Group 29"/>
              <p:cNvGrpSpPr>
                <a:grpSpLocks/>
              </p:cNvGrpSpPr>
              <p:nvPr/>
            </p:nvGrpSpPr>
            <p:grpSpPr bwMode="auto">
              <a:xfrm>
                <a:off x="2525" y="420"/>
                <a:ext cx="234" cy="274"/>
                <a:chOff x="1512" y="423"/>
                <a:chExt cx="234" cy="274"/>
              </a:xfrm>
            </p:grpSpPr>
            <p:sp>
              <p:nvSpPr>
                <p:cNvPr id="20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1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746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97331" name="Group 32"/>
              <p:cNvGrpSpPr>
                <a:grpSpLocks/>
              </p:cNvGrpSpPr>
              <p:nvPr/>
            </p:nvGrpSpPr>
            <p:grpSpPr bwMode="auto">
              <a:xfrm>
                <a:off x="2525" y="2225"/>
                <a:ext cx="234" cy="274"/>
                <a:chOff x="1512" y="423"/>
                <a:chExt cx="234" cy="274"/>
              </a:xfrm>
            </p:grpSpPr>
            <p:sp>
              <p:nvSpPr>
                <p:cNvPr id="18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746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97320" name="TextBox 5"/>
            <p:cNvSpPr txBox="1">
              <a:spLocks noChangeArrowheads="1"/>
            </p:cNvSpPr>
            <p:nvPr/>
          </p:nvSpPr>
          <p:spPr bwMode="auto">
            <a:xfrm>
              <a:off x="5177904" y="4098389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7321" name="TextBox 6"/>
            <p:cNvSpPr txBox="1">
              <a:spLocks noChangeArrowheads="1"/>
            </p:cNvSpPr>
            <p:nvPr/>
          </p:nvSpPr>
          <p:spPr bwMode="auto">
            <a:xfrm>
              <a:off x="5139270" y="364067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97282" name="Group 21"/>
          <p:cNvGrpSpPr>
            <a:grpSpLocks/>
          </p:cNvGrpSpPr>
          <p:nvPr/>
        </p:nvGrpSpPr>
        <p:grpSpPr bwMode="auto">
          <a:xfrm>
            <a:off x="2513013" y="17463"/>
            <a:ext cx="1182687" cy="4086225"/>
            <a:chOff x="3750733" y="332317"/>
            <a:chExt cx="1183750" cy="4085935"/>
          </a:xfrm>
        </p:grpSpPr>
        <p:grpSp>
          <p:nvGrpSpPr>
            <p:cNvPr id="97302" name="Group 5"/>
            <p:cNvGrpSpPr>
              <a:grpSpLocks/>
            </p:cNvGrpSpPr>
            <p:nvPr/>
          </p:nvGrpSpPr>
          <p:grpSpPr bwMode="auto">
            <a:xfrm>
              <a:off x="3820058" y="748506"/>
              <a:ext cx="1114425" cy="3300413"/>
              <a:chOff x="1512" y="423"/>
              <a:chExt cx="702" cy="2079"/>
            </a:xfrm>
          </p:grpSpPr>
          <p:sp>
            <p:nvSpPr>
              <p:cNvPr id="26" name="Text Box 6"/>
              <p:cNvSpPr txBox="1">
                <a:spLocks noChangeArrowheads="1"/>
              </p:cNvSpPr>
              <p:nvPr/>
            </p:nvSpPr>
            <p:spPr bwMode="auto">
              <a:xfrm>
                <a:off x="1858" y="694"/>
                <a:ext cx="356" cy="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</p:txBody>
          </p:sp>
          <p:sp>
            <p:nvSpPr>
              <p:cNvPr id="27" name="Rectangle 7"/>
              <p:cNvSpPr>
                <a:spLocks noChangeArrowheads="1"/>
              </p:cNvSpPr>
              <p:nvPr/>
            </p:nvSpPr>
            <p:spPr bwMode="auto">
              <a:xfrm>
                <a:off x="1512" y="694"/>
                <a:ext cx="243" cy="1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8"/>
              <p:cNvSpPr>
                <a:spLocks noChangeShapeType="1"/>
              </p:cNvSpPr>
              <p:nvPr/>
            </p:nvSpPr>
            <p:spPr bwMode="auto">
              <a:xfrm flipV="1">
                <a:off x="1772" y="801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 flipV="1">
                <a:off x="1768" y="1084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 flipV="1">
                <a:off x="1761" y="1350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Line 11"/>
              <p:cNvSpPr>
                <a:spLocks noChangeShapeType="1"/>
              </p:cNvSpPr>
              <p:nvPr/>
            </p:nvSpPr>
            <p:spPr bwMode="auto">
              <a:xfrm flipV="1">
                <a:off x="1757" y="1633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 flipV="1">
                <a:off x="1764" y="1857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Line 13"/>
              <p:cNvSpPr>
                <a:spLocks noChangeShapeType="1"/>
              </p:cNvSpPr>
              <p:nvPr/>
            </p:nvSpPr>
            <p:spPr bwMode="auto">
              <a:xfrm flipV="1">
                <a:off x="1760" y="2140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7313" name="Group 14"/>
              <p:cNvGrpSpPr>
                <a:grpSpLocks/>
              </p:cNvGrpSpPr>
              <p:nvPr/>
            </p:nvGrpSpPr>
            <p:grpSpPr bwMode="auto">
              <a:xfrm>
                <a:off x="1512" y="423"/>
                <a:ext cx="234" cy="274"/>
                <a:chOff x="1512" y="423"/>
                <a:chExt cx="234" cy="274"/>
              </a:xfrm>
            </p:grpSpPr>
            <p:sp>
              <p:nvSpPr>
                <p:cNvPr id="38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9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751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97314" name="Group 17"/>
              <p:cNvGrpSpPr>
                <a:grpSpLocks/>
              </p:cNvGrpSpPr>
              <p:nvPr/>
            </p:nvGrpSpPr>
            <p:grpSpPr bwMode="auto">
              <a:xfrm>
                <a:off x="1512" y="2228"/>
                <a:ext cx="234" cy="274"/>
                <a:chOff x="1512" y="423"/>
                <a:chExt cx="234" cy="274"/>
              </a:xfrm>
            </p:grpSpPr>
            <p:sp>
              <p:nvSpPr>
                <p:cNvPr id="3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751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97303" name="TextBox 23"/>
            <p:cNvSpPr txBox="1">
              <a:spLocks noChangeArrowheads="1"/>
            </p:cNvSpPr>
            <p:nvPr/>
          </p:nvSpPr>
          <p:spPr bwMode="auto">
            <a:xfrm>
              <a:off x="3750733" y="332317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7304" name="TextBox 24"/>
            <p:cNvSpPr txBox="1">
              <a:spLocks noChangeArrowheads="1"/>
            </p:cNvSpPr>
            <p:nvPr/>
          </p:nvSpPr>
          <p:spPr bwMode="auto">
            <a:xfrm>
              <a:off x="3750733" y="4048920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3179763" y="2170113"/>
            <a:ext cx="736600" cy="1681162"/>
            <a:chOff x="3180297" y="2169615"/>
            <a:chExt cx="735536" cy="1681634"/>
          </a:xfrm>
        </p:grpSpPr>
        <p:grpSp>
          <p:nvGrpSpPr>
            <p:cNvPr id="97296" name="Group 43"/>
            <p:cNvGrpSpPr>
              <a:grpSpLocks/>
            </p:cNvGrpSpPr>
            <p:nvPr/>
          </p:nvGrpSpPr>
          <p:grpSpPr bwMode="auto">
            <a:xfrm>
              <a:off x="3180297" y="2603500"/>
              <a:ext cx="735536" cy="690582"/>
              <a:chOff x="3180297" y="2603500"/>
              <a:chExt cx="735536" cy="690582"/>
            </a:xfrm>
          </p:grpSpPr>
          <p:sp>
            <p:nvSpPr>
              <p:cNvPr id="40" name="Rectangle 39"/>
              <p:cNvSpPr>
                <a:spLocks noChangeArrowheads="1"/>
              </p:cNvSpPr>
              <p:nvPr/>
            </p:nvSpPr>
            <p:spPr bwMode="auto">
              <a:xfrm>
                <a:off x="3492582" y="2603124"/>
                <a:ext cx="423251" cy="690757"/>
              </a:xfrm>
              <a:prstGeom prst="rect">
                <a:avLst/>
              </a:prstGeom>
              <a:solidFill>
                <a:srgbClr val="C0504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42" name="Straight Connector 41"/>
              <p:cNvCxnSpPr>
                <a:cxnSpLocks noChangeShapeType="1"/>
              </p:cNvCxnSpPr>
              <p:nvPr/>
            </p:nvCxnSpPr>
            <p:spPr bwMode="auto">
              <a:xfrm flipH="1">
                <a:off x="3180297" y="2719044"/>
                <a:ext cx="312285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3" name="Straight Connector 42"/>
              <p:cNvCxnSpPr>
                <a:cxnSpLocks noChangeShapeType="1"/>
              </p:cNvCxnSpPr>
              <p:nvPr/>
            </p:nvCxnSpPr>
            <p:spPr bwMode="auto">
              <a:xfrm flipH="1">
                <a:off x="3185052" y="3157318"/>
                <a:ext cx="31228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7297" name="TextBox 48"/>
            <p:cNvSpPr txBox="1">
              <a:spLocks noChangeArrowheads="1"/>
            </p:cNvSpPr>
            <p:nvPr/>
          </p:nvSpPr>
          <p:spPr bwMode="auto">
            <a:xfrm>
              <a:off x="3496738" y="3481917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7298" name="TextBox 50"/>
            <p:cNvSpPr txBox="1">
              <a:spLocks noChangeArrowheads="1"/>
            </p:cNvSpPr>
            <p:nvPr/>
          </p:nvSpPr>
          <p:spPr bwMode="auto">
            <a:xfrm>
              <a:off x="3496738" y="2169615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4824413" y="438150"/>
            <a:ext cx="736600" cy="1579563"/>
            <a:chOff x="4824928" y="438169"/>
            <a:chExt cx="735536" cy="1579007"/>
          </a:xfrm>
        </p:grpSpPr>
        <p:grpSp>
          <p:nvGrpSpPr>
            <p:cNvPr id="97290" name="Group 44"/>
            <p:cNvGrpSpPr>
              <a:grpSpLocks/>
            </p:cNvGrpSpPr>
            <p:nvPr/>
          </p:nvGrpSpPr>
          <p:grpSpPr bwMode="auto">
            <a:xfrm flipH="1" flipV="1">
              <a:off x="4824928" y="897993"/>
              <a:ext cx="735536" cy="690582"/>
              <a:chOff x="3180297" y="2603500"/>
              <a:chExt cx="735536" cy="690582"/>
            </a:xfrm>
          </p:grpSpPr>
          <p:sp>
            <p:nvSpPr>
              <p:cNvPr id="46" name="Rectangle 45"/>
              <p:cNvSpPr>
                <a:spLocks noChangeArrowheads="1"/>
              </p:cNvSpPr>
              <p:nvPr/>
            </p:nvSpPr>
            <p:spPr bwMode="auto">
              <a:xfrm>
                <a:off x="3492583" y="2603373"/>
                <a:ext cx="423250" cy="690320"/>
              </a:xfrm>
              <a:prstGeom prst="rect">
                <a:avLst/>
              </a:prstGeom>
              <a:solidFill>
                <a:srgbClr val="77933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47" name="Straight Connector 46"/>
              <p:cNvCxnSpPr>
                <a:cxnSpLocks noChangeShapeType="1"/>
              </p:cNvCxnSpPr>
              <p:nvPr/>
            </p:nvCxnSpPr>
            <p:spPr bwMode="auto">
              <a:xfrm flipH="1">
                <a:off x="3180297" y="2719220"/>
                <a:ext cx="31228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8" name="Straight Connector 47"/>
              <p:cNvCxnSpPr>
                <a:cxnSpLocks noChangeShapeType="1"/>
              </p:cNvCxnSpPr>
              <p:nvPr/>
            </p:nvCxnSpPr>
            <p:spPr bwMode="auto">
              <a:xfrm flipH="1">
                <a:off x="3185053" y="3157216"/>
                <a:ext cx="312285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7291" name="TextBox 49"/>
            <p:cNvSpPr txBox="1">
              <a:spLocks noChangeArrowheads="1"/>
            </p:cNvSpPr>
            <p:nvPr/>
          </p:nvSpPr>
          <p:spPr bwMode="auto">
            <a:xfrm>
              <a:off x="4845043" y="438169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7292" name="TextBox 51"/>
            <p:cNvSpPr txBox="1">
              <a:spLocks noChangeArrowheads="1"/>
            </p:cNvSpPr>
            <p:nvPr/>
          </p:nvSpPr>
          <p:spPr bwMode="auto">
            <a:xfrm>
              <a:off x="4824928" y="1647844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61" name="Group 60"/>
          <p:cNvGrpSpPr>
            <a:grpSpLocks/>
          </p:cNvGrpSpPr>
          <p:nvPr/>
        </p:nvGrpSpPr>
        <p:grpSpPr bwMode="auto">
          <a:xfrm>
            <a:off x="3916363" y="1243013"/>
            <a:ext cx="1193800" cy="1706562"/>
            <a:chOff x="3915833" y="1243284"/>
            <a:chExt cx="1193785" cy="1705507"/>
          </a:xfrm>
        </p:grpSpPr>
        <p:sp>
          <p:nvSpPr>
            <p:cNvPr id="55" name="TextBox 54"/>
            <p:cNvSpPr txBox="1"/>
            <p:nvPr/>
          </p:nvSpPr>
          <p:spPr>
            <a:xfrm>
              <a:off x="3960282" y="1904862"/>
              <a:ext cx="1149336" cy="8313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>
                  <a:latin typeface="+mn-lt"/>
                  <a:ea typeface="ＭＳ Ｐゴシック" charset="0"/>
                  <a:cs typeface="ＭＳ Ｐゴシック" charset="0"/>
                </a:rPr>
                <a:t>PCR primer</a:t>
              </a:r>
            </a:p>
          </p:txBody>
        </p:sp>
        <p:cxnSp>
          <p:nvCxnSpPr>
            <p:cNvPr id="57" name="Straight Arrow Connector 56"/>
            <p:cNvCxnSpPr>
              <a:cxnSpLocks noChangeShapeType="1"/>
              <a:stCxn id="55" idx="0"/>
              <a:endCxn id="46" idx="3"/>
            </p:cNvCxnSpPr>
            <p:nvPr/>
          </p:nvCxnSpPr>
          <p:spPr bwMode="auto">
            <a:xfrm flipV="1">
              <a:off x="4534950" y="1243284"/>
              <a:ext cx="290508" cy="661578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Arrow Connector 58"/>
            <p:cNvCxnSpPr>
              <a:cxnSpLocks noChangeShapeType="1"/>
              <a:stCxn id="55" idx="2"/>
              <a:endCxn id="40" idx="3"/>
            </p:cNvCxnSpPr>
            <p:nvPr/>
          </p:nvCxnSpPr>
          <p:spPr bwMode="auto">
            <a:xfrm flipH="1">
              <a:off x="3915833" y="2736198"/>
              <a:ext cx="619117" cy="212593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" name="TextBox 61"/>
          <p:cNvSpPr txBox="1"/>
          <p:nvPr/>
        </p:nvSpPr>
        <p:spPr>
          <a:xfrm>
            <a:off x="508000" y="4795838"/>
            <a:ext cx="8159750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Step 2: The DNA is cooled to approx. 50-65 </a:t>
            </a:r>
            <a:r>
              <a:rPr lang="en-US" sz="2800" baseline="30000" dirty="0" err="1">
                <a:latin typeface="+mn-lt"/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 err="1">
                <a:latin typeface="+mn-lt"/>
                <a:ea typeface="ＭＳ Ｐゴシック" charset="0"/>
                <a:cs typeface="ＭＳ Ｐゴシック" charset="0"/>
              </a:rPr>
              <a:t>C</a:t>
            </a: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 for a few seconds. This makes short primers to bond to the separated DNA strands.</a:t>
            </a:r>
          </a:p>
        </p:txBody>
      </p:sp>
    </p:spTree>
    <p:extLst>
      <p:ext uri="{BB962C8B-B14F-4D97-AF65-F5344CB8AC3E}">
        <p14:creationId xmlns:p14="http://schemas.microsoft.com/office/powerpoint/2010/main" val="427333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5" name="Group 3"/>
          <p:cNvGrpSpPr>
            <a:grpSpLocks/>
          </p:cNvGrpSpPr>
          <p:nvPr/>
        </p:nvGrpSpPr>
        <p:grpSpPr bwMode="auto">
          <a:xfrm>
            <a:off x="5327650" y="-9525"/>
            <a:ext cx="1268413" cy="4103688"/>
            <a:chOff x="4672545" y="364067"/>
            <a:chExt cx="1268422" cy="4103654"/>
          </a:xfrm>
        </p:grpSpPr>
        <p:grpSp>
          <p:nvGrpSpPr>
            <p:cNvPr id="98354" name="Group 20"/>
            <p:cNvGrpSpPr>
              <a:grpSpLocks/>
            </p:cNvGrpSpPr>
            <p:nvPr/>
          </p:nvGrpSpPr>
          <p:grpSpPr bwMode="auto">
            <a:xfrm>
              <a:off x="4672545" y="802738"/>
              <a:ext cx="1200150" cy="3300413"/>
              <a:chOff x="2214" y="420"/>
              <a:chExt cx="756" cy="2079"/>
            </a:xfrm>
          </p:grpSpPr>
          <p:sp>
            <p:nvSpPr>
              <p:cNvPr id="8" name="Text Box 21"/>
              <p:cNvSpPr txBox="1">
                <a:spLocks noChangeArrowheads="1"/>
              </p:cNvSpPr>
              <p:nvPr/>
            </p:nvSpPr>
            <p:spPr bwMode="auto">
              <a:xfrm>
                <a:off x="2214" y="694"/>
                <a:ext cx="75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</p:txBody>
          </p:sp>
          <p:sp>
            <p:nvSpPr>
              <p:cNvPr id="9" name="Rectangle 22"/>
              <p:cNvSpPr>
                <a:spLocks noChangeArrowheads="1"/>
              </p:cNvSpPr>
              <p:nvPr/>
            </p:nvSpPr>
            <p:spPr bwMode="auto">
              <a:xfrm>
                <a:off x="2516" y="694"/>
                <a:ext cx="243" cy="1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" name="Line 23"/>
              <p:cNvSpPr>
                <a:spLocks noChangeShapeType="1"/>
              </p:cNvSpPr>
              <p:nvPr/>
            </p:nvSpPr>
            <p:spPr bwMode="auto">
              <a:xfrm flipV="1">
                <a:off x="2394" y="805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Line 24"/>
              <p:cNvSpPr>
                <a:spLocks noChangeShapeType="1"/>
              </p:cNvSpPr>
              <p:nvPr/>
            </p:nvSpPr>
            <p:spPr bwMode="auto">
              <a:xfrm flipV="1">
                <a:off x="2390" y="1088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Line 25"/>
              <p:cNvSpPr>
                <a:spLocks noChangeShapeType="1"/>
              </p:cNvSpPr>
              <p:nvPr/>
            </p:nvSpPr>
            <p:spPr bwMode="auto">
              <a:xfrm flipV="1">
                <a:off x="2383" y="1354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Line 26"/>
              <p:cNvSpPr>
                <a:spLocks noChangeShapeType="1"/>
              </p:cNvSpPr>
              <p:nvPr/>
            </p:nvSpPr>
            <p:spPr bwMode="auto">
              <a:xfrm flipV="1">
                <a:off x="2379" y="1637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" name="Line 27"/>
              <p:cNvSpPr>
                <a:spLocks noChangeShapeType="1"/>
              </p:cNvSpPr>
              <p:nvPr/>
            </p:nvSpPr>
            <p:spPr bwMode="auto">
              <a:xfrm flipV="1">
                <a:off x="2386" y="1861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5" name="Line 28"/>
              <p:cNvSpPr>
                <a:spLocks noChangeShapeType="1"/>
              </p:cNvSpPr>
              <p:nvPr/>
            </p:nvSpPr>
            <p:spPr bwMode="auto">
              <a:xfrm flipV="1">
                <a:off x="2382" y="2144"/>
                <a:ext cx="12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8365" name="Group 29"/>
              <p:cNvGrpSpPr>
                <a:grpSpLocks/>
              </p:cNvGrpSpPr>
              <p:nvPr/>
            </p:nvGrpSpPr>
            <p:grpSpPr bwMode="auto">
              <a:xfrm>
                <a:off x="2525" y="420"/>
                <a:ext cx="234" cy="274"/>
                <a:chOff x="1512" y="423"/>
                <a:chExt cx="234" cy="274"/>
              </a:xfrm>
            </p:grpSpPr>
            <p:sp>
              <p:nvSpPr>
                <p:cNvPr id="20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21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746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98366" name="Group 32"/>
              <p:cNvGrpSpPr>
                <a:grpSpLocks/>
              </p:cNvGrpSpPr>
              <p:nvPr/>
            </p:nvGrpSpPr>
            <p:grpSpPr bwMode="auto">
              <a:xfrm>
                <a:off x="2525" y="2225"/>
                <a:ext cx="234" cy="274"/>
                <a:chOff x="1512" y="423"/>
                <a:chExt cx="234" cy="274"/>
              </a:xfrm>
            </p:grpSpPr>
            <p:sp>
              <p:nvSpPr>
                <p:cNvPr id="18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9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746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98355" name="TextBox 5"/>
            <p:cNvSpPr txBox="1">
              <a:spLocks noChangeArrowheads="1"/>
            </p:cNvSpPr>
            <p:nvPr/>
          </p:nvSpPr>
          <p:spPr bwMode="auto">
            <a:xfrm>
              <a:off x="5177904" y="4098389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8356" name="TextBox 6"/>
            <p:cNvSpPr txBox="1">
              <a:spLocks noChangeArrowheads="1"/>
            </p:cNvSpPr>
            <p:nvPr/>
          </p:nvSpPr>
          <p:spPr bwMode="auto">
            <a:xfrm>
              <a:off x="5139270" y="364067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98306" name="Group 21"/>
          <p:cNvGrpSpPr>
            <a:grpSpLocks/>
          </p:cNvGrpSpPr>
          <p:nvPr/>
        </p:nvGrpSpPr>
        <p:grpSpPr bwMode="auto">
          <a:xfrm>
            <a:off x="2513013" y="17463"/>
            <a:ext cx="1182687" cy="4086225"/>
            <a:chOff x="3750733" y="332317"/>
            <a:chExt cx="1183750" cy="4085935"/>
          </a:xfrm>
        </p:grpSpPr>
        <p:grpSp>
          <p:nvGrpSpPr>
            <p:cNvPr id="98337" name="Group 5"/>
            <p:cNvGrpSpPr>
              <a:grpSpLocks/>
            </p:cNvGrpSpPr>
            <p:nvPr/>
          </p:nvGrpSpPr>
          <p:grpSpPr bwMode="auto">
            <a:xfrm>
              <a:off x="3820058" y="748506"/>
              <a:ext cx="1114425" cy="3300413"/>
              <a:chOff x="1512" y="423"/>
              <a:chExt cx="702" cy="2079"/>
            </a:xfrm>
          </p:grpSpPr>
          <p:sp>
            <p:nvSpPr>
              <p:cNvPr id="26" name="Text Box 6"/>
              <p:cNvSpPr txBox="1">
                <a:spLocks noChangeArrowheads="1"/>
              </p:cNvSpPr>
              <p:nvPr/>
            </p:nvSpPr>
            <p:spPr bwMode="auto">
              <a:xfrm>
                <a:off x="1858" y="694"/>
                <a:ext cx="356" cy="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  <a:p>
                <a:pPr defTabSz="914400" eaLnBrk="1" hangingPunct="1">
                  <a:spcBef>
                    <a:spcPct val="50000"/>
                  </a:spcBef>
                  <a:defRPr/>
                </a:pPr>
                <a:endParaRPr lang="en-GB" sz="1800" dirty="0"/>
              </a:p>
            </p:txBody>
          </p:sp>
          <p:sp>
            <p:nvSpPr>
              <p:cNvPr id="27" name="Rectangle 7"/>
              <p:cNvSpPr>
                <a:spLocks noChangeArrowheads="1"/>
              </p:cNvSpPr>
              <p:nvPr/>
            </p:nvSpPr>
            <p:spPr bwMode="auto">
              <a:xfrm>
                <a:off x="1512" y="694"/>
                <a:ext cx="243" cy="153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8" name="Line 8"/>
              <p:cNvSpPr>
                <a:spLocks noChangeShapeType="1"/>
              </p:cNvSpPr>
              <p:nvPr/>
            </p:nvSpPr>
            <p:spPr bwMode="auto">
              <a:xfrm flipV="1">
                <a:off x="1772" y="801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 flipV="1">
                <a:off x="1768" y="1084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 flipV="1">
                <a:off x="1761" y="1350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1" name="Line 11"/>
              <p:cNvSpPr>
                <a:spLocks noChangeShapeType="1"/>
              </p:cNvSpPr>
              <p:nvPr/>
            </p:nvSpPr>
            <p:spPr bwMode="auto">
              <a:xfrm flipV="1">
                <a:off x="1757" y="1633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 flipV="1">
                <a:off x="1764" y="1857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" name="Line 13"/>
              <p:cNvSpPr>
                <a:spLocks noChangeShapeType="1"/>
              </p:cNvSpPr>
              <p:nvPr/>
            </p:nvSpPr>
            <p:spPr bwMode="auto">
              <a:xfrm flipV="1">
                <a:off x="1760" y="2140"/>
                <a:ext cx="11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98348" name="Group 14"/>
              <p:cNvGrpSpPr>
                <a:grpSpLocks/>
              </p:cNvGrpSpPr>
              <p:nvPr/>
            </p:nvGrpSpPr>
            <p:grpSpPr bwMode="auto">
              <a:xfrm>
                <a:off x="1512" y="423"/>
                <a:ext cx="234" cy="274"/>
                <a:chOff x="1512" y="423"/>
                <a:chExt cx="234" cy="274"/>
              </a:xfrm>
            </p:grpSpPr>
            <p:sp>
              <p:nvSpPr>
                <p:cNvPr id="38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9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751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98349" name="Group 17"/>
              <p:cNvGrpSpPr>
                <a:grpSpLocks/>
              </p:cNvGrpSpPr>
              <p:nvPr/>
            </p:nvGrpSpPr>
            <p:grpSpPr bwMode="auto">
              <a:xfrm>
                <a:off x="1512" y="2228"/>
                <a:ext cx="234" cy="274"/>
                <a:chOff x="1512" y="423"/>
                <a:chExt cx="234" cy="274"/>
              </a:xfrm>
            </p:grpSpPr>
            <p:sp>
              <p:nvSpPr>
                <p:cNvPr id="3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512" y="423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37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751" y="426"/>
                  <a:ext cx="0" cy="2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lg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Calibri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  <p:sp>
          <p:nvSpPr>
            <p:cNvPr id="98338" name="TextBox 23"/>
            <p:cNvSpPr txBox="1">
              <a:spLocks noChangeArrowheads="1"/>
            </p:cNvSpPr>
            <p:nvPr/>
          </p:nvSpPr>
          <p:spPr bwMode="auto">
            <a:xfrm>
              <a:off x="3750733" y="332317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8339" name="TextBox 24"/>
            <p:cNvSpPr txBox="1">
              <a:spLocks noChangeArrowheads="1"/>
            </p:cNvSpPr>
            <p:nvPr/>
          </p:nvSpPr>
          <p:spPr bwMode="auto">
            <a:xfrm>
              <a:off x="3750733" y="4048920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98307" name="Group 53"/>
          <p:cNvGrpSpPr>
            <a:grpSpLocks/>
          </p:cNvGrpSpPr>
          <p:nvPr/>
        </p:nvGrpSpPr>
        <p:grpSpPr bwMode="auto">
          <a:xfrm>
            <a:off x="3179763" y="2603500"/>
            <a:ext cx="736600" cy="1247775"/>
            <a:chOff x="3180297" y="2603500"/>
            <a:chExt cx="735536" cy="1247749"/>
          </a:xfrm>
        </p:grpSpPr>
        <p:grpSp>
          <p:nvGrpSpPr>
            <p:cNvPr id="98332" name="Group 43"/>
            <p:cNvGrpSpPr>
              <a:grpSpLocks/>
            </p:cNvGrpSpPr>
            <p:nvPr/>
          </p:nvGrpSpPr>
          <p:grpSpPr bwMode="auto">
            <a:xfrm>
              <a:off x="3180297" y="2603500"/>
              <a:ext cx="735536" cy="690582"/>
              <a:chOff x="3180297" y="2603500"/>
              <a:chExt cx="735536" cy="690582"/>
            </a:xfrm>
          </p:grpSpPr>
          <p:sp>
            <p:nvSpPr>
              <p:cNvPr id="40" name="Rectangle 39"/>
              <p:cNvSpPr>
                <a:spLocks noChangeArrowheads="1"/>
              </p:cNvSpPr>
              <p:nvPr/>
            </p:nvSpPr>
            <p:spPr bwMode="auto">
              <a:xfrm>
                <a:off x="3492582" y="2603500"/>
                <a:ext cx="423251" cy="690549"/>
              </a:xfrm>
              <a:prstGeom prst="rect">
                <a:avLst/>
              </a:prstGeom>
              <a:solidFill>
                <a:srgbClr val="C0504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42" name="Straight Connector 41"/>
              <p:cNvCxnSpPr>
                <a:cxnSpLocks noChangeShapeType="1"/>
              </p:cNvCxnSpPr>
              <p:nvPr/>
            </p:nvCxnSpPr>
            <p:spPr bwMode="auto">
              <a:xfrm flipH="1">
                <a:off x="3180297" y="2719386"/>
                <a:ext cx="312285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3" name="Straight Connector 42"/>
              <p:cNvCxnSpPr>
                <a:cxnSpLocks noChangeShapeType="1"/>
              </p:cNvCxnSpPr>
              <p:nvPr/>
            </p:nvCxnSpPr>
            <p:spPr bwMode="auto">
              <a:xfrm flipH="1">
                <a:off x="3185052" y="3157527"/>
                <a:ext cx="31228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8333" name="TextBox 48"/>
            <p:cNvSpPr txBox="1">
              <a:spLocks noChangeArrowheads="1"/>
            </p:cNvSpPr>
            <p:nvPr/>
          </p:nvSpPr>
          <p:spPr bwMode="auto">
            <a:xfrm>
              <a:off x="3496738" y="3481917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98308" name="Group 52"/>
          <p:cNvGrpSpPr>
            <a:grpSpLocks/>
          </p:cNvGrpSpPr>
          <p:nvPr/>
        </p:nvGrpSpPr>
        <p:grpSpPr bwMode="auto">
          <a:xfrm>
            <a:off x="4824413" y="438150"/>
            <a:ext cx="736600" cy="1579563"/>
            <a:chOff x="4824928" y="438169"/>
            <a:chExt cx="735536" cy="1579007"/>
          </a:xfrm>
        </p:grpSpPr>
        <p:grpSp>
          <p:nvGrpSpPr>
            <p:cNvPr id="98326" name="Group 44"/>
            <p:cNvGrpSpPr>
              <a:grpSpLocks/>
            </p:cNvGrpSpPr>
            <p:nvPr/>
          </p:nvGrpSpPr>
          <p:grpSpPr bwMode="auto">
            <a:xfrm flipH="1" flipV="1">
              <a:off x="4824928" y="897993"/>
              <a:ext cx="735536" cy="690582"/>
              <a:chOff x="3180297" y="2603500"/>
              <a:chExt cx="735536" cy="690582"/>
            </a:xfrm>
          </p:grpSpPr>
          <p:sp>
            <p:nvSpPr>
              <p:cNvPr id="46" name="Rectangle 45"/>
              <p:cNvSpPr>
                <a:spLocks noChangeArrowheads="1"/>
              </p:cNvSpPr>
              <p:nvPr/>
            </p:nvSpPr>
            <p:spPr bwMode="auto">
              <a:xfrm>
                <a:off x="3492583" y="2603373"/>
                <a:ext cx="423250" cy="690320"/>
              </a:xfrm>
              <a:prstGeom prst="rect">
                <a:avLst/>
              </a:prstGeom>
              <a:solidFill>
                <a:srgbClr val="77933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47" name="Straight Connector 46"/>
              <p:cNvCxnSpPr>
                <a:cxnSpLocks noChangeShapeType="1"/>
              </p:cNvCxnSpPr>
              <p:nvPr/>
            </p:nvCxnSpPr>
            <p:spPr bwMode="auto">
              <a:xfrm flipH="1">
                <a:off x="3180297" y="2719220"/>
                <a:ext cx="31228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8" name="Straight Connector 47"/>
              <p:cNvCxnSpPr>
                <a:cxnSpLocks noChangeShapeType="1"/>
              </p:cNvCxnSpPr>
              <p:nvPr/>
            </p:nvCxnSpPr>
            <p:spPr bwMode="auto">
              <a:xfrm flipH="1">
                <a:off x="3185053" y="3157216"/>
                <a:ext cx="312285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8327" name="TextBox 49"/>
            <p:cNvSpPr txBox="1">
              <a:spLocks noChangeArrowheads="1"/>
            </p:cNvSpPr>
            <p:nvPr/>
          </p:nvSpPr>
          <p:spPr bwMode="auto">
            <a:xfrm>
              <a:off x="4845043" y="438169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5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  <p:sp>
          <p:nvSpPr>
            <p:cNvPr id="98328" name="TextBox 51"/>
            <p:cNvSpPr txBox="1">
              <a:spLocks noChangeArrowheads="1"/>
            </p:cNvSpPr>
            <p:nvPr/>
          </p:nvSpPr>
          <p:spPr bwMode="auto">
            <a:xfrm>
              <a:off x="4824928" y="1647844"/>
              <a:ext cx="41909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en-GB" sz="18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392113" y="4581128"/>
            <a:ext cx="8529637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Step 3: The DNA is heated again to approx. 72</a:t>
            </a:r>
            <a:r>
              <a:rPr lang="en-US" sz="2800" baseline="30000" dirty="0">
                <a:latin typeface="+mn-lt"/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C for a few minutes. This allows a </a:t>
            </a:r>
            <a:r>
              <a:rPr lang="en-US" sz="2800" b="1" dirty="0">
                <a:latin typeface="+mn-lt"/>
                <a:ea typeface="ＭＳ Ｐゴシック" charset="0"/>
                <a:cs typeface="ＭＳ Ｐゴシック" charset="0"/>
              </a:rPr>
              <a:t>heat-tolerant DNA polymerase (Taq polymerase)</a:t>
            </a:r>
            <a:r>
              <a:rPr lang="en-US" sz="2800" dirty="0">
                <a:latin typeface="+mn-lt"/>
                <a:ea typeface="ＭＳ Ｐゴシック" charset="0"/>
                <a:cs typeface="ＭＳ Ｐゴシック" charset="0"/>
              </a:rPr>
              <a:t> to replicate the DNA.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 The process is copied over and over again for roughly 20-30 cycles.</a:t>
            </a: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265488" y="434975"/>
            <a:ext cx="925512" cy="2160588"/>
            <a:chOff x="3266018" y="434205"/>
            <a:chExt cx="924992" cy="2161396"/>
          </a:xfrm>
        </p:grpSpPr>
        <p:grpSp>
          <p:nvGrpSpPr>
            <p:cNvPr id="98319" name="Group 1"/>
            <p:cNvGrpSpPr>
              <a:grpSpLocks/>
            </p:cNvGrpSpPr>
            <p:nvPr/>
          </p:nvGrpSpPr>
          <p:grpSpPr bwMode="auto">
            <a:xfrm>
              <a:off x="3266018" y="868382"/>
              <a:ext cx="646117" cy="1727219"/>
              <a:chOff x="3273954" y="868382"/>
              <a:chExt cx="646117" cy="1727219"/>
            </a:xfrm>
          </p:grpSpPr>
          <p:sp>
            <p:nvSpPr>
              <p:cNvPr id="58" name="Rectangle 57"/>
              <p:cNvSpPr>
                <a:spLocks noChangeArrowheads="1"/>
              </p:cNvSpPr>
              <p:nvPr/>
            </p:nvSpPr>
            <p:spPr bwMode="auto">
              <a:xfrm>
                <a:off x="3496079" y="867755"/>
                <a:ext cx="423624" cy="1727846"/>
              </a:xfrm>
              <a:prstGeom prst="rect">
                <a:avLst/>
              </a:prstGeom>
              <a:solidFill>
                <a:srgbClr val="F7964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0" name="Line 8"/>
              <p:cNvSpPr>
                <a:spLocks noChangeShapeType="1"/>
              </p:cNvSpPr>
              <p:nvPr/>
            </p:nvSpPr>
            <p:spPr bwMode="auto">
              <a:xfrm flipV="1">
                <a:off x="3297753" y="1047209"/>
                <a:ext cx="1935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3" name="Line 9"/>
              <p:cNvSpPr>
                <a:spLocks noChangeShapeType="1"/>
              </p:cNvSpPr>
              <p:nvPr/>
            </p:nvSpPr>
            <p:spPr bwMode="auto">
              <a:xfrm flipV="1">
                <a:off x="3291406" y="1496640"/>
                <a:ext cx="1935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4" name="Line 10"/>
              <p:cNvSpPr>
                <a:spLocks noChangeShapeType="1"/>
              </p:cNvSpPr>
              <p:nvPr/>
            </p:nvSpPr>
            <p:spPr bwMode="auto">
              <a:xfrm flipV="1">
                <a:off x="3280300" y="1919073"/>
                <a:ext cx="1935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5" name="Line 11"/>
              <p:cNvSpPr>
                <a:spLocks noChangeShapeType="1"/>
              </p:cNvSpPr>
              <p:nvPr/>
            </p:nvSpPr>
            <p:spPr bwMode="auto">
              <a:xfrm flipV="1">
                <a:off x="3273954" y="2368503"/>
                <a:ext cx="1935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8320" name="TextBox 71"/>
            <p:cNvSpPr txBox="1">
              <a:spLocks noChangeArrowheads="1"/>
            </p:cNvSpPr>
            <p:nvPr/>
          </p:nvSpPr>
          <p:spPr bwMode="auto">
            <a:xfrm>
              <a:off x="3427947" y="434205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830763" y="1589088"/>
            <a:ext cx="763587" cy="2171700"/>
            <a:chOff x="4831275" y="1588575"/>
            <a:chExt cx="763063" cy="2172790"/>
          </a:xfrm>
        </p:grpSpPr>
        <p:grpSp>
          <p:nvGrpSpPr>
            <p:cNvPr id="98312" name="Group 65"/>
            <p:cNvGrpSpPr>
              <a:grpSpLocks/>
            </p:cNvGrpSpPr>
            <p:nvPr/>
          </p:nvGrpSpPr>
          <p:grpSpPr bwMode="auto">
            <a:xfrm flipH="1">
              <a:off x="4840264" y="1588575"/>
              <a:ext cx="646117" cy="1727219"/>
              <a:chOff x="3273954" y="868382"/>
              <a:chExt cx="646117" cy="1727219"/>
            </a:xfrm>
          </p:grpSpPr>
          <p:sp>
            <p:nvSpPr>
              <p:cNvPr id="67" name="Rectangle 66"/>
              <p:cNvSpPr>
                <a:spLocks noChangeArrowheads="1"/>
              </p:cNvSpPr>
              <p:nvPr/>
            </p:nvSpPr>
            <p:spPr bwMode="auto">
              <a:xfrm>
                <a:off x="3495970" y="868382"/>
                <a:ext cx="423571" cy="1726478"/>
              </a:xfrm>
              <a:prstGeom prst="rect">
                <a:avLst/>
              </a:prstGeom>
              <a:solidFill>
                <a:srgbClr val="F7964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8" name="Line 8"/>
              <p:cNvSpPr>
                <a:spLocks noChangeShapeType="1"/>
              </p:cNvSpPr>
              <p:nvPr/>
            </p:nvSpPr>
            <p:spPr bwMode="auto">
              <a:xfrm flipV="1">
                <a:off x="3297669" y="1186041"/>
                <a:ext cx="193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69" name="Line 9"/>
              <p:cNvSpPr>
                <a:spLocks noChangeShapeType="1"/>
              </p:cNvSpPr>
              <p:nvPr/>
            </p:nvSpPr>
            <p:spPr bwMode="auto">
              <a:xfrm flipV="1">
                <a:off x="3291323" y="1635529"/>
                <a:ext cx="193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0" name="Line 10"/>
              <p:cNvSpPr>
                <a:spLocks noChangeShapeType="1"/>
              </p:cNvSpPr>
              <p:nvPr/>
            </p:nvSpPr>
            <p:spPr bwMode="auto">
              <a:xfrm flipV="1">
                <a:off x="3280219" y="1983366"/>
                <a:ext cx="193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71" name="Line 11"/>
              <p:cNvSpPr>
                <a:spLocks noChangeShapeType="1"/>
              </p:cNvSpPr>
              <p:nvPr/>
            </p:nvSpPr>
            <p:spPr bwMode="auto">
              <a:xfrm flipV="1">
                <a:off x="3273873" y="2431266"/>
                <a:ext cx="1935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8313" name="TextBox 72"/>
            <p:cNvSpPr txBox="1">
              <a:spLocks noChangeArrowheads="1"/>
            </p:cNvSpPr>
            <p:nvPr/>
          </p:nvSpPr>
          <p:spPr bwMode="auto">
            <a:xfrm>
              <a:off x="4831275" y="3392033"/>
              <a:ext cx="7630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800"/>
                <a:t>3</a:t>
              </a:r>
              <a:r>
                <a:rPr lang="en-US" altLang="en-US" sz="1800"/>
                <a:t>’</a:t>
              </a:r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0376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624DC-B61C-4255-A25E-4C16F1579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C26368-B8B3-471B-ABF3-A6FCB2F34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66" y="656692"/>
            <a:ext cx="8506384" cy="5544616"/>
          </a:xfrm>
        </p:spPr>
      </p:pic>
    </p:spTree>
    <p:extLst>
      <p:ext uri="{BB962C8B-B14F-4D97-AF65-F5344CB8AC3E}">
        <p14:creationId xmlns:p14="http://schemas.microsoft.com/office/powerpoint/2010/main" val="10941196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2220"/>
            <a:ext cx="6212470" cy="6845780"/>
          </a:xfrm>
        </p:spPr>
      </p:pic>
    </p:spTree>
    <p:extLst>
      <p:ext uri="{BB962C8B-B14F-4D97-AF65-F5344CB8AC3E}">
        <p14:creationId xmlns:p14="http://schemas.microsoft.com/office/powerpoint/2010/main" val="2840025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119" y="188640"/>
            <a:ext cx="6978342" cy="656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302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Requirements for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1. Sequence specific primers – these are designed by the scientist and can be manufactured by a machine.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sequence for primers can be designed by looking at the published genome sequences.</a:t>
            </a:r>
          </a:p>
        </p:txBody>
      </p:sp>
    </p:spTree>
    <p:extLst>
      <p:ext uri="{BB962C8B-B14F-4D97-AF65-F5344CB8AC3E}">
        <p14:creationId xmlns:p14="http://schemas.microsoft.com/office/powerpoint/2010/main" val="105141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Requirements for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75075"/>
          </a:xfrm>
        </p:spPr>
        <p:txBody>
          <a:bodyPr>
            <a:normAutofit lnSpcReduction="1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2. Heat tolerant DNA Polymerase.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enzyme used in PCR is particular because it is heat tolerant 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It needs to be heat tolerant because the </a:t>
            </a:r>
            <a:r>
              <a:rPr lang="en-US" dirty="0" err="1">
                <a:latin typeface="Comic Sans MS" pitchFamily="66" charset="0"/>
                <a:ea typeface="ＭＳ Ｐゴシック" pitchFamily="34" charset="-128"/>
              </a:rPr>
              <a:t>thermocycler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will reach temperatures of 95</a:t>
            </a:r>
            <a:r>
              <a:rPr lang="en-US" baseline="30000" dirty="0">
                <a:ea typeface="ＭＳ Ｐゴシック" charset="0"/>
                <a:cs typeface="ＭＳ Ｐゴシック" charset="0"/>
              </a:rPr>
              <a:t> </a:t>
            </a:r>
            <a:r>
              <a:rPr lang="en-US" baseline="30000" dirty="0" err="1">
                <a:ea typeface="ＭＳ Ｐゴシック" charset="0"/>
                <a:cs typeface="ＭＳ Ｐゴシック" charset="0"/>
              </a:rPr>
              <a:t>o</a:t>
            </a:r>
            <a:r>
              <a:rPr lang="en-US" dirty="0" err="1">
                <a:ea typeface="ＭＳ Ｐゴシック" charset="0"/>
                <a:cs typeface="ＭＳ Ｐゴシック" charset="0"/>
              </a:rPr>
              <a:t>C</a:t>
            </a: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740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7413" y="1479550"/>
            <a:ext cx="5259387" cy="377507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Primers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Supply of nucleotides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pH buffer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Mg</a:t>
            </a:r>
            <a:r>
              <a:rPr lang="en-US" baseline="30000">
                <a:latin typeface="Comic Sans MS" pitchFamily="66" charset="0"/>
                <a:ea typeface="ＭＳ Ｐゴシック" pitchFamily="34" charset="-128"/>
              </a:rPr>
              <a:t>2+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 - DNA polymerase co-factor (makes the polymerase work better)</a:t>
            </a:r>
          </a:p>
          <a:p>
            <a:pPr marL="514350" indent="-514350">
              <a:buFont typeface="Arial" pitchFamily="34" charset="0"/>
              <a:buAutoNum type="arabicPeriod"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10445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417638"/>
            <a:ext cx="219710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 flipH="1">
            <a:off x="2854325" y="1808163"/>
            <a:ext cx="417513" cy="3429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H="1">
            <a:off x="2854325" y="2435225"/>
            <a:ext cx="573088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 flipH="1">
            <a:off x="2854325" y="2943225"/>
            <a:ext cx="573088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flipH="1" flipV="1">
            <a:off x="2854325" y="3271838"/>
            <a:ext cx="573088" cy="2984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7009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Uses of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Arial" charset="0"/>
              <a:buAutoNum type="arabicPeriod"/>
              <a:defRPr/>
            </a:pPr>
            <a:r>
              <a:rPr lang="en-US" b="1" dirty="0"/>
              <a:t>DNA Profiling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PCR helps to rapidly identify people. Specific areas of DNA known to vary between individuals is amplified. Giving different sized fragments in different people.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65104"/>
            <a:ext cx="3057525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90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Uses of PCR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2.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Disease detection</a:t>
            </a: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DNA sequences that are known to indicate certain genetic disorders or diseases are amplified using PCR for the purposes of diagnosis. </a:t>
            </a:r>
            <a:endParaRPr lang="en-US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096"/>
            <a:ext cx="3090862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030161-36E4-428C-B04B-22655B8736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575" y="21580"/>
            <a:ext cx="1455449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8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Uses of PCR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3.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Archeological analysis</a:t>
            </a: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Ancient DNA, degraded over the years, can be amplified and used in archaeological, paleontological and evolutionary research.</a:t>
            </a:r>
            <a:endParaRPr lang="en-GB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76700"/>
            <a:ext cx="34925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14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Uses of PCR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4.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Population studies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Analysis of human or other species</a:t>
            </a:r>
            <a:r>
              <a:rPr lang="en-GB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population genetics can be rapidly performed using PCR analysis.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36068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05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Uses of PCR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5.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Sequencing 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DNA sequences can be worked out. </a:t>
            </a: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84984"/>
            <a:ext cx="3959225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09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pitchFamily="66" charset="0"/>
                <a:ea typeface="ＭＳ Ｐゴシック" pitchFamily="34" charset="-128"/>
              </a:rPr>
              <a:t>Key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x-none" sz="2400" dirty="0"/>
              <a:t>Small sections of DNA can be replicated </a:t>
            </a:r>
            <a:r>
              <a:rPr lang="x-none" sz="2400" i="1" dirty="0"/>
              <a:t>in vitro</a:t>
            </a:r>
            <a:r>
              <a:rPr lang="x-none" sz="2400" dirty="0"/>
              <a:t> using </a:t>
            </a:r>
            <a:r>
              <a:rPr lang="x-none" sz="2400"/>
              <a:t>the PCR</a:t>
            </a:r>
            <a:endParaRPr lang="en-GB" sz="2400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x-none" sz="2400" dirty="0"/>
              <a:t>PCR manipulates the natural process of </a:t>
            </a:r>
            <a:r>
              <a:rPr lang="x-none" sz="2400"/>
              <a:t>DNA replication</a:t>
            </a:r>
            <a:endParaRPr lang="en-GB" sz="2400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x-none" sz="2400" dirty="0"/>
              <a:t>PCR is now an automated technique widely used in many areas </a:t>
            </a:r>
            <a:r>
              <a:rPr lang="x-none" sz="2400"/>
              <a:t>of research</a:t>
            </a:r>
            <a:r>
              <a:rPr lang="en-GB" sz="2400" dirty="0"/>
              <a:t>, medicine </a:t>
            </a:r>
            <a:r>
              <a:rPr lang="x-none" sz="2400"/>
              <a:t>and industry</a:t>
            </a:r>
            <a:endParaRPr lang="en-GB" sz="2400" dirty="0"/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x-none" sz="2400"/>
              <a:t>PCR </a:t>
            </a:r>
            <a:r>
              <a:rPr lang="x-none" sz="2400" dirty="0"/>
              <a:t>involves continuous and repeated cycles of heating and cooling. </a:t>
            </a:r>
            <a:endParaRPr lang="en-GB" sz="2400" dirty="0"/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3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PCR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https://www.youtube.com/watch?v=hO3mTqrEeq8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1196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Describe the process of polymerase chain reaction (PCR) in amplifying DNA</a:t>
            </a:r>
          </a:p>
          <a:p>
            <a:r>
              <a:rPr lang="en-GB" dirty="0"/>
              <a:t>Explain the use of complementary primers for specific target sequences.</a:t>
            </a:r>
          </a:p>
          <a:p>
            <a:r>
              <a:rPr lang="en-GB" dirty="0"/>
              <a:t>State that PCR is repeated cycles of heating and cooling amplify the target region of DNA. </a:t>
            </a:r>
          </a:p>
          <a:p>
            <a:r>
              <a:rPr lang="en-GB" dirty="0"/>
              <a:t>Describe a practical application of PCR</a:t>
            </a:r>
          </a:p>
        </p:txBody>
      </p:sp>
    </p:spTree>
    <p:extLst>
      <p:ext uri="{BB962C8B-B14F-4D97-AF65-F5344CB8AC3E}">
        <p14:creationId xmlns:p14="http://schemas.microsoft.com/office/powerpoint/2010/main" val="22309832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Extension Activity- Modelling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Work in groups of 2-4</a:t>
            </a:r>
          </a:p>
          <a:p>
            <a:r>
              <a:rPr lang="en-GB" dirty="0"/>
              <a:t>You will need 32 beads of each colour (red, yellow, blue, white)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Red- A</a:t>
            </a:r>
          </a:p>
          <a:p>
            <a:pPr marL="0" indent="0">
              <a:buNone/>
            </a:pPr>
            <a:r>
              <a:rPr lang="en-GB" dirty="0"/>
              <a:t>Blue- T</a:t>
            </a:r>
          </a:p>
          <a:p>
            <a:pPr marL="0" indent="0">
              <a:buNone/>
            </a:pPr>
            <a:r>
              <a:rPr lang="en-GB" dirty="0"/>
              <a:t>Yellow- C</a:t>
            </a:r>
          </a:p>
          <a:p>
            <a:pPr marL="0" indent="0">
              <a:buNone/>
            </a:pPr>
            <a:r>
              <a:rPr lang="en-GB" dirty="0"/>
              <a:t>White- 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81B9D-ADB5-442A-A326-8D66534FE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462" y="5667026"/>
            <a:ext cx="1264538" cy="119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49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Modelling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Assemble the beads to form the DNA template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5’  ATAGGCACTGCCTAGT  3’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3’  TATCCGTGACGGATCA  5’</a:t>
            </a:r>
          </a:p>
        </p:txBody>
      </p:sp>
    </p:spTree>
    <p:extLst>
      <p:ext uri="{BB962C8B-B14F-4D97-AF65-F5344CB8AC3E}">
        <p14:creationId xmlns:p14="http://schemas.microsoft.com/office/powerpoint/2010/main" val="16159083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Modelling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Assemble 2 sets of DNA primers 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3’  TATCCG  5’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5’ CCTAGT  3’</a:t>
            </a:r>
          </a:p>
          <a:p>
            <a:pPr marL="514350" indent="-514350">
              <a:buFont typeface="+mj-lt"/>
              <a:buAutoNum type="alphaLcParenR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33178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Modelling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Line up the 2 DNA strands</a:t>
            </a:r>
          </a:p>
          <a:p>
            <a:endParaRPr lang="en-GB" dirty="0"/>
          </a:p>
          <a:p>
            <a:r>
              <a:rPr lang="en-GB" dirty="0"/>
              <a:t>Get your </a:t>
            </a:r>
            <a:r>
              <a:rPr lang="en-GB" dirty="0" err="1"/>
              <a:t>iPad</a:t>
            </a:r>
            <a:r>
              <a:rPr lang="en-GB" dirty="0"/>
              <a:t> ready to take photos</a:t>
            </a:r>
          </a:p>
        </p:txBody>
      </p:sp>
    </p:spTree>
    <p:extLst>
      <p:ext uri="{BB962C8B-B14F-4D97-AF65-F5344CB8AC3E}">
        <p14:creationId xmlns:p14="http://schemas.microsoft.com/office/powerpoint/2010/main" val="7991963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Modelling PCR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Perform PCR:</a:t>
            </a:r>
          </a:p>
          <a:p>
            <a:pPr marL="514350" indent="-514350">
              <a:buAutoNum type="arabicParenR"/>
            </a:pPr>
            <a:r>
              <a:rPr lang="en-GB" dirty="0"/>
              <a:t>Denature</a:t>
            </a:r>
          </a:p>
          <a:p>
            <a:pPr marL="514350" indent="-514350">
              <a:buAutoNum type="arabicParenR"/>
            </a:pPr>
            <a:r>
              <a:rPr lang="en-GB" dirty="0"/>
              <a:t>Primers anneal</a:t>
            </a:r>
          </a:p>
          <a:p>
            <a:pPr marL="514350" indent="-514350">
              <a:buAutoNum type="arabicParenR"/>
            </a:pPr>
            <a:r>
              <a:rPr lang="en-GB" dirty="0"/>
              <a:t>Replication</a:t>
            </a:r>
          </a:p>
          <a:p>
            <a:pPr marL="514350" indent="-514350">
              <a:buAutoNum type="arabicParenR"/>
            </a:pPr>
            <a:r>
              <a:rPr lang="en-GB" dirty="0"/>
              <a:t>Repeat </a:t>
            </a:r>
          </a:p>
          <a:p>
            <a:pPr marL="514350" indent="-514350">
              <a:buAutoNum type="arabicParenR"/>
            </a:pPr>
            <a:endParaRPr lang="en-GB" dirty="0"/>
          </a:p>
          <a:p>
            <a:pPr marL="0" indent="0">
              <a:buNone/>
            </a:pPr>
            <a:r>
              <a:rPr lang="en-GB" dirty="0"/>
              <a:t>Remember to take photographs at each stage!!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1144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 round the room and check each groups photos- try and spot any mistakes!</a:t>
            </a:r>
          </a:p>
        </p:txBody>
      </p:sp>
    </p:spTree>
    <p:extLst>
      <p:ext uri="{BB962C8B-B14F-4D97-AF65-F5344CB8AC3E}">
        <p14:creationId xmlns:p14="http://schemas.microsoft.com/office/powerpoint/2010/main" val="3663632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7" r="27196"/>
          <a:stretch/>
        </p:blipFill>
        <p:spPr bwMode="auto">
          <a:xfrm>
            <a:off x="395536" y="1750979"/>
            <a:ext cx="4079187" cy="4331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54704" y="2803867"/>
            <a:ext cx="3168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Describe what is happening at each stage of PCR?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3688" y="2214156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20144" y="4573582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5856" y="3068960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</a:t>
            </a:r>
          </a:p>
        </p:txBody>
      </p:sp>
      <p:sp>
        <p:nvSpPr>
          <p:cNvPr id="5" name="Rectangle 4"/>
          <p:cNvSpPr/>
          <p:nvPr/>
        </p:nvSpPr>
        <p:spPr>
          <a:xfrm>
            <a:off x="2015716" y="1628800"/>
            <a:ext cx="2412268" cy="4320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7515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Complete…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Revision Mind Map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Revision </a:t>
            </a:r>
            <a:r>
              <a:rPr lang="en-GB" dirty="0" err="1"/>
              <a:t>Quiziz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https://quizizz.com/admin/quiz/5b8e38d4b3aa530019b32e13/3-dna-replication-higher-human-biology?type=quiz,presentation&amp;source=MainHeader&amp;page=FeaturedPage&amp;searchLocale</a:t>
            </a:r>
            <a:r>
              <a:rPr lang="en-GB" dirty="0"/>
              <a:t>=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Past Paper questions on Teams</a:t>
            </a:r>
          </a:p>
        </p:txBody>
      </p:sp>
    </p:spTree>
    <p:extLst>
      <p:ext uri="{BB962C8B-B14F-4D97-AF65-F5344CB8AC3E}">
        <p14:creationId xmlns:p14="http://schemas.microsoft.com/office/powerpoint/2010/main" val="2048806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stage 1,2 and 3 of PCR</a:t>
            </a:r>
          </a:p>
        </p:txBody>
      </p:sp>
    </p:spTree>
    <p:extLst>
      <p:ext uri="{BB962C8B-B14F-4D97-AF65-F5344CB8AC3E}">
        <p14:creationId xmlns:p14="http://schemas.microsoft.com/office/powerpoint/2010/main" val="1303152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1880</Words>
  <Application>Microsoft Office PowerPoint</Application>
  <PresentationFormat>On-screen Show (4:3)</PresentationFormat>
  <Paragraphs>372</Paragraphs>
  <Slides>62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ＭＳ Ｐゴシック</vt:lpstr>
      <vt:lpstr>Arial</vt:lpstr>
      <vt:lpstr>Calibri</vt:lpstr>
      <vt:lpstr>Comic Sans MS</vt:lpstr>
      <vt:lpstr>Office Theme</vt:lpstr>
      <vt:lpstr>Higher Biology </vt:lpstr>
      <vt:lpstr>Course Specification</vt:lpstr>
      <vt:lpstr>WYSK</vt:lpstr>
      <vt:lpstr>WYSK (Answers)</vt:lpstr>
      <vt:lpstr>Starter</vt:lpstr>
      <vt:lpstr>Learning Intention</vt:lpstr>
      <vt:lpstr>Success Criteria </vt:lpstr>
      <vt:lpstr>Why do cells need to copy their DNA?</vt:lpstr>
      <vt:lpstr>Hypothesise…</vt:lpstr>
      <vt:lpstr>PowerPoint Presentation</vt:lpstr>
      <vt:lpstr>Requirements for DNA replication</vt:lpstr>
      <vt:lpstr>PowerPoint Presentation</vt:lpstr>
      <vt:lpstr>PowerPoint Presentation</vt:lpstr>
      <vt:lpstr>PowerPoint Presentation</vt:lpstr>
      <vt:lpstr>PowerPoint Presentation</vt:lpstr>
      <vt:lpstr>Enzyme control of DNA replication</vt:lpstr>
      <vt:lpstr>The leading strand</vt:lpstr>
      <vt:lpstr>Leading vs Lagging</vt:lpstr>
      <vt:lpstr>PowerPoint Presentation</vt:lpstr>
      <vt:lpstr>Leading Strand Steps</vt:lpstr>
      <vt:lpstr>PowerPoint Presentation</vt:lpstr>
      <vt:lpstr>Lagging Strand Steps</vt:lpstr>
      <vt:lpstr>Replication Video</vt:lpstr>
      <vt:lpstr>Replication bubbles and forks</vt:lpstr>
      <vt:lpstr>PowerPoint Presentation</vt:lpstr>
      <vt:lpstr>Success Criteria </vt:lpstr>
      <vt:lpstr>Extension Activity-Comic Strip</vt:lpstr>
      <vt:lpstr>Plenary </vt:lpstr>
      <vt:lpstr>The polymerase chain reaction (PCR)</vt:lpstr>
      <vt:lpstr>Starter</vt:lpstr>
      <vt:lpstr>Learning Intention</vt:lpstr>
      <vt:lpstr>Success Criteria </vt:lpstr>
      <vt:lpstr>Prior knowledge</vt:lpstr>
      <vt:lpstr>What is PCR?</vt:lpstr>
      <vt:lpstr>What is PCR?</vt:lpstr>
      <vt:lpstr>Thermocycler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Requirements for PCR</vt:lpstr>
      <vt:lpstr>Requirements for PCR</vt:lpstr>
      <vt:lpstr>PowerPoint Presentation</vt:lpstr>
      <vt:lpstr>Uses of PCR</vt:lpstr>
      <vt:lpstr>Uses of PCR</vt:lpstr>
      <vt:lpstr>Uses of PCR</vt:lpstr>
      <vt:lpstr>Uses of PCR</vt:lpstr>
      <vt:lpstr>Uses of PCR</vt:lpstr>
      <vt:lpstr>Key concepts</vt:lpstr>
      <vt:lpstr>PCR Video</vt:lpstr>
      <vt:lpstr>Success Criteria </vt:lpstr>
      <vt:lpstr>Extension Activity- Modelling PCR</vt:lpstr>
      <vt:lpstr>Modelling PCR</vt:lpstr>
      <vt:lpstr>Modelling PCR</vt:lpstr>
      <vt:lpstr>Modelling PCR</vt:lpstr>
      <vt:lpstr>Modelling PCR</vt:lpstr>
      <vt:lpstr>Plenary</vt:lpstr>
      <vt:lpstr>Plenary</vt:lpstr>
      <vt:lpstr>Now Complete… </vt:lpstr>
      <vt:lpstr>Starter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 </dc:title>
  <dc:creator>GLawson (Hillpark)</dc:creator>
  <cp:lastModifiedBy>Mrs Milmore</cp:lastModifiedBy>
  <cp:revision>57</cp:revision>
  <cp:lastPrinted>2023-08-23T08:29:10Z</cp:lastPrinted>
  <dcterms:created xsi:type="dcterms:W3CDTF">2021-12-20T09:14:41Z</dcterms:created>
  <dcterms:modified xsi:type="dcterms:W3CDTF">2026-06-01T11:09:41Z</dcterms:modified>
</cp:coreProperties>
</file>