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272" r:id="rId3"/>
    <p:sldId id="257" r:id="rId4"/>
    <p:sldId id="258" r:id="rId5"/>
    <p:sldId id="259" r:id="rId6"/>
    <p:sldId id="273" r:id="rId7"/>
    <p:sldId id="274" r:id="rId8"/>
    <p:sldId id="275" r:id="rId9"/>
    <p:sldId id="276" r:id="rId10"/>
    <p:sldId id="277" r:id="rId11"/>
    <p:sldId id="278" r:id="rId12"/>
    <p:sldId id="306" r:id="rId13"/>
    <p:sldId id="279" r:id="rId14"/>
    <p:sldId id="280" r:id="rId15"/>
    <p:sldId id="282" r:id="rId16"/>
    <p:sldId id="283" r:id="rId17"/>
    <p:sldId id="284" r:id="rId18"/>
    <p:sldId id="317" r:id="rId19"/>
    <p:sldId id="285" r:id="rId20"/>
    <p:sldId id="268" r:id="rId21"/>
    <p:sldId id="263" r:id="rId22"/>
    <p:sldId id="267" r:id="rId23"/>
    <p:sldId id="264" r:id="rId24"/>
    <p:sldId id="298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7" r:id="rId34"/>
    <p:sldId id="319" r:id="rId35"/>
    <p:sldId id="320" r:id="rId36"/>
    <p:sldId id="294" r:id="rId37"/>
    <p:sldId id="295" r:id="rId38"/>
    <p:sldId id="296" r:id="rId39"/>
    <p:sldId id="270" r:id="rId40"/>
    <p:sldId id="318" r:id="rId41"/>
    <p:sldId id="305" r:id="rId42"/>
    <p:sldId id="300" r:id="rId43"/>
    <p:sldId id="271" r:id="rId44"/>
    <p:sldId id="307" r:id="rId45"/>
    <p:sldId id="309" r:id="rId46"/>
    <p:sldId id="310" r:id="rId47"/>
    <p:sldId id="308" r:id="rId48"/>
    <p:sldId id="323" r:id="rId49"/>
    <p:sldId id="301" r:id="rId50"/>
    <p:sldId id="311" r:id="rId51"/>
    <p:sldId id="312" r:id="rId52"/>
    <p:sldId id="313" r:id="rId53"/>
    <p:sldId id="315" r:id="rId54"/>
    <p:sldId id="304" r:id="rId55"/>
    <p:sldId id="303" r:id="rId56"/>
    <p:sldId id="265" r:id="rId57"/>
    <p:sldId id="321" r:id="rId58"/>
    <p:sldId id="322" r:id="rId59"/>
    <p:sldId id="266" r:id="rId60"/>
    <p:sldId id="314" r:id="rId61"/>
    <p:sldId id="316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7D8D5-71F6-4CBA-B764-52ABA0B07A88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CB547C-61B6-4842-B3AE-EBE36B94A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214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2014 </a:t>
            </a:r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 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547C-61B6-4842-B3AE-EBE36B94A912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098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E90D8-AB9F-4161-BBA5-39D6952CB1F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397755"/>
      </p:ext>
    </p:extLst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nsus.gov/popclock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file:///\\upload.wikimedia.org\wikipedia\commons\5\56\World-Population-1800-2100.sv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jN4t9fWza0" TargetMode="External"/><Relationship Id="rId2" Type="http://schemas.openxmlformats.org/officeDocument/2006/relationships/hyperlink" Target="https://www.youtube.com/watch?v=ff1FtRGfZa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3.bp.blogspot.com/-_5ioA7eg4Eg/TtFfH-cA7yI/AAAAAAAAAPs/M4yBgDNfzsM/s1600/Leaf+01+front+colour.jpg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MiPYHNNg28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3</a:t>
            </a:r>
          </a:p>
          <a:p>
            <a:r>
              <a:rPr lang="en-GB" dirty="0"/>
              <a:t>KA 1 – Food Supply, Plant Growth and Productivity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815538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8944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Draw a food chain with four organisms in it.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 Describe what the arrows in a food chain show?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State how much energy is passed on from one organism to the next in a food chain?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Explain where the energy comes from in a food chain? </a:t>
            </a:r>
          </a:p>
        </p:txBody>
      </p:sp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this topic, you should be able to: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Describe how the food supply of the world can be controlled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and reason why food supply needs to be tightly controlled and regulated</a:t>
            </a:r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State why there is an increased demand for food and explain the importance of food security.</a:t>
            </a:r>
          </a:p>
          <a:p>
            <a:r>
              <a:rPr lang="en-GB" dirty="0"/>
              <a:t>Explain what is meant by sustainable food production and the factors which influence it.</a:t>
            </a:r>
          </a:p>
          <a:p>
            <a:r>
              <a:rPr lang="en-GB" dirty="0"/>
              <a:t>List and describe the methods used to improve crop efficiency.</a:t>
            </a:r>
          </a:p>
          <a:p>
            <a:r>
              <a:rPr lang="en-GB" dirty="0"/>
              <a:t>Explain why livestock yield less food per area than plants</a:t>
            </a:r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Food supply</a:t>
            </a:r>
          </a:p>
        </p:txBody>
      </p:sp>
      <p:sp>
        <p:nvSpPr>
          <p:cNvPr id="3225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GB" dirty="0"/>
              <a:t>The human population in currently growing. </a:t>
            </a:r>
          </a:p>
          <a:p>
            <a:pPr>
              <a:buFont typeface="Arial" charset="0"/>
              <a:buNone/>
            </a:pPr>
            <a:endParaRPr lang="en-GB" dirty="0"/>
          </a:p>
          <a:p>
            <a:pPr>
              <a:buFont typeface="Arial" charset="0"/>
              <a:buNone/>
            </a:pPr>
            <a:r>
              <a:rPr lang="en-GB" dirty="0"/>
              <a:t>The present human population is:</a:t>
            </a:r>
          </a:p>
          <a:p>
            <a:pPr>
              <a:buFont typeface="Arial" charset="0"/>
              <a:buNone/>
            </a:pPr>
            <a:r>
              <a:rPr lang="en-GB" dirty="0">
                <a:hlinkClick r:id="rId2"/>
              </a:rPr>
              <a:t>http://www.census.gov/popclock/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590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7" descr="File:World-Population-1800-2100.sv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530975" cy="666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4617" name="Line 9"/>
          <p:cNvSpPr>
            <a:spLocks noChangeShapeType="1"/>
          </p:cNvSpPr>
          <p:nvPr/>
        </p:nvSpPr>
        <p:spPr bwMode="auto">
          <a:xfrm flipV="1">
            <a:off x="4794250" y="3471863"/>
            <a:ext cx="0" cy="2646362"/>
          </a:xfrm>
          <a:prstGeom prst="line">
            <a:avLst/>
          </a:prstGeom>
          <a:noFill/>
          <a:ln w="28575">
            <a:solidFill>
              <a:srgbClr val="FF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4618" name="Line 10"/>
          <p:cNvSpPr>
            <a:spLocks noChangeShapeType="1"/>
          </p:cNvSpPr>
          <p:nvPr/>
        </p:nvSpPr>
        <p:spPr bwMode="auto">
          <a:xfrm flipH="1" flipV="1">
            <a:off x="631825" y="3462338"/>
            <a:ext cx="4162425" cy="9525"/>
          </a:xfrm>
          <a:prstGeom prst="line">
            <a:avLst/>
          </a:prstGeom>
          <a:noFill/>
          <a:ln w="28575">
            <a:solidFill>
              <a:srgbClr val="FF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4619" name="Text Box 11"/>
          <p:cNvSpPr txBox="1">
            <a:spLocks noChangeArrowheads="1"/>
          </p:cNvSpPr>
          <p:nvPr/>
        </p:nvSpPr>
        <p:spPr bwMode="auto">
          <a:xfrm>
            <a:off x="6765993" y="1387475"/>
            <a:ext cx="2373312" cy="414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2800" dirty="0">
                <a:latin typeface="Comic Sans MS" charset="0"/>
              </a:rPr>
              <a:t>United Nations estimate of how the human population could increase.</a:t>
            </a:r>
          </a:p>
          <a:p>
            <a:pPr defTabSz="914400" eaLnBrk="1" hangingPunct="1">
              <a:spcBef>
                <a:spcPct val="50000"/>
              </a:spcBef>
              <a:defRPr/>
            </a:pPr>
            <a:endParaRPr lang="en-GB" sz="2800" dirty="0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24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Food Security</a:t>
            </a:r>
          </a:p>
        </p:txBody>
      </p:sp>
      <p:sp>
        <p:nvSpPr>
          <p:cNvPr id="325635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GB" dirty="0"/>
              <a:t>	Feeding over 8 billion people requires a sufficient and sustainable supply of food. </a:t>
            </a:r>
          </a:p>
          <a:p>
            <a:pPr>
              <a:buFont typeface="Arial" charset="0"/>
              <a:buNone/>
            </a:pPr>
            <a:endParaRPr lang="en-GB" dirty="0"/>
          </a:p>
          <a:p>
            <a:pPr>
              <a:buFont typeface="Arial" charset="0"/>
              <a:buNone/>
            </a:pPr>
            <a:r>
              <a:rPr lang="en-GB" dirty="0"/>
              <a:t>	This makes </a:t>
            </a:r>
            <a:r>
              <a:rPr lang="en-GB" b="1" dirty="0"/>
              <a:t>food security</a:t>
            </a:r>
            <a:r>
              <a:rPr lang="en-GB" dirty="0"/>
              <a:t> a massively important subject for the future of the human race.</a:t>
            </a:r>
          </a:p>
        </p:txBody>
      </p:sp>
    </p:spTree>
    <p:extLst>
      <p:ext uri="{BB962C8B-B14F-4D97-AF65-F5344CB8AC3E}">
        <p14:creationId xmlns:p14="http://schemas.microsoft.com/office/powerpoint/2010/main" val="414231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3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169863"/>
            <a:ext cx="8229600" cy="1143001"/>
          </a:xfrm>
        </p:spPr>
        <p:txBody>
          <a:bodyPr/>
          <a:lstStyle/>
          <a:p>
            <a:r>
              <a:rPr lang="en-GB"/>
              <a:t>Food security</a:t>
            </a:r>
          </a:p>
        </p:txBody>
      </p:sp>
      <p:sp>
        <p:nvSpPr>
          <p:cNvPr id="11268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822325"/>
            <a:ext cx="8229600" cy="378777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GB"/>
              <a:t>Food security is defined as:</a:t>
            </a:r>
          </a:p>
        </p:txBody>
      </p:sp>
      <p:grpSp>
        <p:nvGrpSpPr>
          <p:cNvPr id="11269" name="Group 16"/>
          <p:cNvGrpSpPr>
            <a:grpSpLocks/>
          </p:cNvGrpSpPr>
          <p:nvPr/>
        </p:nvGrpSpPr>
        <p:grpSpPr bwMode="auto">
          <a:xfrm>
            <a:off x="1806575" y="1881188"/>
            <a:ext cx="5508625" cy="4759325"/>
            <a:chOff x="830" y="1283"/>
            <a:chExt cx="3470" cy="2998"/>
          </a:xfrm>
        </p:grpSpPr>
        <p:sp>
          <p:nvSpPr>
            <p:cNvPr id="326661" name="Oval 5"/>
            <p:cNvSpPr>
              <a:spLocks noChangeArrowheads="1"/>
            </p:cNvSpPr>
            <p:nvPr/>
          </p:nvSpPr>
          <p:spPr bwMode="auto">
            <a:xfrm rot="2592124">
              <a:off x="830" y="1285"/>
              <a:ext cx="2374" cy="1451"/>
            </a:xfrm>
            <a:prstGeom prst="ellipse">
              <a:avLst/>
            </a:prstGeom>
            <a:solidFill>
              <a:srgbClr val="FF66CC">
                <a:alpha val="13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6662" name="Oval 6"/>
            <p:cNvSpPr>
              <a:spLocks noChangeArrowheads="1"/>
            </p:cNvSpPr>
            <p:nvPr/>
          </p:nvSpPr>
          <p:spPr bwMode="auto">
            <a:xfrm rot="19007876" flipH="1">
              <a:off x="1928" y="1283"/>
              <a:ext cx="2372" cy="1459"/>
            </a:xfrm>
            <a:prstGeom prst="ellipse">
              <a:avLst/>
            </a:prstGeom>
            <a:solidFill>
              <a:schemeClr val="accent1">
                <a:alpha val="14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6663" name="Oval 7"/>
            <p:cNvSpPr>
              <a:spLocks noChangeArrowheads="1"/>
            </p:cNvSpPr>
            <p:nvPr/>
          </p:nvSpPr>
          <p:spPr bwMode="auto">
            <a:xfrm rot="16237819" flipH="1">
              <a:off x="1404" y="2413"/>
              <a:ext cx="2308" cy="1427"/>
            </a:xfrm>
            <a:prstGeom prst="ellipse">
              <a:avLst/>
            </a:prstGeom>
            <a:solidFill>
              <a:srgbClr val="FFFF00">
                <a:alpha val="17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6667" name="Oval 11"/>
            <p:cNvSpPr>
              <a:spLocks noChangeArrowheads="1"/>
            </p:cNvSpPr>
            <p:nvPr/>
          </p:nvSpPr>
          <p:spPr bwMode="auto">
            <a:xfrm>
              <a:off x="2063" y="1973"/>
              <a:ext cx="988" cy="9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6668" name="Text Box 12"/>
            <p:cNvSpPr txBox="1">
              <a:spLocks noChangeArrowheads="1"/>
            </p:cNvSpPr>
            <p:nvPr/>
          </p:nvSpPr>
          <p:spPr bwMode="auto">
            <a:xfrm>
              <a:off x="2167" y="2249"/>
              <a:ext cx="88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  <a:defRPr/>
              </a:pPr>
              <a:r>
                <a:rPr lang="en-GB">
                  <a:latin typeface="Comic Sans MS" charset="0"/>
                </a:rPr>
                <a:t>Food security</a:t>
              </a:r>
            </a:p>
          </p:txBody>
        </p:sp>
        <p:sp>
          <p:nvSpPr>
            <p:cNvPr id="326669" name="Text Box 13"/>
            <p:cNvSpPr txBox="1">
              <a:spLocks noChangeArrowheads="1"/>
            </p:cNvSpPr>
            <p:nvPr/>
          </p:nvSpPr>
          <p:spPr bwMode="auto">
            <a:xfrm>
              <a:off x="1179" y="1455"/>
              <a:ext cx="9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  <a:defRPr/>
              </a:pPr>
              <a:r>
                <a:rPr lang="en-GB">
                  <a:latin typeface="Comic Sans MS" charset="0"/>
                </a:rPr>
                <a:t>Quantity</a:t>
              </a:r>
            </a:p>
          </p:txBody>
        </p:sp>
        <p:sp>
          <p:nvSpPr>
            <p:cNvPr id="326670" name="Text Box 14"/>
            <p:cNvSpPr txBox="1">
              <a:spLocks noChangeArrowheads="1"/>
            </p:cNvSpPr>
            <p:nvPr/>
          </p:nvSpPr>
          <p:spPr bwMode="auto">
            <a:xfrm>
              <a:off x="2899" y="1455"/>
              <a:ext cx="9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  <a:defRPr/>
              </a:pPr>
              <a:r>
                <a:rPr lang="en-GB">
                  <a:latin typeface="Comic Sans MS" charset="0"/>
                </a:rPr>
                <a:t>Quality</a:t>
              </a:r>
            </a:p>
          </p:txBody>
        </p:sp>
        <p:sp>
          <p:nvSpPr>
            <p:cNvPr id="326671" name="Text Box 15"/>
            <p:cNvSpPr txBox="1">
              <a:spLocks noChangeArrowheads="1"/>
            </p:cNvSpPr>
            <p:nvPr/>
          </p:nvSpPr>
          <p:spPr bwMode="auto">
            <a:xfrm>
              <a:off x="2063" y="3339"/>
              <a:ext cx="9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  <a:defRPr/>
              </a:pPr>
              <a:r>
                <a:rPr lang="en-GB">
                  <a:latin typeface="Comic Sans MS" charset="0"/>
                </a:rPr>
                <a:t>Access</a:t>
              </a:r>
            </a:p>
          </p:txBody>
        </p:sp>
      </p:grpSp>
      <p:sp>
        <p:nvSpPr>
          <p:cNvPr id="326673" name="Text Box 17"/>
          <p:cNvSpPr txBox="1">
            <a:spLocks noChangeArrowheads="1"/>
          </p:cNvSpPr>
          <p:nvPr/>
        </p:nvSpPr>
        <p:spPr bwMode="auto">
          <a:xfrm>
            <a:off x="84138" y="1835150"/>
            <a:ext cx="21209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Sufficient food must be available at all times</a:t>
            </a:r>
          </a:p>
        </p:txBody>
      </p:sp>
      <p:sp>
        <p:nvSpPr>
          <p:cNvPr id="326674" name="Text Box 18"/>
          <p:cNvSpPr txBox="1">
            <a:spLocks noChangeArrowheads="1"/>
          </p:cNvSpPr>
          <p:nvPr/>
        </p:nvSpPr>
        <p:spPr bwMode="auto">
          <a:xfrm>
            <a:off x="7023100" y="1835150"/>
            <a:ext cx="21209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Food is sufficiently nutritious and varied to provide a balanced diet</a:t>
            </a:r>
          </a:p>
        </p:txBody>
      </p:sp>
      <p:sp>
        <p:nvSpPr>
          <p:cNvPr id="326675" name="Text Box 19"/>
          <p:cNvSpPr txBox="1">
            <a:spLocks noChangeArrowheads="1"/>
          </p:cNvSpPr>
          <p:nvPr/>
        </p:nvSpPr>
        <p:spPr bwMode="auto">
          <a:xfrm>
            <a:off x="5681663" y="5222875"/>
            <a:ext cx="29591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People have economic means to obtain the available food</a:t>
            </a:r>
          </a:p>
        </p:txBody>
      </p:sp>
    </p:spTree>
    <p:extLst>
      <p:ext uri="{BB962C8B-B14F-4D97-AF65-F5344CB8AC3E}">
        <p14:creationId xmlns:p14="http://schemas.microsoft.com/office/powerpoint/2010/main" val="2780345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103188"/>
            <a:ext cx="8229600" cy="1143001"/>
          </a:xfrm>
        </p:spPr>
        <p:txBody>
          <a:bodyPr/>
          <a:lstStyle/>
          <a:p>
            <a:r>
              <a:rPr lang="en-GB"/>
              <a:t>Food security: The challenge</a:t>
            </a:r>
          </a:p>
        </p:txBody>
      </p:sp>
      <p:sp>
        <p:nvSpPr>
          <p:cNvPr id="12292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849313"/>
            <a:ext cx="8686800" cy="5737225"/>
          </a:xfrm>
        </p:spPr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en-GB" sz="2800" dirty="0">
                <a:solidFill>
                  <a:srgbClr val="000099"/>
                </a:solidFill>
              </a:rPr>
              <a:t>Watch these videos</a:t>
            </a:r>
            <a:r>
              <a:rPr lang="en-GB" sz="2800" dirty="0"/>
              <a:t> </a:t>
            </a:r>
            <a:r>
              <a:rPr lang="en-GB" sz="2800" dirty="0">
                <a:hlinkClick r:id="rId2"/>
              </a:rPr>
              <a:t>Feeding the future</a:t>
            </a:r>
            <a:r>
              <a:rPr lang="en-GB" sz="2800" dirty="0"/>
              <a:t> and </a:t>
            </a:r>
            <a:r>
              <a:rPr lang="en-GB" sz="2800" dirty="0">
                <a:hlinkClick r:id="rId3"/>
              </a:rPr>
              <a:t>Food security</a:t>
            </a:r>
            <a:endParaRPr lang="en-GB" sz="2800" dirty="0"/>
          </a:p>
          <a:p>
            <a:pPr marL="0" indent="0">
              <a:lnSpc>
                <a:spcPct val="80000"/>
              </a:lnSpc>
              <a:buNone/>
            </a:pPr>
            <a:endParaRPr lang="en-GB" sz="2800" dirty="0"/>
          </a:p>
          <a:p>
            <a:pPr>
              <a:lnSpc>
                <a:spcPct val="80000"/>
              </a:lnSpc>
            </a:pPr>
            <a:r>
              <a:rPr lang="en-GB" sz="2800" dirty="0">
                <a:solidFill>
                  <a:srgbClr val="000099"/>
                </a:solidFill>
              </a:rPr>
              <a:t>Get a copy of this article from Nature (a highly respected science publication) on Food Security.</a:t>
            </a:r>
          </a:p>
          <a:p>
            <a:pPr marL="0" indent="0">
              <a:lnSpc>
                <a:spcPct val="80000"/>
              </a:lnSpc>
              <a:buNone/>
            </a:pPr>
            <a:endParaRPr lang="en-GB" sz="2800" dirty="0">
              <a:solidFill>
                <a:srgbClr val="000099"/>
              </a:solidFill>
            </a:endParaRPr>
          </a:p>
          <a:p>
            <a:pPr>
              <a:lnSpc>
                <a:spcPct val="80000"/>
              </a:lnSpc>
            </a:pPr>
            <a:r>
              <a:rPr lang="en-GB" sz="2800" dirty="0">
                <a:solidFill>
                  <a:srgbClr val="000099"/>
                </a:solidFill>
              </a:rPr>
              <a:t>Divide into small groups. Divide the article up and each read a separate section. Discuss each section. </a:t>
            </a:r>
          </a:p>
          <a:p>
            <a:pPr>
              <a:lnSpc>
                <a:spcPct val="80000"/>
              </a:lnSpc>
            </a:pPr>
            <a:endParaRPr lang="en-GB" sz="2800" dirty="0">
              <a:solidFill>
                <a:srgbClr val="000099"/>
              </a:solidFill>
            </a:endParaRPr>
          </a:p>
          <a:p>
            <a:pPr>
              <a:lnSpc>
                <a:spcPct val="80000"/>
              </a:lnSpc>
            </a:pPr>
            <a:r>
              <a:rPr lang="en-GB" sz="2800" dirty="0">
                <a:solidFill>
                  <a:srgbClr val="000099"/>
                </a:solidFill>
              </a:rPr>
              <a:t>Come up with a list of the main challenges in assuring food security in the future. How can biological science contribute to solving these challenges?</a:t>
            </a:r>
          </a:p>
          <a:p>
            <a:pPr>
              <a:lnSpc>
                <a:spcPct val="80000"/>
              </a:lnSpc>
            </a:pPr>
            <a:endParaRPr lang="en-GB" sz="2800" dirty="0">
              <a:solidFill>
                <a:srgbClr val="000099"/>
              </a:solidFill>
            </a:endParaRPr>
          </a:p>
          <a:p>
            <a:pPr>
              <a:lnSpc>
                <a:spcPct val="80000"/>
              </a:lnSpc>
            </a:pPr>
            <a:r>
              <a:rPr lang="en-GB" sz="2800" dirty="0">
                <a:solidFill>
                  <a:srgbClr val="000099"/>
                </a:solidFill>
              </a:rPr>
              <a:t>Produce a A4 summary of the challenges and solutions to be photocopied for each group member.</a:t>
            </a:r>
          </a:p>
        </p:txBody>
      </p:sp>
    </p:spTree>
    <p:extLst>
      <p:ext uri="{BB962C8B-B14F-4D97-AF65-F5344CB8AC3E}">
        <p14:creationId xmlns:p14="http://schemas.microsoft.com/office/powerpoint/2010/main" val="4072585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Agricultural production</a:t>
            </a:r>
          </a:p>
        </p:txBody>
      </p:sp>
      <p:sp>
        <p:nvSpPr>
          <p:cNvPr id="3287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GB" dirty="0"/>
              <a:t>	The earth possesses 75,000 edible plant species, yet we depend on a few to produce 95% of what we eat.</a:t>
            </a:r>
          </a:p>
          <a:p>
            <a:pPr>
              <a:buFont typeface="Arial" charset="0"/>
              <a:buNone/>
            </a:pPr>
            <a:endParaRPr lang="en-GB" dirty="0"/>
          </a:p>
          <a:p>
            <a:pPr>
              <a:buFont typeface="Arial" charset="0"/>
              <a:buNone/>
            </a:pPr>
            <a:r>
              <a:rPr lang="en-GB" dirty="0"/>
              <a:t>	We must increase food production in a sustainable way.</a:t>
            </a:r>
          </a:p>
          <a:p>
            <a:pPr>
              <a:buFont typeface="Arial" charset="0"/>
              <a:buNone/>
            </a:pPr>
            <a:endParaRPr lang="en-GB" dirty="0"/>
          </a:p>
          <a:p>
            <a:pPr>
              <a:buFont typeface="Arial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393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0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Sustainable food production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Sustainable food production is a method of production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using processes and systems that are non-polluting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conserve non-renewable energy and natural resources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are economically efficient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are safe for workers, communities and consumers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do not compromise the needs of future generations</a:t>
            </a:r>
          </a:p>
        </p:txBody>
      </p:sp>
    </p:spTree>
    <p:extLst>
      <p:ext uri="{BB962C8B-B14F-4D97-AF65-F5344CB8AC3E}">
        <p14:creationId xmlns:p14="http://schemas.microsoft.com/office/powerpoint/2010/main" val="308810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Main crop species</a:t>
            </a:r>
          </a:p>
        </p:txBody>
      </p:sp>
      <p:sp>
        <p:nvSpPr>
          <p:cNvPr id="330756" name="Text Box 4"/>
          <p:cNvSpPr txBox="1">
            <a:spLocks noChangeArrowheads="1"/>
          </p:cNvSpPr>
          <p:nvPr/>
        </p:nvSpPr>
        <p:spPr bwMode="auto">
          <a:xfrm>
            <a:off x="457200" y="1287463"/>
            <a:ext cx="22320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 sz="3200">
                <a:latin typeface="Comic Sans MS" charset="0"/>
              </a:rPr>
              <a:t>Cereals</a:t>
            </a:r>
          </a:p>
        </p:txBody>
      </p:sp>
      <p:sp>
        <p:nvSpPr>
          <p:cNvPr id="330757" name="Text Box 5"/>
          <p:cNvSpPr txBox="1">
            <a:spLocks noChangeArrowheads="1"/>
          </p:cNvSpPr>
          <p:nvPr/>
        </p:nvSpPr>
        <p:spPr bwMode="auto">
          <a:xfrm>
            <a:off x="6235700" y="1287463"/>
            <a:ext cx="22320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 sz="3200">
                <a:latin typeface="Comic Sans MS" charset="0"/>
              </a:rPr>
              <a:t>Root crops</a:t>
            </a:r>
          </a:p>
        </p:txBody>
      </p:sp>
      <p:sp>
        <p:nvSpPr>
          <p:cNvPr id="330758" name="Text Box 6"/>
          <p:cNvSpPr txBox="1">
            <a:spLocks noChangeArrowheads="1"/>
          </p:cNvSpPr>
          <p:nvPr/>
        </p:nvSpPr>
        <p:spPr bwMode="auto">
          <a:xfrm>
            <a:off x="625475" y="4275138"/>
            <a:ext cx="22320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 sz="3200">
                <a:latin typeface="Comic Sans MS" charset="0"/>
              </a:rPr>
              <a:t>Legumes</a:t>
            </a:r>
          </a:p>
        </p:txBody>
      </p:sp>
      <p:pic>
        <p:nvPicPr>
          <p:cNvPr id="330763" name="Picture 11" descr="Maiz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4213"/>
            <a:ext cx="2857500" cy="141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0768" name="Picture 16" descr="rice1-640x4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838" y="1397000"/>
            <a:ext cx="2627312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0769" name="Text Box 17"/>
          <p:cNvSpPr txBox="1">
            <a:spLocks noChangeArrowheads="1"/>
          </p:cNvSpPr>
          <p:nvPr/>
        </p:nvSpPr>
        <p:spPr bwMode="auto">
          <a:xfrm>
            <a:off x="838200" y="3211513"/>
            <a:ext cx="1851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Maize</a:t>
            </a:r>
          </a:p>
        </p:txBody>
      </p:sp>
      <p:sp>
        <p:nvSpPr>
          <p:cNvPr id="330770" name="Text Box 18"/>
          <p:cNvSpPr txBox="1">
            <a:spLocks noChangeArrowheads="1"/>
          </p:cNvSpPr>
          <p:nvPr/>
        </p:nvSpPr>
        <p:spPr bwMode="auto">
          <a:xfrm>
            <a:off x="2857500" y="3368675"/>
            <a:ext cx="1851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Rice</a:t>
            </a:r>
          </a:p>
        </p:txBody>
      </p:sp>
      <p:pic>
        <p:nvPicPr>
          <p:cNvPr id="330775" name="Picture 23" descr="Potato - Root Vegetab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50" y="1954213"/>
            <a:ext cx="1905000" cy="145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0780" name="Text Box 28"/>
          <p:cNvSpPr txBox="1">
            <a:spLocks noChangeArrowheads="1"/>
          </p:cNvSpPr>
          <p:nvPr/>
        </p:nvSpPr>
        <p:spPr bwMode="auto">
          <a:xfrm>
            <a:off x="5661025" y="3211513"/>
            <a:ext cx="1851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Potato</a:t>
            </a:r>
          </a:p>
        </p:txBody>
      </p:sp>
      <p:pic>
        <p:nvPicPr>
          <p:cNvPr id="330785" name="Picture 33" descr="cassav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225" y="3668713"/>
            <a:ext cx="2532063" cy="176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0786" name="Text Box 34"/>
          <p:cNvSpPr txBox="1">
            <a:spLocks noChangeArrowheads="1"/>
          </p:cNvSpPr>
          <p:nvPr/>
        </p:nvSpPr>
        <p:spPr bwMode="auto">
          <a:xfrm>
            <a:off x="7150100" y="3368675"/>
            <a:ext cx="1851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Cassava</a:t>
            </a:r>
          </a:p>
        </p:txBody>
      </p:sp>
      <p:pic>
        <p:nvPicPr>
          <p:cNvPr id="330788" name="Picture 36" descr="Soya beans"/>
          <p:cNvPicPr>
            <a:picLocks noGrp="1" noChangeAspect="1" noChangeArrowheads="1"/>
          </p:cNvPicPr>
          <p:nvPr>
            <p:ph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7500" y="4602163"/>
            <a:ext cx="2476500" cy="1666875"/>
          </a:xfrm>
        </p:spPr>
      </p:pic>
      <p:sp>
        <p:nvSpPr>
          <p:cNvPr id="330791" name="Text Box 39"/>
          <p:cNvSpPr txBox="1">
            <a:spLocks noChangeArrowheads="1"/>
          </p:cNvSpPr>
          <p:nvPr/>
        </p:nvSpPr>
        <p:spPr bwMode="auto">
          <a:xfrm>
            <a:off x="3019425" y="4108450"/>
            <a:ext cx="1851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Soya bean</a:t>
            </a:r>
          </a:p>
        </p:txBody>
      </p:sp>
    </p:spTree>
    <p:extLst>
      <p:ext uri="{BB962C8B-B14F-4D97-AF65-F5344CB8AC3E}">
        <p14:creationId xmlns:p14="http://schemas.microsoft.com/office/powerpoint/2010/main" val="239241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56" grpId="0"/>
      <p:bldP spid="330757" grpId="0"/>
      <p:bldP spid="330758" grpId="0"/>
      <p:bldP spid="330769" grpId="0"/>
      <p:bldP spid="330770" grpId="0"/>
      <p:bldP spid="330780" grpId="0"/>
      <p:bldP spid="330786" grpId="0"/>
      <p:bldP spid="33079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Improving yields</a:t>
            </a:r>
          </a:p>
        </p:txBody>
      </p:sp>
      <p:sp>
        <p:nvSpPr>
          <p:cNvPr id="15363" name="Rectangle 3"/>
          <p:cNvSpPr>
            <a:spLocks noGrp="1"/>
          </p:cNvSpPr>
          <p:nvPr>
            <p:ph type="body" idx="4294967295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charset="0"/>
              <a:buNone/>
            </a:pPr>
            <a:r>
              <a:rPr lang="en-GB" dirty="0"/>
              <a:t>	As the area of land suitable for growing crops is limited, agriculture can be controlled by: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GB" dirty="0"/>
              <a:t>Add minerals (fertiliser) or water (irrigation systems) to remove factors which may be limiting plant growth.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GB" dirty="0"/>
              <a:t>Replace existing strains of crops with a </a:t>
            </a:r>
            <a:r>
              <a:rPr lang="en-GB" b="1" dirty="0"/>
              <a:t>higher-yielding cultivar</a:t>
            </a:r>
            <a:r>
              <a:rPr lang="en-GB" dirty="0"/>
              <a:t> (</a:t>
            </a:r>
            <a:r>
              <a:rPr lang="en-GB" u="sng" dirty="0"/>
              <a:t>cult</a:t>
            </a:r>
            <a:r>
              <a:rPr lang="en-GB" dirty="0"/>
              <a:t>ured </a:t>
            </a:r>
            <a:r>
              <a:rPr lang="en-GB" u="sng" dirty="0"/>
              <a:t>var</a:t>
            </a:r>
            <a:r>
              <a:rPr lang="en-GB" dirty="0"/>
              <a:t>iety).</a:t>
            </a:r>
          </a:p>
          <a:p>
            <a:pPr>
              <a:buFont typeface="Arial" charset="0"/>
              <a:buNone/>
            </a:pPr>
            <a:r>
              <a:rPr lang="en-GB" dirty="0"/>
              <a:t>3. Protect crops from pests (e.g. insects), diseases (e.g. fungi), and competition (from weeds) by using pesticides, fungicides and herbicides</a:t>
            </a:r>
          </a:p>
          <a:p>
            <a:pPr>
              <a:buFont typeface="Arial" charset="0"/>
              <a:buNone/>
            </a:pPr>
            <a:r>
              <a:rPr lang="en-GB" dirty="0"/>
              <a:t>4. Develop pest-resistant crop plants.</a:t>
            </a:r>
          </a:p>
          <a:p>
            <a:pPr marL="514350" indent="-514350">
              <a:buFont typeface="Arial" charset="0"/>
              <a:buAutoNum type="arabicPeriod"/>
            </a:pPr>
            <a:endParaRPr lang="en-GB" dirty="0"/>
          </a:p>
          <a:p>
            <a:pPr marL="514350" indent="-514350">
              <a:buFont typeface="Arial" charset="0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5000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Productivity of arable land</a:t>
            </a:r>
          </a:p>
        </p:txBody>
      </p:sp>
      <p:sp>
        <p:nvSpPr>
          <p:cNvPr id="34201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GB" dirty="0"/>
              <a:t>Energy is lost from food chains in the following ways:</a:t>
            </a:r>
          </a:p>
        </p:txBody>
      </p:sp>
      <p:pic>
        <p:nvPicPr>
          <p:cNvPr id="34202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9838" y="2790825"/>
            <a:ext cx="6356350" cy="275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42028" name="Text Box 12"/>
          <p:cNvSpPr txBox="1">
            <a:spLocks noChangeArrowheads="1"/>
          </p:cNvSpPr>
          <p:nvPr/>
        </p:nvSpPr>
        <p:spPr bwMode="auto">
          <a:xfrm>
            <a:off x="3328988" y="5103813"/>
            <a:ext cx="1655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Movement</a:t>
            </a:r>
          </a:p>
        </p:txBody>
      </p:sp>
      <p:sp>
        <p:nvSpPr>
          <p:cNvPr id="342030" name="Text Box 14"/>
          <p:cNvSpPr txBox="1">
            <a:spLocks noChangeArrowheads="1"/>
          </p:cNvSpPr>
          <p:nvPr/>
        </p:nvSpPr>
        <p:spPr bwMode="auto">
          <a:xfrm>
            <a:off x="5969000" y="4313238"/>
            <a:ext cx="30591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Maintaining body temperature</a:t>
            </a:r>
          </a:p>
        </p:txBody>
      </p:sp>
      <p:sp>
        <p:nvSpPr>
          <p:cNvPr id="342031" name="Text Box 15"/>
          <p:cNvSpPr txBox="1">
            <a:spLocks noChangeArrowheads="1"/>
          </p:cNvSpPr>
          <p:nvPr/>
        </p:nvSpPr>
        <p:spPr bwMode="auto">
          <a:xfrm>
            <a:off x="101600" y="3902075"/>
            <a:ext cx="23479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Undigested food and waste</a:t>
            </a:r>
          </a:p>
        </p:txBody>
      </p:sp>
      <p:sp>
        <p:nvSpPr>
          <p:cNvPr id="342032" name="Text Box 16"/>
          <p:cNvSpPr txBox="1">
            <a:spLocks noChangeArrowheads="1"/>
          </p:cNvSpPr>
          <p:nvPr/>
        </p:nvSpPr>
        <p:spPr bwMode="auto">
          <a:xfrm>
            <a:off x="3127375" y="3421063"/>
            <a:ext cx="28416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>
                <a:solidFill>
                  <a:schemeClr val="bg1"/>
                </a:solidFill>
                <a:latin typeface="Comic Sans MS" charset="0"/>
              </a:rPr>
              <a:t>Only 10% is incorporated into body tissues</a:t>
            </a:r>
          </a:p>
        </p:txBody>
      </p:sp>
    </p:spTree>
    <p:extLst>
      <p:ext uri="{BB962C8B-B14F-4D97-AF65-F5344CB8AC3E}">
        <p14:creationId xmlns:p14="http://schemas.microsoft.com/office/powerpoint/2010/main" val="5038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28" grpId="0"/>
      <p:bldP spid="342030" grpId="0"/>
      <p:bldP spid="342031" grpId="0"/>
      <p:bldP spid="3420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7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0650"/>
            <a:ext cx="8491538" cy="5592763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None/>
            </a:pPr>
            <a:r>
              <a:rPr lang="en-GB" dirty="0"/>
              <a:t>As you move a long a food chain, energy is lost between each </a:t>
            </a:r>
            <a:r>
              <a:rPr lang="en-GB" b="1" dirty="0"/>
              <a:t>trophic level</a:t>
            </a:r>
            <a:r>
              <a:rPr lang="en-GB" dirty="0"/>
              <a:t> and the next.</a:t>
            </a:r>
          </a:p>
          <a:p>
            <a:pPr>
              <a:buFont typeface="Arial" charset="0"/>
              <a:buNone/>
            </a:pPr>
            <a:endParaRPr lang="en-GB" dirty="0"/>
          </a:p>
          <a:p>
            <a:pPr>
              <a:buFont typeface="Arial" charset="0"/>
              <a:buNone/>
            </a:pPr>
            <a:endParaRPr lang="en-GB" sz="2800" dirty="0"/>
          </a:p>
          <a:p>
            <a:pPr>
              <a:buFont typeface="Arial" charset="0"/>
              <a:buNone/>
            </a:pPr>
            <a:r>
              <a:rPr lang="en-GB" sz="2800" dirty="0"/>
              <a:t>Cereal plant	     Farm animal		  Human</a:t>
            </a:r>
          </a:p>
          <a:p>
            <a:pPr>
              <a:buFont typeface="Arial" charset="0"/>
              <a:buNone/>
            </a:pPr>
            <a:endParaRPr lang="en-GB" sz="2800" dirty="0"/>
          </a:p>
          <a:p>
            <a:pPr>
              <a:buFont typeface="Arial" charset="0"/>
              <a:buNone/>
            </a:pPr>
            <a:endParaRPr lang="en-GB" dirty="0"/>
          </a:p>
          <a:p>
            <a:pPr>
              <a:buFont typeface="Arial" charset="0"/>
              <a:buNone/>
            </a:pPr>
            <a:r>
              <a:rPr lang="en-GB" dirty="0"/>
              <a:t>As a result of this loss of energy, livestock production generates far less food per area of land than plant production.</a:t>
            </a:r>
          </a:p>
        </p:txBody>
      </p:sp>
      <p:sp>
        <p:nvSpPr>
          <p:cNvPr id="344068" name="Line 4"/>
          <p:cNvSpPr>
            <a:spLocks noChangeShapeType="1"/>
          </p:cNvSpPr>
          <p:nvPr/>
        </p:nvSpPr>
        <p:spPr bwMode="auto">
          <a:xfrm>
            <a:off x="3005138" y="2689225"/>
            <a:ext cx="5873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4070" name="Line 6"/>
          <p:cNvSpPr>
            <a:spLocks noChangeShapeType="1"/>
          </p:cNvSpPr>
          <p:nvPr/>
        </p:nvSpPr>
        <p:spPr bwMode="auto">
          <a:xfrm>
            <a:off x="6283325" y="2708275"/>
            <a:ext cx="6302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4071" name="Freeform 7"/>
          <p:cNvSpPr>
            <a:spLocks/>
          </p:cNvSpPr>
          <p:nvPr/>
        </p:nvSpPr>
        <p:spPr bwMode="auto">
          <a:xfrm>
            <a:off x="3232150" y="2068513"/>
            <a:ext cx="233363" cy="609600"/>
          </a:xfrm>
          <a:custGeom>
            <a:avLst/>
            <a:gdLst>
              <a:gd name="T0" fmla="*/ 0 w 147"/>
              <a:gd name="T1" fmla="*/ 609600 h 384"/>
              <a:gd name="T2" fmla="*/ 196850 w 147"/>
              <a:gd name="T3" fmla="*/ 446088 h 384"/>
              <a:gd name="T4" fmla="*/ 219075 w 147"/>
              <a:gd name="T5" fmla="*/ 0 h 38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7" h="384">
                <a:moveTo>
                  <a:pt x="0" y="384"/>
                </a:moveTo>
                <a:cubicBezTo>
                  <a:pt x="50" y="364"/>
                  <a:pt x="101" y="345"/>
                  <a:pt x="124" y="281"/>
                </a:cubicBezTo>
                <a:cubicBezTo>
                  <a:pt x="147" y="217"/>
                  <a:pt x="135" y="47"/>
                  <a:pt x="138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44072" name="Freeform 8"/>
          <p:cNvSpPr>
            <a:spLocks/>
          </p:cNvSpPr>
          <p:nvPr/>
        </p:nvSpPr>
        <p:spPr bwMode="auto">
          <a:xfrm>
            <a:off x="6440055" y="2084388"/>
            <a:ext cx="233362" cy="609600"/>
          </a:xfrm>
          <a:custGeom>
            <a:avLst/>
            <a:gdLst>
              <a:gd name="T0" fmla="*/ 0 w 147"/>
              <a:gd name="T1" fmla="*/ 609600 h 384"/>
              <a:gd name="T2" fmla="*/ 196850 w 147"/>
              <a:gd name="T3" fmla="*/ 446088 h 384"/>
              <a:gd name="T4" fmla="*/ 219075 w 147"/>
              <a:gd name="T5" fmla="*/ 0 h 38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7" h="384">
                <a:moveTo>
                  <a:pt x="0" y="384"/>
                </a:moveTo>
                <a:cubicBezTo>
                  <a:pt x="50" y="364"/>
                  <a:pt x="101" y="345"/>
                  <a:pt x="124" y="281"/>
                </a:cubicBezTo>
                <a:cubicBezTo>
                  <a:pt x="147" y="217"/>
                  <a:pt x="135" y="47"/>
                  <a:pt x="138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44074" name="Text Box 10"/>
          <p:cNvSpPr txBox="1">
            <a:spLocks noChangeArrowheads="1"/>
          </p:cNvSpPr>
          <p:nvPr/>
        </p:nvSpPr>
        <p:spPr bwMode="auto">
          <a:xfrm>
            <a:off x="2971800" y="1763713"/>
            <a:ext cx="1752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1800"/>
              <a:t>90% energy lost</a:t>
            </a:r>
          </a:p>
        </p:txBody>
      </p:sp>
      <p:sp>
        <p:nvSpPr>
          <p:cNvPr id="344075" name="Text Box 11"/>
          <p:cNvSpPr txBox="1">
            <a:spLocks noChangeArrowheads="1"/>
          </p:cNvSpPr>
          <p:nvPr/>
        </p:nvSpPr>
        <p:spPr bwMode="auto">
          <a:xfrm>
            <a:off x="5995988" y="1773238"/>
            <a:ext cx="1752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1800"/>
              <a:t>90% energy lost</a:t>
            </a:r>
          </a:p>
        </p:txBody>
      </p:sp>
      <p:sp>
        <p:nvSpPr>
          <p:cNvPr id="344076" name="Text Box 12"/>
          <p:cNvSpPr txBox="1">
            <a:spLocks noChangeArrowheads="1"/>
          </p:cNvSpPr>
          <p:nvPr/>
        </p:nvSpPr>
        <p:spPr bwMode="auto">
          <a:xfrm>
            <a:off x="2338388" y="2862263"/>
            <a:ext cx="1752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 sz="1800" dirty="0"/>
              <a:t>10% energy passed on</a:t>
            </a:r>
          </a:p>
        </p:txBody>
      </p:sp>
      <p:sp>
        <p:nvSpPr>
          <p:cNvPr id="344077" name="Text Box 13"/>
          <p:cNvSpPr txBox="1">
            <a:spLocks noChangeArrowheads="1"/>
          </p:cNvSpPr>
          <p:nvPr/>
        </p:nvSpPr>
        <p:spPr bwMode="auto">
          <a:xfrm>
            <a:off x="5407025" y="2903538"/>
            <a:ext cx="1752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 sz="1800"/>
              <a:t>10% energy passed on</a:t>
            </a:r>
          </a:p>
        </p:txBody>
      </p:sp>
    </p:spTree>
    <p:extLst>
      <p:ext uri="{BB962C8B-B14F-4D97-AF65-F5344CB8AC3E}">
        <p14:creationId xmlns:p14="http://schemas.microsoft.com/office/powerpoint/2010/main" val="70993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7" grpId="0" build="p"/>
      <p:bldP spid="344074" grpId="0"/>
      <p:bldP spid="344075" grpId="0"/>
      <p:bldP spid="344076" grpId="0"/>
      <p:bldP spid="34407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Rectangle 3"/>
          <p:cNvSpPr>
            <a:spLocks noGrp="1"/>
          </p:cNvSpPr>
          <p:nvPr>
            <p:ph type="body" idx="4294967295"/>
          </p:nvPr>
        </p:nvSpPr>
        <p:spPr>
          <a:xfrm>
            <a:off x="447675" y="260350"/>
            <a:ext cx="8523288" cy="51276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GB" dirty="0"/>
              <a:t>Shorter food chains have much less loss of energy:</a:t>
            </a:r>
          </a:p>
          <a:p>
            <a:pPr>
              <a:buFont typeface="Arial" charset="0"/>
              <a:buNone/>
            </a:pPr>
            <a:endParaRPr lang="en-GB" dirty="0"/>
          </a:p>
          <a:p>
            <a:pPr>
              <a:buFont typeface="Arial" charset="0"/>
              <a:buNone/>
            </a:pPr>
            <a:r>
              <a:rPr lang="en-GB" sz="2800" dirty="0"/>
              <a:t>Cereal plant	    Farm animal		Human </a:t>
            </a:r>
          </a:p>
          <a:p>
            <a:pPr>
              <a:buFont typeface="Arial" charset="0"/>
              <a:buNone/>
            </a:pPr>
            <a:endParaRPr lang="en-GB" sz="2800" dirty="0"/>
          </a:p>
          <a:p>
            <a:pPr>
              <a:buFont typeface="Arial" charset="0"/>
              <a:buNone/>
            </a:pPr>
            <a:endParaRPr lang="en-GB" sz="2800" dirty="0"/>
          </a:p>
          <a:p>
            <a:pPr>
              <a:buFont typeface="Arial" charset="0"/>
              <a:buNone/>
            </a:pPr>
            <a:endParaRPr lang="en-GB" sz="2800" dirty="0"/>
          </a:p>
          <a:p>
            <a:pPr>
              <a:buFont typeface="Arial" charset="0"/>
              <a:buNone/>
            </a:pPr>
            <a:r>
              <a:rPr lang="en-GB" sz="2800" dirty="0"/>
              <a:t>Cereal plant             Human  </a:t>
            </a:r>
          </a:p>
          <a:p>
            <a:pPr>
              <a:buFont typeface="Arial" charset="0"/>
              <a:buNone/>
            </a:pPr>
            <a:endParaRPr lang="en-GB" dirty="0"/>
          </a:p>
          <a:p>
            <a:pPr>
              <a:buFont typeface="Arial" charset="0"/>
              <a:buNone/>
            </a:pPr>
            <a:endParaRPr lang="en-GB" dirty="0"/>
          </a:p>
        </p:txBody>
      </p:sp>
      <p:sp>
        <p:nvSpPr>
          <p:cNvPr id="345092" name="Line 4"/>
          <p:cNvSpPr>
            <a:spLocks noChangeShapeType="1"/>
          </p:cNvSpPr>
          <p:nvPr/>
        </p:nvSpPr>
        <p:spPr bwMode="auto">
          <a:xfrm>
            <a:off x="3005138" y="2166938"/>
            <a:ext cx="5873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5093" name="Line 5"/>
          <p:cNvSpPr>
            <a:spLocks noChangeShapeType="1"/>
          </p:cNvSpPr>
          <p:nvPr/>
        </p:nvSpPr>
        <p:spPr bwMode="auto">
          <a:xfrm>
            <a:off x="5930900" y="2185988"/>
            <a:ext cx="6302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5094" name="Freeform 6"/>
          <p:cNvSpPr>
            <a:spLocks/>
          </p:cNvSpPr>
          <p:nvPr/>
        </p:nvSpPr>
        <p:spPr bwMode="auto">
          <a:xfrm>
            <a:off x="3232150" y="1546225"/>
            <a:ext cx="233363" cy="609600"/>
          </a:xfrm>
          <a:custGeom>
            <a:avLst/>
            <a:gdLst>
              <a:gd name="T0" fmla="*/ 0 w 147"/>
              <a:gd name="T1" fmla="*/ 609600 h 384"/>
              <a:gd name="T2" fmla="*/ 196850 w 147"/>
              <a:gd name="T3" fmla="*/ 446088 h 384"/>
              <a:gd name="T4" fmla="*/ 219075 w 147"/>
              <a:gd name="T5" fmla="*/ 0 h 38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7" h="384">
                <a:moveTo>
                  <a:pt x="0" y="384"/>
                </a:moveTo>
                <a:cubicBezTo>
                  <a:pt x="50" y="364"/>
                  <a:pt x="101" y="345"/>
                  <a:pt x="124" y="281"/>
                </a:cubicBezTo>
                <a:cubicBezTo>
                  <a:pt x="147" y="217"/>
                  <a:pt x="135" y="47"/>
                  <a:pt x="138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45095" name="Freeform 7"/>
          <p:cNvSpPr>
            <a:spLocks/>
          </p:cNvSpPr>
          <p:nvPr/>
        </p:nvSpPr>
        <p:spPr bwMode="auto">
          <a:xfrm>
            <a:off x="6180138" y="1562100"/>
            <a:ext cx="233362" cy="609600"/>
          </a:xfrm>
          <a:custGeom>
            <a:avLst/>
            <a:gdLst>
              <a:gd name="T0" fmla="*/ 0 w 147"/>
              <a:gd name="T1" fmla="*/ 609600 h 384"/>
              <a:gd name="T2" fmla="*/ 196850 w 147"/>
              <a:gd name="T3" fmla="*/ 446088 h 384"/>
              <a:gd name="T4" fmla="*/ 219075 w 147"/>
              <a:gd name="T5" fmla="*/ 0 h 38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7" h="384">
                <a:moveTo>
                  <a:pt x="0" y="384"/>
                </a:moveTo>
                <a:cubicBezTo>
                  <a:pt x="50" y="364"/>
                  <a:pt x="101" y="345"/>
                  <a:pt x="124" y="281"/>
                </a:cubicBezTo>
                <a:cubicBezTo>
                  <a:pt x="147" y="217"/>
                  <a:pt x="135" y="47"/>
                  <a:pt x="138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45096" name="Text Box 8"/>
          <p:cNvSpPr txBox="1">
            <a:spLocks noChangeArrowheads="1"/>
          </p:cNvSpPr>
          <p:nvPr/>
        </p:nvSpPr>
        <p:spPr bwMode="auto">
          <a:xfrm>
            <a:off x="2971800" y="1241425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1800"/>
              <a:t>90% energy lost</a:t>
            </a:r>
          </a:p>
        </p:txBody>
      </p:sp>
      <p:sp>
        <p:nvSpPr>
          <p:cNvPr id="345097" name="Text Box 9"/>
          <p:cNvSpPr txBox="1">
            <a:spLocks noChangeArrowheads="1"/>
          </p:cNvSpPr>
          <p:nvPr/>
        </p:nvSpPr>
        <p:spPr bwMode="auto">
          <a:xfrm>
            <a:off x="5995988" y="125095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1800"/>
              <a:t>90% energy lost</a:t>
            </a:r>
          </a:p>
        </p:txBody>
      </p:sp>
      <p:sp>
        <p:nvSpPr>
          <p:cNvPr id="345098" name="Text Box 10"/>
          <p:cNvSpPr txBox="1">
            <a:spLocks noChangeArrowheads="1"/>
          </p:cNvSpPr>
          <p:nvPr/>
        </p:nvSpPr>
        <p:spPr bwMode="auto">
          <a:xfrm>
            <a:off x="2338388" y="2339975"/>
            <a:ext cx="1752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 sz="1800"/>
              <a:t>10% energy passed on</a:t>
            </a:r>
          </a:p>
        </p:txBody>
      </p:sp>
      <p:sp>
        <p:nvSpPr>
          <p:cNvPr id="345099" name="Text Box 11"/>
          <p:cNvSpPr txBox="1">
            <a:spLocks noChangeArrowheads="1"/>
          </p:cNvSpPr>
          <p:nvPr/>
        </p:nvSpPr>
        <p:spPr bwMode="auto">
          <a:xfrm>
            <a:off x="5407025" y="2381250"/>
            <a:ext cx="1752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 sz="1800"/>
              <a:t>10% energy passed on</a:t>
            </a:r>
          </a:p>
        </p:txBody>
      </p:sp>
      <p:sp>
        <p:nvSpPr>
          <p:cNvPr id="345100" name="Line 12"/>
          <p:cNvSpPr>
            <a:spLocks noChangeShapeType="1"/>
          </p:cNvSpPr>
          <p:nvPr/>
        </p:nvSpPr>
        <p:spPr bwMode="auto">
          <a:xfrm>
            <a:off x="2870200" y="4240213"/>
            <a:ext cx="6302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5101" name="Freeform 13"/>
          <p:cNvSpPr>
            <a:spLocks/>
          </p:cNvSpPr>
          <p:nvPr/>
        </p:nvSpPr>
        <p:spPr bwMode="auto">
          <a:xfrm>
            <a:off x="3119438" y="3616325"/>
            <a:ext cx="233362" cy="609600"/>
          </a:xfrm>
          <a:custGeom>
            <a:avLst/>
            <a:gdLst>
              <a:gd name="T0" fmla="*/ 0 w 147"/>
              <a:gd name="T1" fmla="*/ 609600 h 384"/>
              <a:gd name="T2" fmla="*/ 196850 w 147"/>
              <a:gd name="T3" fmla="*/ 446088 h 384"/>
              <a:gd name="T4" fmla="*/ 219075 w 147"/>
              <a:gd name="T5" fmla="*/ 0 h 38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7" h="384">
                <a:moveTo>
                  <a:pt x="0" y="384"/>
                </a:moveTo>
                <a:cubicBezTo>
                  <a:pt x="50" y="364"/>
                  <a:pt x="101" y="345"/>
                  <a:pt x="124" y="281"/>
                </a:cubicBezTo>
                <a:cubicBezTo>
                  <a:pt x="147" y="217"/>
                  <a:pt x="135" y="47"/>
                  <a:pt x="138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45102" name="Text Box 14"/>
          <p:cNvSpPr txBox="1">
            <a:spLocks noChangeArrowheads="1"/>
          </p:cNvSpPr>
          <p:nvPr/>
        </p:nvSpPr>
        <p:spPr bwMode="auto">
          <a:xfrm>
            <a:off x="2935288" y="3305175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1800"/>
              <a:t>90% energy lost</a:t>
            </a:r>
          </a:p>
        </p:txBody>
      </p:sp>
      <p:sp>
        <p:nvSpPr>
          <p:cNvPr id="345103" name="Text Box 15"/>
          <p:cNvSpPr txBox="1">
            <a:spLocks noChangeArrowheads="1"/>
          </p:cNvSpPr>
          <p:nvPr/>
        </p:nvSpPr>
        <p:spPr bwMode="auto">
          <a:xfrm>
            <a:off x="2346325" y="4435475"/>
            <a:ext cx="1752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 sz="1800"/>
              <a:t>10% energy passed on</a:t>
            </a:r>
          </a:p>
        </p:txBody>
      </p:sp>
      <p:sp>
        <p:nvSpPr>
          <p:cNvPr id="345104" name="Text Box 16"/>
          <p:cNvSpPr txBox="1">
            <a:spLocks noChangeArrowheads="1"/>
          </p:cNvSpPr>
          <p:nvPr/>
        </p:nvSpPr>
        <p:spPr bwMode="auto">
          <a:xfrm>
            <a:off x="0" y="2477293"/>
            <a:ext cx="1393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1800" dirty="0"/>
              <a:t>10,000 kJ</a:t>
            </a:r>
          </a:p>
        </p:txBody>
      </p:sp>
      <p:sp>
        <p:nvSpPr>
          <p:cNvPr id="345105" name="Text Box 17"/>
          <p:cNvSpPr txBox="1">
            <a:spLocks noChangeArrowheads="1"/>
          </p:cNvSpPr>
          <p:nvPr/>
        </p:nvSpPr>
        <p:spPr bwMode="auto">
          <a:xfrm>
            <a:off x="4068763" y="2511425"/>
            <a:ext cx="1393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1800"/>
              <a:t>1,000 kJ</a:t>
            </a:r>
          </a:p>
        </p:txBody>
      </p:sp>
      <p:sp>
        <p:nvSpPr>
          <p:cNvPr id="345106" name="Text Box 18"/>
          <p:cNvSpPr txBox="1">
            <a:spLocks noChangeArrowheads="1"/>
          </p:cNvSpPr>
          <p:nvPr/>
        </p:nvSpPr>
        <p:spPr bwMode="auto">
          <a:xfrm>
            <a:off x="7116763" y="2436813"/>
            <a:ext cx="1393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1800"/>
              <a:t>100 kJ</a:t>
            </a:r>
          </a:p>
        </p:txBody>
      </p:sp>
      <p:sp>
        <p:nvSpPr>
          <p:cNvPr id="345107" name="Text Box 19"/>
          <p:cNvSpPr txBox="1">
            <a:spLocks noChangeArrowheads="1"/>
          </p:cNvSpPr>
          <p:nvPr/>
        </p:nvSpPr>
        <p:spPr bwMode="auto">
          <a:xfrm>
            <a:off x="179512" y="4893468"/>
            <a:ext cx="1393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1800" dirty="0"/>
              <a:t>10,000 kJ</a:t>
            </a:r>
          </a:p>
        </p:txBody>
      </p:sp>
      <p:sp>
        <p:nvSpPr>
          <p:cNvPr id="345108" name="Text Box 20"/>
          <p:cNvSpPr txBox="1">
            <a:spLocks noChangeArrowheads="1"/>
          </p:cNvSpPr>
          <p:nvPr/>
        </p:nvSpPr>
        <p:spPr bwMode="auto">
          <a:xfrm>
            <a:off x="3990975" y="5076824"/>
            <a:ext cx="1393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1800" dirty="0"/>
              <a:t>1,000 kJ</a:t>
            </a:r>
          </a:p>
        </p:txBody>
      </p:sp>
    </p:spTree>
    <p:extLst>
      <p:ext uri="{BB962C8B-B14F-4D97-AF65-F5344CB8AC3E}">
        <p14:creationId xmlns:p14="http://schemas.microsoft.com/office/powerpoint/2010/main" val="252627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1" grpId="0" build="p"/>
      <p:bldP spid="345096" grpId="0"/>
      <p:bldP spid="345097" grpId="0"/>
      <p:bldP spid="345098" grpId="0"/>
      <p:bldP spid="345099" grpId="0"/>
      <p:bldP spid="345102" grpId="0"/>
      <p:bldP spid="345103" grpId="0"/>
      <p:bldP spid="345104" grpId="0"/>
      <p:bldP spid="345105" grpId="0"/>
      <p:bldP spid="345106" grpId="0"/>
      <p:bldP spid="345107" grpId="0"/>
      <p:bldP spid="3451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Research a job within the Food Security Sector. Find out the following:</a:t>
            </a:r>
          </a:p>
          <a:p>
            <a:r>
              <a:rPr lang="en-GB" dirty="0"/>
              <a:t>Name of job</a:t>
            </a:r>
          </a:p>
          <a:p>
            <a:r>
              <a:rPr lang="en-GB" dirty="0"/>
              <a:t>Role and remit</a:t>
            </a:r>
          </a:p>
          <a:p>
            <a:r>
              <a:rPr lang="en-GB" dirty="0"/>
              <a:t>Potential Salary </a:t>
            </a:r>
          </a:p>
          <a:p>
            <a:r>
              <a:rPr lang="en-GB" dirty="0"/>
              <a:t>Locations for the job</a:t>
            </a:r>
          </a:p>
          <a:p>
            <a:r>
              <a:rPr lang="en-GB" dirty="0"/>
              <a:t>Career progression</a:t>
            </a:r>
          </a:p>
        </p:txBody>
      </p:sp>
    </p:spTree>
    <p:extLst>
      <p:ext uri="{BB962C8B-B14F-4D97-AF65-F5344CB8AC3E}">
        <p14:creationId xmlns:p14="http://schemas.microsoft.com/office/powerpoint/2010/main" val="25347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217488"/>
            <a:ext cx="8229600" cy="5170487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GB" dirty="0"/>
              <a:t>Therefore arable land planted with crops produces far more food than the same land planted with grass to feed livestock.</a:t>
            </a:r>
          </a:p>
          <a:p>
            <a:pPr>
              <a:buFont typeface="Arial" charset="0"/>
              <a:buNone/>
            </a:pPr>
            <a:endParaRPr lang="en-GB" dirty="0"/>
          </a:p>
          <a:p>
            <a:pPr>
              <a:buFont typeface="Arial" charset="0"/>
              <a:buNone/>
            </a:pPr>
            <a:r>
              <a:rPr lang="en-GB" dirty="0"/>
              <a:t>However, not all land can be </a:t>
            </a:r>
          </a:p>
          <a:p>
            <a:pPr>
              <a:buFont typeface="Arial" charset="0"/>
              <a:buNone/>
            </a:pPr>
            <a:r>
              <a:rPr lang="en-GB" dirty="0"/>
              <a:t>planted with crops. In this </a:t>
            </a:r>
          </a:p>
          <a:p>
            <a:pPr>
              <a:buFont typeface="Arial" charset="0"/>
              <a:buNone/>
            </a:pPr>
            <a:r>
              <a:rPr lang="en-GB" dirty="0"/>
              <a:t>case, it is more efficient to </a:t>
            </a:r>
          </a:p>
          <a:p>
            <a:pPr>
              <a:buFont typeface="Arial" charset="0"/>
              <a:buNone/>
            </a:pPr>
            <a:r>
              <a:rPr lang="en-GB" dirty="0"/>
              <a:t>use them for livestock.</a:t>
            </a:r>
          </a:p>
        </p:txBody>
      </p:sp>
      <p:pic>
        <p:nvPicPr>
          <p:cNvPr id="346121" name="Picture 9" descr="Herdwi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688" y="2043113"/>
            <a:ext cx="218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30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125151"/>
            <a:ext cx="8229600" cy="1143000"/>
          </a:xfrm>
        </p:spPr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142459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3568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en-GB" dirty="0"/>
              <a:t>Reminder of photosynthesis from National 5: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Write the summary word equation for photosynthesis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Name the two stages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Describe what happens in each stage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</p:spTree>
    <p:extLst>
      <p:ext uri="{BB962C8B-B14F-4D97-AF65-F5344CB8AC3E}">
        <p14:creationId xmlns:p14="http://schemas.microsoft.com/office/powerpoint/2010/main" val="3395770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this topic, you should be able to: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Describe the stages of photosynthesis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</p:spTree>
    <p:extLst>
      <p:ext uri="{BB962C8B-B14F-4D97-AF65-F5344CB8AC3E}">
        <p14:creationId xmlns:p14="http://schemas.microsoft.com/office/powerpoint/2010/main" val="1653568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what is meant by the absorption and action spectra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the role of carotenoids in relation to chlorophyll absorption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how chlorophyll is used to produce ATP and carry out photolysis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State the fate of all the products of the first stage of photosynthesis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Describe the Calvin cycle, including the roles of; </a:t>
            </a:r>
            <a:r>
              <a:rPr lang="en-GB" dirty="0" err="1"/>
              <a:t>RuBP</a:t>
            </a:r>
            <a:r>
              <a:rPr lang="en-GB" dirty="0"/>
              <a:t>, CO2. </a:t>
            </a:r>
            <a:r>
              <a:rPr lang="en-GB" dirty="0" err="1"/>
              <a:t>RuBisCo</a:t>
            </a:r>
            <a:r>
              <a:rPr lang="en-GB" dirty="0"/>
              <a:t>, intermediates, G3P, ATP and NADPH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Give possible fates of the sugar produced during photosynthesis</a:t>
            </a:r>
          </a:p>
        </p:txBody>
      </p:sp>
    </p:spTree>
    <p:extLst>
      <p:ext uri="{BB962C8B-B14F-4D97-AF65-F5344CB8AC3E}">
        <p14:creationId xmlns:p14="http://schemas.microsoft.com/office/powerpoint/2010/main" val="932709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>
          <a:xfrm>
            <a:off x="495300" y="-144463"/>
            <a:ext cx="8229600" cy="1143001"/>
          </a:xfrm>
        </p:spPr>
        <p:txBody>
          <a:bodyPr/>
          <a:lstStyle/>
          <a:p>
            <a:r>
              <a:rPr lang="en-GB" altLang="en-US" sz="4000" dirty="0"/>
              <a:t>Photosynthesis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0" y="762000"/>
            <a:ext cx="9144000" cy="1816100"/>
          </a:xfrm>
          <a:prstGeom prst="rect">
            <a:avLst/>
          </a:prstGeom>
          <a:noFill/>
          <a:ln w="38100" cmpd="dbl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>
              <a:spcBef>
                <a:spcPct val="50000"/>
              </a:spcBef>
              <a:buFont typeface="Wingdings" pitchFamily="2" charset="2"/>
              <a:buNone/>
            </a:pPr>
            <a:r>
              <a:rPr lang="en-GB" altLang="en-US" sz="2800"/>
              <a:t>Photosynthesis is a set of enzyme controlled reactions that builds up glucose from carbon dioxide and water. It is the fixing of light energy into chemical energy. (N5 but still a good start)</a:t>
            </a:r>
            <a:endParaRPr lang="en-US" altLang="en-US" sz="2800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7083425" y="3706813"/>
            <a:ext cx="533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4000" dirty="0">
                <a:latin typeface="Technical" pitchFamily="66" charset="0"/>
              </a:rPr>
              <a:t>+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1447800" y="3711575"/>
            <a:ext cx="533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4000">
                <a:latin typeface="Technical" pitchFamily="66" charset="0"/>
              </a:rPr>
              <a:t>+</a:t>
            </a:r>
          </a:p>
        </p:txBody>
      </p:sp>
      <p:grpSp>
        <p:nvGrpSpPr>
          <p:cNvPr id="2063" name="Group 15"/>
          <p:cNvGrpSpPr>
            <a:grpSpLocks/>
          </p:cNvGrpSpPr>
          <p:nvPr/>
        </p:nvGrpSpPr>
        <p:grpSpPr bwMode="auto">
          <a:xfrm>
            <a:off x="7848600" y="3200400"/>
            <a:ext cx="1371600" cy="1706563"/>
            <a:chOff x="1398" y="2140"/>
            <a:chExt cx="864" cy="1075"/>
          </a:xfrm>
        </p:grpSpPr>
        <p:sp>
          <p:nvSpPr>
            <p:cNvPr id="3169" name="Text Box 16"/>
            <p:cNvSpPr txBox="1">
              <a:spLocks noChangeArrowheads="1"/>
            </p:cNvSpPr>
            <p:nvPr/>
          </p:nvSpPr>
          <p:spPr bwMode="auto">
            <a:xfrm>
              <a:off x="1398" y="2487"/>
              <a:ext cx="86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omic Sans MS" pitchFamily="66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1800" dirty="0">
                  <a:latin typeface="+mn-lt"/>
                </a:rPr>
                <a:t>Oxygen</a:t>
              </a:r>
            </a:p>
          </p:txBody>
        </p:sp>
        <p:grpSp>
          <p:nvGrpSpPr>
            <p:cNvPr id="3170" name="Group 17"/>
            <p:cNvGrpSpPr>
              <a:grpSpLocks/>
            </p:cNvGrpSpPr>
            <p:nvPr/>
          </p:nvGrpSpPr>
          <p:grpSpPr bwMode="auto">
            <a:xfrm>
              <a:off x="1468" y="2804"/>
              <a:ext cx="198" cy="165"/>
              <a:chOff x="1571" y="2985"/>
              <a:chExt cx="198" cy="165"/>
            </a:xfrm>
          </p:grpSpPr>
          <p:sp>
            <p:nvSpPr>
              <p:cNvPr id="3186" name="Oval 18"/>
              <p:cNvSpPr>
                <a:spLocks noChangeArrowheads="1"/>
              </p:cNvSpPr>
              <p:nvPr/>
            </p:nvSpPr>
            <p:spPr bwMode="auto">
              <a:xfrm>
                <a:off x="1571" y="3063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87" name="Oval 19"/>
              <p:cNvSpPr>
                <a:spLocks noChangeArrowheads="1"/>
              </p:cNvSpPr>
              <p:nvPr/>
            </p:nvSpPr>
            <p:spPr bwMode="auto">
              <a:xfrm>
                <a:off x="1619" y="2985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171" name="Group 20"/>
            <p:cNvGrpSpPr>
              <a:grpSpLocks/>
            </p:cNvGrpSpPr>
            <p:nvPr/>
          </p:nvGrpSpPr>
          <p:grpSpPr bwMode="auto">
            <a:xfrm>
              <a:off x="1879" y="3050"/>
              <a:ext cx="198" cy="165"/>
              <a:chOff x="1571" y="2985"/>
              <a:chExt cx="198" cy="165"/>
            </a:xfrm>
          </p:grpSpPr>
          <p:sp>
            <p:nvSpPr>
              <p:cNvPr id="3184" name="Oval 21"/>
              <p:cNvSpPr>
                <a:spLocks noChangeArrowheads="1"/>
              </p:cNvSpPr>
              <p:nvPr/>
            </p:nvSpPr>
            <p:spPr bwMode="auto">
              <a:xfrm>
                <a:off x="1571" y="3063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85" name="Oval 22"/>
              <p:cNvSpPr>
                <a:spLocks noChangeArrowheads="1"/>
              </p:cNvSpPr>
              <p:nvPr/>
            </p:nvSpPr>
            <p:spPr bwMode="auto">
              <a:xfrm>
                <a:off x="1619" y="2985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172" name="Group 23"/>
            <p:cNvGrpSpPr>
              <a:grpSpLocks/>
            </p:cNvGrpSpPr>
            <p:nvPr/>
          </p:nvGrpSpPr>
          <p:grpSpPr bwMode="auto">
            <a:xfrm>
              <a:off x="1866" y="2334"/>
              <a:ext cx="198" cy="165"/>
              <a:chOff x="1571" y="2985"/>
              <a:chExt cx="198" cy="165"/>
            </a:xfrm>
          </p:grpSpPr>
          <p:sp>
            <p:nvSpPr>
              <p:cNvPr id="3182" name="Oval 24"/>
              <p:cNvSpPr>
                <a:spLocks noChangeArrowheads="1"/>
              </p:cNvSpPr>
              <p:nvPr/>
            </p:nvSpPr>
            <p:spPr bwMode="auto">
              <a:xfrm>
                <a:off x="1571" y="3063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83" name="Oval 25"/>
              <p:cNvSpPr>
                <a:spLocks noChangeArrowheads="1"/>
              </p:cNvSpPr>
              <p:nvPr/>
            </p:nvSpPr>
            <p:spPr bwMode="auto">
              <a:xfrm>
                <a:off x="1619" y="2985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173" name="Group 26"/>
            <p:cNvGrpSpPr>
              <a:grpSpLocks/>
            </p:cNvGrpSpPr>
            <p:nvPr/>
          </p:nvGrpSpPr>
          <p:grpSpPr bwMode="auto">
            <a:xfrm>
              <a:off x="1882" y="2793"/>
              <a:ext cx="198" cy="165"/>
              <a:chOff x="1571" y="2985"/>
              <a:chExt cx="198" cy="165"/>
            </a:xfrm>
          </p:grpSpPr>
          <p:sp>
            <p:nvSpPr>
              <p:cNvPr id="3180" name="Oval 27"/>
              <p:cNvSpPr>
                <a:spLocks noChangeArrowheads="1"/>
              </p:cNvSpPr>
              <p:nvPr/>
            </p:nvSpPr>
            <p:spPr bwMode="auto">
              <a:xfrm>
                <a:off x="1571" y="3063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81" name="Oval 28"/>
              <p:cNvSpPr>
                <a:spLocks noChangeArrowheads="1"/>
              </p:cNvSpPr>
              <p:nvPr/>
            </p:nvSpPr>
            <p:spPr bwMode="auto">
              <a:xfrm>
                <a:off x="1619" y="2985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174" name="Group 29"/>
            <p:cNvGrpSpPr>
              <a:grpSpLocks/>
            </p:cNvGrpSpPr>
            <p:nvPr/>
          </p:nvGrpSpPr>
          <p:grpSpPr bwMode="auto">
            <a:xfrm>
              <a:off x="1665" y="2140"/>
              <a:ext cx="198" cy="165"/>
              <a:chOff x="1571" y="2985"/>
              <a:chExt cx="198" cy="165"/>
            </a:xfrm>
          </p:grpSpPr>
          <p:sp>
            <p:nvSpPr>
              <p:cNvPr id="3178" name="Oval 30"/>
              <p:cNvSpPr>
                <a:spLocks noChangeArrowheads="1"/>
              </p:cNvSpPr>
              <p:nvPr/>
            </p:nvSpPr>
            <p:spPr bwMode="auto">
              <a:xfrm>
                <a:off x="1571" y="3063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79" name="Oval 31"/>
              <p:cNvSpPr>
                <a:spLocks noChangeArrowheads="1"/>
              </p:cNvSpPr>
              <p:nvPr/>
            </p:nvSpPr>
            <p:spPr bwMode="auto">
              <a:xfrm>
                <a:off x="1619" y="2985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175" name="Group 32"/>
            <p:cNvGrpSpPr>
              <a:grpSpLocks/>
            </p:cNvGrpSpPr>
            <p:nvPr/>
          </p:nvGrpSpPr>
          <p:grpSpPr bwMode="auto">
            <a:xfrm>
              <a:off x="1518" y="2341"/>
              <a:ext cx="198" cy="165"/>
              <a:chOff x="1571" y="2985"/>
              <a:chExt cx="198" cy="165"/>
            </a:xfrm>
          </p:grpSpPr>
          <p:sp>
            <p:nvSpPr>
              <p:cNvPr id="3176" name="Oval 33"/>
              <p:cNvSpPr>
                <a:spLocks noChangeArrowheads="1"/>
              </p:cNvSpPr>
              <p:nvPr/>
            </p:nvSpPr>
            <p:spPr bwMode="auto">
              <a:xfrm>
                <a:off x="1571" y="3063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77" name="Oval 34"/>
              <p:cNvSpPr>
                <a:spLocks noChangeArrowheads="1"/>
              </p:cNvSpPr>
              <p:nvPr/>
            </p:nvSpPr>
            <p:spPr bwMode="auto">
              <a:xfrm>
                <a:off x="1619" y="2985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</p:grpSp>
      <p:grpSp>
        <p:nvGrpSpPr>
          <p:cNvPr id="2083" name="Group 35"/>
          <p:cNvGrpSpPr>
            <a:grpSpLocks/>
          </p:cNvGrpSpPr>
          <p:nvPr/>
        </p:nvGrpSpPr>
        <p:grpSpPr bwMode="auto">
          <a:xfrm>
            <a:off x="5508104" y="3810000"/>
            <a:ext cx="1676400" cy="838200"/>
            <a:chOff x="258" y="2505"/>
            <a:chExt cx="816" cy="546"/>
          </a:xfrm>
        </p:grpSpPr>
        <p:sp>
          <p:nvSpPr>
            <p:cNvPr id="3167" name="Text Box 36"/>
            <p:cNvSpPr txBox="1">
              <a:spLocks noChangeArrowheads="1"/>
            </p:cNvSpPr>
            <p:nvPr/>
          </p:nvSpPr>
          <p:spPr bwMode="auto">
            <a:xfrm>
              <a:off x="258" y="2505"/>
              <a:ext cx="816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omic Sans MS" pitchFamily="66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1800" dirty="0">
                  <a:latin typeface="+mn-lt"/>
                </a:rPr>
                <a:t>Glucose</a:t>
              </a:r>
            </a:p>
          </p:txBody>
        </p:sp>
        <p:sp>
          <p:nvSpPr>
            <p:cNvPr id="3168" name="AutoShape 37"/>
            <p:cNvSpPr>
              <a:spLocks noChangeArrowheads="1"/>
            </p:cNvSpPr>
            <p:nvPr/>
          </p:nvSpPr>
          <p:spPr bwMode="auto">
            <a:xfrm>
              <a:off x="516" y="2829"/>
              <a:ext cx="355" cy="222"/>
            </a:xfrm>
            <a:prstGeom prst="hexagon">
              <a:avLst>
                <a:gd name="adj" fmla="val 39977"/>
                <a:gd name="vf" fmla="val 11547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00">
                      <a:alpha val="50195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2086" name="Group 38"/>
          <p:cNvGrpSpPr>
            <a:grpSpLocks/>
          </p:cNvGrpSpPr>
          <p:nvPr/>
        </p:nvGrpSpPr>
        <p:grpSpPr bwMode="auto">
          <a:xfrm>
            <a:off x="300038" y="3144838"/>
            <a:ext cx="1295400" cy="2058987"/>
            <a:chOff x="3236" y="2111"/>
            <a:chExt cx="816" cy="1297"/>
          </a:xfrm>
        </p:grpSpPr>
        <p:sp>
          <p:nvSpPr>
            <p:cNvPr id="3142" name="Text Box 39"/>
            <p:cNvSpPr txBox="1">
              <a:spLocks noChangeArrowheads="1"/>
            </p:cNvSpPr>
            <p:nvPr/>
          </p:nvSpPr>
          <p:spPr bwMode="auto">
            <a:xfrm>
              <a:off x="3236" y="2416"/>
              <a:ext cx="816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omic Sans MS" pitchFamily="66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1800" dirty="0">
                  <a:latin typeface="+mn-lt"/>
                </a:rPr>
                <a:t>Carbon dioxide</a:t>
              </a:r>
            </a:p>
          </p:txBody>
        </p:sp>
        <p:grpSp>
          <p:nvGrpSpPr>
            <p:cNvPr id="3143" name="Group 40"/>
            <p:cNvGrpSpPr>
              <a:grpSpLocks/>
            </p:cNvGrpSpPr>
            <p:nvPr/>
          </p:nvGrpSpPr>
          <p:grpSpPr bwMode="auto">
            <a:xfrm>
              <a:off x="3316" y="3111"/>
              <a:ext cx="285" cy="120"/>
              <a:chOff x="3316" y="3111"/>
              <a:chExt cx="285" cy="120"/>
            </a:xfrm>
          </p:grpSpPr>
          <p:sp>
            <p:nvSpPr>
              <p:cNvPr id="3164" name="Oval 41"/>
              <p:cNvSpPr>
                <a:spLocks noChangeArrowheads="1"/>
              </p:cNvSpPr>
              <p:nvPr/>
            </p:nvSpPr>
            <p:spPr bwMode="auto">
              <a:xfrm>
                <a:off x="3316" y="3111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65" name="Oval 42"/>
              <p:cNvSpPr>
                <a:spLocks noChangeArrowheads="1"/>
              </p:cNvSpPr>
              <p:nvPr/>
            </p:nvSpPr>
            <p:spPr bwMode="auto">
              <a:xfrm>
                <a:off x="3451" y="3144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66" name="Oval 43"/>
              <p:cNvSpPr>
                <a:spLocks noChangeArrowheads="1"/>
              </p:cNvSpPr>
              <p:nvPr/>
            </p:nvSpPr>
            <p:spPr bwMode="auto">
              <a:xfrm>
                <a:off x="3402" y="3111"/>
                <a:ext cx="111" cy="11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144" name="Group 44"/>
            <p:cNvGrpSpPr>
              <a:grpSpLocks/>
            </p:cNvGrpSpPr>
            <p:nvPr/>
          </p:nvGrpSpPr>
          <p:grpSpPr bwMode="auto">
            <a:xfrm>
              <a:off x="3405" y="2111"/>
              <a:ext cx="285" cy="120"/>
              <a:chOff x="3316" y="3111"/>
              <a:chExt cx="285" cy="120"/>
            </a:xfrm>
          </p:grpSpPr>
          <p:sp>
            <p:nvSpPr>
              <p:cNvPr id="3161" name="Oval 45"/>
              <p:cNvSpPr>
                <a:spLocks noChangeArrowheads="1"/>
              </p:cNvSpPr>
              <p:nvPr/>
            </p:nvSpPr>
            <p:spPr bwMode="auto">
              <a:xfrm>
                <a:off x="3316" y="3111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62" name="Oval 46"/>
              <p:cNvSpPr>
                <a:spLocks noChangeArrowheads="1"/>
              </p:cNvSpPr>
              <p:nvPr/>
            </p:nvSpPr>
            <p:spPr bwMode="auto">
              <a:xfrm>
                <a:off x="3451" y="3144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63" name="Oval 47"/>
              <p:cNvSpPr>
                <a:spLocks noChangeArrowheads="1"/>
              </p:cNvSpPr>
              <p:nvPr/>
            </p:nvSpPr>
            <p:spPr bwMode="auto">
              <a:xfrm>
                <a:off x="3402" y="3111"/>
                <a:ext cx="111" cy="11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145" name="Group 48"/>
            <p:cNvGrpSpPr>
              <a:grpSpLocks/>
            </p:cNvGrpSpPr>
            <p:nvPr/>
          </p:nvGrpSpPr>
          <p:grpSpPr bwMode="auto">
            <a:xfrm>
              <a:off x="3541" y="3288"/>
              <a:ext cx="285" cy="120"/>
              <a:chOff x="3316" y="3111"/>
              <a:chExt cx="285" cy="120"/>
            </a:xfrm>
          </p:grpSpPr>
          <p:sp>
            <p:nvSpPr>
              <p:cNvPr id="3158" name="Oval 49"/>
              <p:cNvSpPr>
                <a:spLocks noChangeArrowheads="1"/>
              </p:cNvSpPr>
              <p:nvPr/>
            </p:nvSpPr>
            <p:spPr bwMode="auto">
              <a:xfrm>
                <a:off x="3316" y="3111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59" name="Oval 50"/>
              <p:cNvSpPr>
                <a:spLocks noChangeArrowheads="1"/>
              </p:cNvSpPr>
              <p:nvPr/>
            </p:nvSpPr>
            <p:spPr bwMode="auto">
              <a:xfrm>
                <a:off x="3451" y="3144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60" name="Oval 51"/>
              <p:cNvSpPr>
                <a:spLocks noChangeArrowheads="1"/>
              </p:cNvSpPr>
              <p:nvPr/>
            </p:nvSpPr>
            <p:spPr bwMode="auto">
              <a:xfrm>
                <a:off x="3402" y="3111"/>
                <a:ext cx="111" cy="11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146" name="Group 52"/>
            <p:cNvGrpSpPr>
              <a:grpSpLocks/>
            </p:cNvGrpSpPr>
            <p:nvPr/>
          </p:nvGrpSpPr>
          <p:grpSpPr bwMode="auto">
            <a:xfrm>
              <a:off x="3686" y="2296"/>
              <a:ext cx="285" cy="120"/>
              <a:chOff x="3316" y="3111"/>
              <a:chExt cx="285" cy="120"/>
            </a:xfrm>
          </p:grpSpPr>
          <p:sp>
            <p:nvSpPr>
              <p:cNvPr id="3155" name="Oval 53"/>
              <p:cNvSpPr>
                <a:spLocks noChangeArrowheads="1"/>
              </p:cNvSpPr>
              <p:nvPr/>
            </p:nvSpPr>
            <p:spPr bwMode="auto">
              <a:xfrm>
                <a:off x="3316" y="3111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56" name="Oval 54"/>
              <p:cNvSpPr>
                <a:spLocks noChangeArrowheads="1"/>
              </p:cNvSpPr>
              <p:nvPr/>
            </p:nvSpPr>
            <p:spPr bwMode="auto">
              <a:xfrm>
                <a:off x="3451" y="3144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57" name="Oval 55"/>
              <p:cNvSpPr>
                <a:spLocks noChangeArrowheads="1"/>
              </p:cNvSpPr>
              <p:nvPr/>
            </p:nvSpPr>
            <p:spPr bwMode="auto">
              <a:xfrm>
                <a:off x="3402" y="3111"/>
                <a:ext cx="111" cy="11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147" name="Group 56"/>
            <p:cNvGrpSpPr>
              <a:grpSpLocks/>
            </p:cNvGrpSpPr>
            <p:nvPr/>
          </p:nvGrpSpPr>
          <p:grpSpPr bwMode="auto">
            <a:xfrm>
              <a:off x="3316" y="2306"/>
              <a:ext cx="285" cy="120"/>
              <a:chOff x="3316" y="3111"/>
              <a:chExt cx="285" cy="120"/>
            </a:xfrm>
          </p:grpSpPr>
          <p:sp>
            <p:nvSpPr>
              <p:cNvPr id="3152" name="Oval 57"/>
              <p:cNvSpPr>
                <a:spLocks noChangeArrowheads="1"/>
              </p:cNvSpPr>
              <p:nvPr/>
            </p:nvSpPr>
            <p:spPr bwMode="auto">
              <a:xfrm>
                <a:off x="3316" y="3111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53" name="Oval 58"/>
              <p:cNvSpPr>
                <a:spLocks noChangeArrowheads="1"/>
              </p:cNvSpPr>
              <p:nvPr/>
            </p:nvSpPr>
            <p:spPr bwMode="auto">
              <a:xfrm>
                <a:off x="3451" y="3144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54" name="Oval 59"/>
              <p:cNvSpPr>
                <a:spLocks noChangeArrowheads="1"/>
              </p:cNvSpPr>
              <p:nvPr/>
            </p:nvSpPr>
            <p:spPr bwMode="auto">
              <a:xfrm>
                <a:off x="3402" y="3111"/>
                <a:ext cx="111" cy="11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148" name="Group 60"/>
            <p:cNvGrpSpPr>
              <a:grpSpLocks/>
            </p:cNvGrpSpPr>
            <p:nvPr/>
          </p:nvGrpSpPr>
          <p:grpSpPr bwMode="auto">
            <a:xfrm>
              <a:off x="3602" y="3001"/>
              <a:ext cx="285" cy="120"/>
              <a:chOff x="3316" y="3111"/>
              <a:chExt cx="285" cy="120"/>
            </a:xfrm>
          </p:grpSpPr>
          <p:sp>
            <p:nvSpPr>
              <p:cNvPr id="3149" name="Oval 61"/>
              <p:cNvSpPr>
                <a:spLocks noChangeArrowheads="1"/>
              </p:cNvSpPr>
              <p:nvPr/>
            </p:nvSpPr>
            <p:spPr bwMode="auto">
              <a:xfrm>
                <a:off x="3316" y="3111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50" name="Oval 62"/>
              <p:cNvSpPr>
                <a:spLocks noChangeArrowheads="1"/>
              </p:cNvSpPr>
              <p:nvPr/>
            </p:nvSpPr>
            <p:spPr bwMode="auto">
              <a:xfrm>
                <a:off x="3451" y="3144"/>
                <a:ext cx="150" cy="8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51" name="Oval 63"/>
              <p:cNvSpPr>
                <a:spLocks noChangeArrowheads="1"/>
              </p:cNvSpPr>
              <p:nvPr/>
            </p:nvSpPr>
            <p:spPr bwMode="auto">
              <a:xfrm>
                <a:off x="3402" y="3111"/>
                <a:ext cx="111" cy="11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</p:grpSp>
      <p:grpSp>
        <p:nvGrpSpPr>
          <p:cNvPr id="2145" name="Group 97"/>
          <p:cNvGrpSpPr>
            <a:grpSpLocks/>
          </p:cNvGrpSpPr>
          <p:nvPr/>
        </p:nvGrpSpPr>
        <p:grpSpPr bwMode="auto">
          <a:xfrm>
            <a:off x="3352226" y="2701924"/>
            <a:ext cx="1905000" cy="1292225"/>
            <a:chOff x="2688" y="1811"/>
            <a:chExt cx="1200" cy="814"/>
          </a:xfrm>
        </p:grpSpPr>
        <p:sp>
          <p:nvSpPr>
            <p:cNvPr id="3137" name="Line 12"/>
            <p:cNvSpPr>
              <a:spLocks noChangeShapeType="1"/>
            </p:cNvSpPr>
            <p:nvPr/>
          </p:nvSpPr>
          <p:spPr bwMode="auto">
            <a:xfrm>
              <a:off x="2906" y="2624"/>
              <a:ext cx="954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38" name="Text Box 13"/>
            <p:cNvSpPr txBox="1">
              <a:spLocks noChangeArrowheads="1"/>
            </p:cNvSpPr>
            <p:nvPr/>
          </p:nvSpPr>
          <p:spPr bwMode="auto">
            <a:xfrm>
              <a:off x="2688" y="2217"/>
              <a:ext cx="1152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omic Sans MS" pitchFamily="66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1800" dirty="0">
                  <a:latin typeface="+mn-lt"/>
                </a:rPr>
                <a:t>Pigments (chlorophyll)</a:t>
              </a:r>
            </a:p>
          </p:txBody>
        </p:sp>
        <p:grpSp>
          <p:nvGrpSpPr>
            <p:cNvPr id="3139" name="Group 93"/>
            <p:cNvGrpSpPr>
              <a:grpSpLocks/>
            </p:cNvGrpSpPr>
            <p:nvPr/>
          </p:nvGrpSpPr>
          <p:grpSpPr bwMode="auto">
            <a:xfrm>
              <a:off x="2736" y="1811"/>
              <a:ext cx="1152" cy="452"/>
              <a:chOff x="879" y="1875"/>
              <a:chExt cx="2656" cy="1748"/>
            </a:xfrm>
          </p:grpSpPr>
          <p:sp>
            <p:nvSpPr>
              <p:cNvPr id="3140" name="Freeform 94"/>
              <p:cNvSpPr>
                <a:spLocks/>
              </p:cNvSpPr>
              <p:nvPr/>
            </p:nvSpPr>
            <p:spPr bwMode="auto">
              <a:xfrm>
                <a:off x="1490" y="1875"/>
                <a:ext cx="2045" cy="1484"/>
              </a:xfrm>
              <a:custGeom>
                <a:avLst/>
                <a:gdLst>
                  <a:gd name="T0" fmla="*/ 721 w 2045"/>
                  <a:gd name="T1" fmla="*/ 435 h 1484"/>
                  <a:gd name="T2" fmla="*/ 1936 w 2045"/>
                  <a:gd name="T3" fmla="*/ 112 h 1484"/>
                  <a:gd name="T4" fmla="*/ 1376 w 2045"/>
                  <a:gd name="T5" fmla="*/ 1106 h 1484"/>
                  <a:gd name="T6" fmla="*/ 109 w 2045"/>
                  <a:gd name="T7" fmla="*/ 1349 h 1484"/>
                  <a:gd name="T8" fmla="*/ 721 w 2045"/>
                  <a:gd name="T9" fmla="*/ 435 h 14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45" h="1484">
                    <a:moveTo>
                      <a:pt x="721" y="435"/>
                    </a:moveTo>
                    <a:cubicBezTo>
                      <a:pt x="993" y="219"/>
                      <a:pt x="1827" y="0"/>
                      <a:pt x="1936" y="112"/>
                    </a:cubicBezTo>
                    <a:cubicBezTo>
                      <a:pt x="2045" y="224"/>
                      <a:pt x="1716" y="900"/>
                      <a:pt x="1376" y="1106"/>
                    </a:cubicBezTo>
                    <a:cubicBezTo>
                      <a:pt x="1036" y="1312"/>
                      <a:pt x="264" y="1484"/>
                      <a:pt x="109" y="1349"/>
                    </a:cubicBezTo>
                    <a:cubicBezTo>
                      <a:pt x="0" y="1237"/>
                      <a:pt x="449" y="651"/>
                      <a:pt x="721" y="435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8000"/>
                  </a:gs>
                  <a:gs pos="50000">
                    <a:srgbClr val="003B00"/>
                  </a:gs>
                  <a:gs pos="100000">
                    <a:srgbClr val="0080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41" name="Freeform 95"/>
              <p:cNvSpPr>
                <a:spLocks/>
              </p:cNvSpPr>
              <p:nvPr/>
            </p:nvSpPr>
            <p:spPr bwMode="auto">
              <a:xfrm>
                <a:off x="879" y="1988"/>
                <a:ext cx="2433" cy="1635"/>
              </a:xfrm>
              <a:custGeom>
                <a:avLst/>
                <a:gdLst>
                  <a:gd name="T0" fmla="*/ 352 w 2433"/>
                  <a:gd name="T1" fmla="*/ 1467 h 1635"/>
                  <a:gd name="T2" fmla="*/ 339 w 2433"/>
                  <a:gd name="T3" fmla="*/ 1392 h 1635"/>
                  <a:gd name="T4" fmla="*/ 2385 w 2433"/>
                  <a:gd name="T5" fmla="*/ 6 h 1635"/>
                  <a:gd name="T6" fmla="*/ 2433 w 2433"/>
                  <a:gd name="T7" fmla="*/ 0 h 1635"/>
                  <a:gd name="T8" fmla="*/ 2412 w 2433"/>
                  <a:gd name="T9" fmla="*/ 21 h 1635"/>
                  <a:gd name="T10" fmla="*/ 352 w 2433"/>
                  <a:gd name="T11" fmla="*/ 1467 h 16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433" h="1635">
                    <a:moveTo>
                      <a:pt x="352" y="1467"/>
                    </a:moveTo>
                    <a:cubicBezTo>
                      <a:pt x="357" y="1451"/>
                      <a:pt x="0" y="1635"/>
                      <a:pt x="339" y="1392"/>
                    </a:cubicBezTo>
                    <a:lnTo>
                      <a:pt x="2385" y="6"/>
                    </a:lnTo>
                    <a:lnTo>
                      <a:pt x="2433" y="0"/>
                    </a:lnTo>
                    <a:lnTo>
                      <a:pt x="2412" y="21"/>
                    </a:lnTo>
                    <a:lnTo>
                      <a:pt x="352" y="1467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2146" name="Group 98"/>
          <p:cNvGrpSpPr>
            <a:grpSpLocks/>
          </p:cNvGrpSpPr>
          <p:nvPr/>
        </p:nvGrpSpPr>
        <p:grpSpPr bwMode="auto">
          <a:xfrm>
            <a:off x="3618926" y="4053177"/>
            <a:ext cx="1447800" cy="1789113"/>
            <a:chOff x="2016" y="1968"/>
            <a:chExt cx="912" cy="1127"/>
          </a:xfrm>
        </p:grpSpPr>
        <p:sp>
          <p:nvSpPr>
            <p:cNvPr id="3135" name="Oval 90"/>
            <p:cNvSpPr>
              <a:spLocks noChangeArrowheads="1"/>
            </p:cNvSpPr>
            <p:nvPr/>
          </p:nvSpPr>
          <p:spPr bwMode="auto">
            <a:xfrm>
              <a:off x="2016" y="1968"/>
              <a:ext cx="768" cy="720"/>
            </a:xfrm>
            <a:prstGeom prst="ellipse">
              <a:avLst/>
            </a:prstGeom>
            <a:gradFill rotWithShape="0">
              <a:gsLst>
                <a:gs pos="0">
                  <a:srgbClr val="FF6600"/>
                </a:gs>
                <a:gs pos="100000">
                  <a:srgbClr val="FFFF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3136" name="Text Box 96"/>
            <p:cNvSpPr txBox="1">
              <a:spLocks noChangeArrowheads="1"/>
            </p:cNvSpPr>
            <p:nvPr/>
          </p:nvSpPr>
          <p:spPr bwMode="auto">
            <a:xfrm>
              <a:off x="2112" y="2688"/>
              <a:ext cx="816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omic Sans MS" pitchFamily="66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1800" dirty="0">
                  <a:latin typeface="+mn-lt"/>
                </a:rPr>
                <a:t>Light energy</a:t>
              </a:r>
            </a:p>
          </p:txBody>
        </p:sp>
      </p:grpSp>
      <p:grpSp>
        <p:nvGrpSpPr>
          <p:cNvPr id="2171" name="Group 123"/>
          <p:cNvGrpSpPr>
            <a:grpSpLocks/>
          </p:cNvGrpSpPr>
          <p:nvPr/>
        </p:nvGrpSpPr>
        <p:grpSpPr bwMode="auto">
          <a:xfrm>
            <a:off x="1828800" y="3124200"/>
            <a:ext cx="1154113" cy="2522538"/>
            <a:chOff x="1152" y="1968"/>
            <a:chExt cx="727" cy="1589"/>
          </a:xfrm>
        </p:grpSpPr>
        <p:sp>
          <p:nvSpPr>
            <p:cNvPr id="3086" name="Text Box 65"/>
            <p:cNvSpPr txBox="1">
              <a:spLocks noChangeArrowheads="1"/>
            </p:cNvSpPr>
            <p:nvPr/>
          </p:nvSpPr>
          <p:spPr bwMode="auto">
            <a:xfrm>
              <a:off x="1152" y="2403"/>
              <a:ext cx="68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omic Sans MS" pitchFamily="66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1800" dirty="0">
                  <a:latin typeface="+mn-lt"/>
                </a:rPr>
                <a:t>water</a:t>
              </a:r>
            </a:p>
          </p:txBody>
        </p:sp>
        <p:grpSp>
          <p:nvGrpSpPr>
            <p:cNvPr id="3087" name="Group 66"/>
            <p:cNvGrpSpPr>
              <a:grpSpLocks/>
            </p:cNvGrpSpPr>
            <p:nvPr/>
          </p:nvGrpSpPr>
          <p:grpSpPr bwMode="auto">
            <a:xfrm>
              <a:off x="1239" y="2256"/>
              <a:ext cx="199" cy="149"/>
              <a:chOff x="3986" y="3199"/>
              <a:chExt cx="199" cy="149"/>
            </a:xfrm>
          </p:grpSpPr>
          <p:sp>
            <p:nvSpPr>
              <p:cNvPr id="3132" name="Oval 67"/>
              <p:cNvSpPr>
                <a:spLocks noChangeArrowheads="1"/>
              </p:cNvSpPr>
              <p:nvPr/>
            </p:nvSpPr>
            <p:spPr bwMode="auto">
              <a:xfrm>
                <a:off x="4026" y="3229"/>
                <a:ext cx="150" cy="119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33" name="Oval 68"/>
              <p:cNvSpPr>
                <a:spLocks noChangeArrowheads="1"/>
              </p:cNvSpPr>
              <p:nvPr/>
            </p:nvSpPr>
            <p:spPr bwMode="auto">
              <a:xfrm>
                <a:off x="3986" y="3261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34" name="Oval 69"/>
              <p:cNvSpPr>
                <a:spLocks noChangeArrowheads="1"/>
              </p:cNvSpPr>
              <p:nvPr/>
            </p:nvSpPr>
            <p:spPr bwMode="auto">
              <a:xfrm>
                <a:off x="4090" y="3199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088" name="Group 70"/>
            <p:cNvGrpSpPr>
              <a:grpSpLocks/>
            </p:cNvGrpSpPr>
            <p:nvPr/>
          </p:nvGrpSpPr>
          <p:grpSpPr bwMode="auto">
            <a:xfrm>
              <a:off x="1335" y="2691"/>
              <a:ext cx="199" cy="149"/>
              <a:chOff x="3986" y="3199"/>
              <a:chExt cx="199" cy="149"/>
            </a:xfrm>
          </p:grpSpPr>
          <p:sp>
            <p:nvSpPr>
              <p:cNvPr id="3129" name="Oval 71"/>
              <p:cNvSpPr>
                <a:spLocks noChangeArrowheads="1"/>
              </p:cNvSpPr>
              <p:nvPr/>
            </p:nvSpPr>
            <p:spPr bwMode="auto">
              <a:xfrm>
                <a:off x="4026" y="3229"/>
                <a:ext cx="150" cy="119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30" name="Oval 72"/>
              <p:cNvSpPr>
                <a:spLocks noChangeArrowheads="1"/>
              </p:cNvSpPr>
              <p:nvPr/>
            </p:nvSpPr>
            <p:spPr bwMode="auto">
              <a:xfrm>
                <a:off x="3986" y="3261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31" name="Oval 73"/>
              <p:cNvSpPr>
                <a:spLocks noChangeArrowheads="1"/>
              </p:cNvSpPr>
              <p:nvPr/>
            </p:nvSpPr>
            <p:spPr bwMode="auto">
              <a:xfrm>
                <a:off x="4090" y="3199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089" name="Group 74"/>
            <p:cNvGrpSpPr>
              <a:grpSpLocks/>
            </p:cNvGrpSpPr>
            <p:nvPr/>
          </p:nvGrpSpPr>
          <p:grpSpPr bwMode="auto">
            <a:xfrm>
              <a:off x="1517" y="2298"/>
              <a:ext cx="199" cy="149"/>
              <a:chOff x="3986" y="3199"/>
              <a:chExt cx="199" cy="149"/>
            </a:xfrm>
          </p:grpSpPr>
          <p:sp>
            <p:nvSpPr>
              <p:cNvPr id="3126" name="Oval 75"/>
              <p:cNvSpPr>
                <a:spLocks noChangeArrowheads="1"/>
              </p:cNvSpPr>
              <p:nvPr/>
            </p:nvSpPr>
            <p:spPr bwMode="auto">
              <a:xfrm>
                <a:off x="4026" y="3229"/>
                <a:ext cx="150" cy="119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27" name="Oval 76"/>
              <p:cNvSpPr>
                <a:spLocks noChangeArrowheads="1"/>
              </p:cNvSpPr>
              <p:nvPr/>
            </p:nvSpPr>
            <p:spPr bwMode="auto">
              <a:xfrm>
                <a:off x="3986" y="3261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28" name="Oval 77"/>
              <p:cNvSpPr>
                <a:spLocks noChangeArrowheads="1"/>
              </p:cNvSpPr>
              <p:nvPr/>
            </p:nvSpPr>
            <p:spPr bwMode="auto">
              <a:xfrm>
                <a:off x="4090" y="3199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090" name="Group 78"/>
            <p:cNvGrpSpPr>
              <a:grpSpLocks/>
            </p:cNvGrpSpPr>
            <p:nvPr/>
          </p:nvGrpSpPr>
          <p:grpSpPr bwMode="auto">
            <a:xfrm>
              <a:off x="1180" y="2852"/>
              <a:ext cx="199" cy="149"/>
              <a:chOff x="3986" y="3199"/>
              <a:chExt cx="199" cy="149"/>
            </a:xfrm>
          </p:grpSpPr>
          <p:sp>
            <p:nvSpPr>
              <p:cNvPr id="3123" name="Oval 79"/>
              <p:cNvSpPr>
                <a:spLocks noChangeArrowheads="1"/>
              </p:cNvSpPr>
              <p:nvPr/>
            </p:nvSpPr>
            <p:spPr bwMode="auto">
              <a:xfrm>
                <a:off x="4026" y="3229"/>
                <a:ext cx="150" cy="119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24" name="Oval 80"/>
              <p:cNvSpPr>
                <a:spLocks noChangeArrowheads="1"/>
              </p:cNvSpPr>
              <p:nvPr/>
            </p:nvSpPr>
            <p:spPr bwMode="auto">
              <a:xfrm>
                <a:off x="3986" y="3261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25" name="Oval 81"/>
              <p:cNvSpPr>
                <a:spLocks noChangeArrowheads="1"/>
              </p:cNvSpPr>
              <p:nvPr/>
            </p:nvSpPr>
            <p:spPr bwMode="auto">
              <a:xfrm>
                <a:off x="4090" y="3199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091" name="Group 82"/>
            <p:cNvGrpSpPr>
              <a:grpSpLocks/>
            </p:cNvGrpSpPr>
            <p:nvPr/>
          </p:nvGrpSpPr>
          <p:grpSpPr bwMode="auto">
            <a:xfrm>
              <a:off x="1425" y="2885"/>
              <a:ext cx="199" cy="149"/>
              <a:chOff x="3986" y="3199"/>
              <a:chExt cx="199" cy="149"/>
            </a:xfrm>
          </p:grpSpPr>
          <p:sp>
            <p:nvSpPr>
              <p:cNvPr id="3120" name="Oval 83"/>
              <p:cNvSpPr>
                <a:spLocks noChangeArrowheads="1"/>
              </p:cNvSpPr>
              <p:nvPr/>
            </p:nvSpPr>
            <p:spPr bwMode="auto">
              <a:xfrm>
                <a:off x="4026" y="3229"/>
                <a:ext cx="150" cy="119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21" name="Oval 84"/>
              <p:cNvSpPr>
                <a:spLocks noChangeArrowheads="1"/>
              </p:cNvSpPr>
              <p:nvPr/>
            </p:nvSpPr>
            <p:spPr bwMode="auto">
              <a:xfrm>
                <a:off x="3986" y="3261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22" name="Oval 85"/>
              <p:cNvSpPr>
                <a:spLocks noChangeArrowheads="1"/>
              </p:cNvSpPr>
              <p:nvPr/>
            </p:nvSpPr>
            <p:spPr bwMode="auto">
              <a:xfrm>
                <a:off x="4090" y="3199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092" name="Group 86"/>
            <p:cNvGrpSpPr>
              <a:grpSpLocks/>
            </p:cNvGrpSpPr>
            <p:nvPr/>
          </p:nvGrpSpPr>
          <p:grpSpPr bwMode="auto">
            <a:xfrm>
              <a:off x="1577" y="3154"/>
              <a:ext cx="199" cy="149"/>
              <a:chOff x="3986" y="3199"/>
              <a:chExt cx="199" cy="149"/>
            </a:xfrm>
          </p:grpSpPr>
          <p:sp>
            <p:nvSpPr>
              <p:cNvPr id="3117" name="Oval 87"/>
              <p:cNvSpPr>
                <a:spLocks noChangeArrowheads="1"/>
              </p:cNvSpPr>
              <p:nvPr/>
            </p:nvSpPr>
            <p:spPr bwMode="auto">
              <a:xfrm>
                <a:off x="4026" y="3229"/>
                <a:ext cx="150" cy="119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18" name="Oval 88"/>
              <p:cNvSpPr>
                <a:spLocks noChangeArrowheads="1"/>
              </p:cNvSpPr>
              <p:nvPr/>
            </p:nvSpPr>
            <p:spPr bwMode="auto">
              <a:xfrm>
                <a:off x="3986" y="3261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19" name="Oval 89"/>
              <p:cNvSpPr>
                <a:spLocks noChangeArrowheads="1"/>
              </p:cNvSpPr>
              <p:nvPr/>
            </p:nvSpPr>
            <p:spPr bwMode="auto">
              <a:xfrm>
                <a:off x="4090" y="3199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093" name="Group 99"/>
            <p:cNvGrpSpPr>
              <a:grpSpLocks/>
            </p:cNvGrpSpPr>
            <p:nvPr/>
          </p:nvGrpSpPr>
          <p:grpSpPr bwMode="auto">
            <a:xfrm>
              <a:off x="1296" y="3120"/>
              <a:ext cx="199" cy="149"/>
              <a:chOff x="3986" y="3199"/>
              <a:chExt cx="199" cy="149"/>
            </a:xfrm>
          </p:grpSpPr>
          <p:sp>
            <p:nvSpPr>
              <p:cNvPr id="3114" name="Oval 100"/>
              <p:cNvSpPr>
                <a:spLocks noChangeArrowheads="1"/>
              </p:cNvSpPr>
              <p:nvPr/>
            </p:nvSpPr>
            <p:spPr bwMode="auto">
              <a:xfrm>
                <a:off x="4026" y="3229"/>
                <a:ext cx="150" cy="119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15" name="Oval 101"/>
              <p:cNvSpPr>
                <a:spLocks noChangeArrowheads="1"/>
              </p:cNvSpPr>
              <p:nvPr/>
            </p:nvSpPr>
            <p:spPr bwMode="auto">
              <a:xfrm>
                <a:off x="3986" y="3261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16" name="Oval 102"/>
              <p:cNvSpPr>
                <a:spLocks noChangeArrowheads="1"/>
              </p:cNvSpPr>
              <p:nvPr/>
            </p:nvSpPr>
            <p:spPr bwMode="auto">
              <a:xfrm>
                <a:off x="4090" y="3199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094" name="Group 103"/>
            <p:cNvGrpSpPr>
              <a:grpSpLocks/>
            </p:cNvGrpSpPr>
            <p:nvPr/>
          </p:nvGrpSpPr>
          <p:grpSpPr bwMode="auto">
            <a:xfrm>
              <a:off x="1680" y="2832"/>
              <a:ext cx="199" cy="149"/>
              <a:chOff x="3986" y="3199"/>
              <a:chExt cx="199" cy="149"/>
            </a:xfrm>
          </p:grpSpPr>
          <p:sp>
            <p:nvSpPr>
              <p:cNvPr id="3111" name="Oval 104"/>
              <p:cNvSpPr>
                <a:spLocks noChangeArrowheads="1"/>
              </p:cNvSpPr>
              <p:nvPr/>
            </p:nvSpPr>
            <p:spPr bwMode="auto">
              <a:xfrm>
                <a:off x="4026" y="3229"/>
                <a:ext cx="150" cy="119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12" name="Oval 105"/>
              <p:cNvSpPr>
                <a:spLocks noChangeArrowheads="1"/>
              </p:cNvSpPr>
              <p:nvPr/>
            </p:nvSpPr>
            <p:spPr bwMode="auto">
              <a:xfrm>
                <a:off x="3986" y="3261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13" name="Oval 106"/>
              <p:cNvSpPr>
                <a:spLocks noChangeArrowheads="1"/>
              </p:cNvSpPr>
              <p:nvPr/>
            </p:nvSpPr>
            <p:spPr bwMode="auto">
              <a:xfrm>
                <a:off x="4090" y="3199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095" name="Group 107"/>
            <p:cNvGrpSpPr>
              <a:grpSpLocks/>
            </p:cNvGrpSpPr>
            <p:nvPr/>
          </p:nvGrpSpPr>
          <p:grpSpPr bwMode="auto">
            <a:xfrm>
              <a:off x="1536" y="3312"/>
              <a:ext cx="199" cy="149"/>
              <a:chOff x="3986" y="3199"/>
              <a:chExt cx="199" cy="149"/>
            </a:xfrm>
          </p:grpSpPr>
          <p:sp>
            <p:nvSpPr>
              <p:cNvPr id="3108" name="Oval 108"/>
              <p:cNvSpPr>
                <a:spLocks noChangeArrowheads="1"/>
              </p:cNvSpPr>
              <p:nvPr/>
            </p:nvSpPr>
            <p:spPr bwMode="auto">
              <a:xfrm>
                <a:off x="4026" y="3229"/>
                <a:ext cx="150" cy="119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09" name="Oval 109"/>
              <p:cNvSpPr>
                <a:spLocks noChangeArrowheads="1"/>
              </p:cNvSpPr>
              <p:nvPr/>
            </p:nvSpPr>
            <p:spPr bwMode="auto">
              <a:xfrm>
                <a:off x="3986" y="3261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10" name="Oval 110"/>
              <p:cNvSpPr>
                <a:spLocks noChangeArrowheads="1"/>
              </p:cNvSpPr>
              <p:nvPr/>
            </p:nvSpPr>
            <p:spPr bwMode="auto">
              <a:xfrm>
                <a:off x="4090" y="3199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096" name="Group 111"/>
            <p:cNvGrpSpPr>
              <a:grpSpLocks/>
            </p:cNvGrpSpPr>
            <p:nvPr/>
          </p:nvGrpSpPr>
          <p:grpSpPr bwMode="auto">
            <a:xfrm>
              <a:off x="1200" y="1968"/>
              <a:ext cx="199" cy="149"/>
              <a:chOff x="3986" y="3199"/>
              <a:chExt cx="199" cy="149"/>
            </a:xfrm>
          </p:grpSpPr>
          <p:sp>
            <p:nvSpPr>
              <p:cNvPr id="3105" name="Oval 112"/>
              <p:cNvSpPr>
                <a:spLocks noChangeArrowheads="1"/>
              </p:cNvSpPr>
              <p:nvPr/>
            </p:nvSpPr>
            <p:spPr bwMode="auto">
              <a:xfrm>
                <a:off x="4026" y="3229"/>
                <a:ext cx="150" cy="119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06" name="Oval 113"/>
              <p:cNvSpPr>
                <a:spLocks noChangeArrowheads="1"/>
              </p:cNvSpPr>
              <p:nvPr/>
            </p:nvSpPr>
            <p:spPr bwMode="auto">
              <a:xfrm>
                <a:off x="3986" y="3261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07" name="Oval 114"/>
              <p:cNvSpPr>
                <a:spLocks noChangeArrowheads="1"/>
              </p:cNvSpPr>
              <p:nvPr/>
            </p:nvSpPr>
            <p:spPr bwMode="auto">
              <a:xfrm>
                <a:off x="4090" y="3199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097" name="Group 115"/>
            <p:cNvGrpSpPr>
              <a:grpSpLocks/>
            </p:cNvGrpSpPr>
            <p:nvPr/>
          </p:nvGrpSpPr>
          <p:grpSpPr bwMode="auto">
            <a:xfrm>
              <a:off x="1248" y="3408"/>
              <a:ext cx="199" cy="149"/>
              <a:chOff x="3986" y="3199"/>
              <a:chExt cx="199" cy="149"/>
            </a:xfrm>
          </p:grpSpPr>
          <p:sp>
            <p:nvSpPr>
              <p:cNvPr id="3102" name="Oval 116"/>
              <p:cNvSpPr>
                <a:spLocks noChangeArrowheads="1"/>
              </p:cNvSpPr>
              <p:nvPr/>
            </p:nvSpPr>
            <p:spPr bwMode="auto">
              <a:xfrm>
                <a:off x="4026" y="3229"/>
                <a:ext cx="150" cy="119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03" name="Oval 117"/>
              <p:cNvSpPr>
                <a:spLocks noChangeArrowheads="1"/>
              </p:cNvSpPr>
              <p:nvPr/>
            </p:nvSpPr>
            <p:spPr bwMode="auto">
              <a:xfrm>
                <a:off x="3986" y="3261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04" name="Oval 118"/>
              <p:cNvSpPr>
                <a:spLocks noChangeArrowheads="1"/>
              </p:cNvSpPr>
              <p:nvPr/>
            </p:nvSpPr>
            <p:spPr bwMode="auto">
              <a:xfrm>
                <a:off x="4090" y="3199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3098" name="Group 119"/>
            <p:cNvGrpSpPr>
              <a:grpSpLocks/>
            </p:cNvGrpSpPr>
            <p:nvPr/>
          </p:nvGrpSpPr>
          <p:grpSpPr bwMode="auto">
            <a:xfrm>
              <a:off x="1392" y="2064"/>
              <a:ext cx="199" cy="149"/>
              <a:chOff x="3986" y="3199"/>
              <a:chExt cx="199" cy="149"/>
            </a:xfrm>
          </p:grpSpPr>
          <p:sp>
            <p:nvSpPr>
              <p:cNvPr id="3099" name="Oval 120"/>
              <p:cNvSpPr>
                <a:spLocks noChangeArrowheads="1"/>
              </p:cNvSpPr>
              <p:nvPr/>
            </p:nvSpPr>
            <p:spPr bwMode="auto">
              <a:xfrm>
                <a:off x="4026" y="3229"/>
                <a:ext cx="150" cy="119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00" name="Oval 121"/>
              <p:cNvSpPr>
                <a:spLocks noChangeArrowheads="1"/>
              </p:cNvSpPr>
              <p:nvPr/>
            </p:nvSpPr>
            <p:spPr bwMode="auto">
              <a:xfrm>
                <a:off x="3986" y="3261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3101" name="Oval 122"/>
              <p:cNvSpPr>
                <a:spLocks noChangeArrowheads="1"/>
              </p:cNvSpPr>
              <p:nvPr/>
            </p:nvSpPr>
            <p:spPr bwMode="auto">
              <a:xfrm>
                <a:off x="4090" y="3199"/>
                <a:ext cx="95" cy="7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</p:grp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781154" y="5320506"/>
            <a:ext cx="315012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GB" altLang="en-US" sz="2400" dirty="0"/>
              <a:t>The first stage in photosynthesis is to capture the energy from the light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697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 autoUpdateAnimBg="0"/>
      <p:bldP spid="2056" grpId="0" autoUpdateAnimBg="0"/>
      <p:bldP spid="2058" grpId="0" autoUpdateAnimBg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Visible Light</a:t>
            </a:r>
          </a:p>
        </p:txBody>
      </p:sp>
      <p:sp>
        <p:nvSpPr>
          <p:cNvPr id="34918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GB"/>
              <a:t>Visible light is made up of a spectrum of different colours.</a:t>
            </a:r>
          </a:p>
          <a:p>
            <a:pPr>
              <a:buFont typeface="Arial" charset="0"/>
              <a:buNone/>
            </a:pPr>
            <a:endParaRPr lang="en-GB"/>
          </a:p>
          <a:p>
            <a:pPr>
              <a:buFont typeface="Arial" charset="0"/>
              <a:buNone/>
            </a:pPr>
            <a:r>
              <a:rPr lang="en-GB"/>
              <a:t>Each colour of light has </a:t>
            </a:r>
          </a:p>
          <a:p>
            <a:pPr>
              <a:buFont typeface="Arial" charset="0"/>
              <a:buNone/>
            </a:pPr>
            <a:r>
              <a:rPr lang="en-GB"/>
              <a:t>a different wavelength.</a:t>
            </a:r>
          </a:p>
        </p:txBody>
      </p:sp>
      <p:pic>
        <p:nvPicPr>
          <p:cNvPr id="349193" name="Picture 9" descr="prism_lig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153" y="2569096"/>
            <a:ext cx="2260956" cy="2165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9197" name="Picture 13" descr="Electromagnetic spectr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3252788"/>
            <a:ext cx="5311775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9198" name="Text Box 14"/>
          <p:cNvSpPr txBox="1">
            <a:spLocks noChangeArrowheads="1"/>
          </p:cNvSpPr>
          <p:nvPr/>
        </p:nvSpPr>
        <p:spPr bwMode="auto">
          <a:xfrm>
            <a:off x="121443" y="4819650"/>
            <a:ext cx="5722938" cy="457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dirty="0"/>
              <a:t>400 nm         500 nm         600 nm        700 nm</a:t>
            </a:r>
          </a:p>
        </p:txBody>
      </p:sp>
      <p:sp>
        <p:nvSpPr>
          <p:cNvPr id="349199" name="Text Box 15"/>
          <p:cNvSpPr txBox="1">
            <a:spLocks noChangeArrowheads="1"/>
          </p:cNvSpPr>
          <p:nvPr/>
        </p:nvSpPr>
        <p:spPr bwMode="auto">
          <a:xfrm>
            <a:off x="6373153" y="5048249"/>
            <a:ext cx="2700337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dirty="0">
                <a:solidFill>
                  <a:srgbClr val="000099"/>
                </a:solidFill>
                <a:latin typeface="Comic Sans MS" charset="0"/>
              </a:rPr>
              <a:t>Colour in a copy of the visible light spectrum in your jotters.</a:t>
            </a:r>
          </a:p>
        </p:txBody>
      </p:sp>
    </p:spTree>
    <p:extLst>
      <p:ext uri="{BB962C8B-B14F-4D97-AF65-F5344CB8AC3E}">
        <p14:creationId xmlns:p14="http://schemas.microsoft.com/office/powerpoint/2010/main" val="245008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187" grpId="0" build="p"/>
      <p:bldP spid="349198" grpId="0" animBg="1"/>
      <p:bldP spid="34919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303" name="AutoShape 23"/>
          <p:cNvSpPr>
            <a:spLocks noChangeArrowheads="1"/>
          </p:cNvSpPr>
          <p:nvPr/>
        </p:nvSpPr>
        <p:spPr bwMode="auto">
          <a:xfrm rot="2780557">
            <a:off x="4192588" y="4173538"/>
            <a:ext cx="1598612" cy="804862"/>
          </a:xfrm>
          <a:prstGeom prst="rightArrow">
            <a:avLst>
              <a:gd name="adj1" fmla="val 50000"/>
              <a:gd name="adj2" fmla="val 4965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3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Fates of Light</a:t>
            </a:r>
          </a:p>
        </p:txBody>
      </p:sp>
      <p:pic>
        <p:nvPicPr>
          <p:cNvPr id="353293" name="Picture 13" descr="Leaf+01+front+colour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2632075"/>
            <a:ext cx="5056188" cy="222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3295" name="AutoShape 15"/>
          <p:cNvSpPr>
            <a:spLocks noChangeArrowheads="1"/>
          </p:cNvSpPr>
          <p:nvPr/>
        </p:nvSpPr>
        <p:spPr bwMode="auto">
          <a:xfrm rot="2535010">
            <a:off x="2312988" y="2298700"/>
            <a:ext cx="1560512" cy="992188"/>
          </a:xfrm>
          <a:prstGeom prst="rightArrow">
            <a:avLst>
              <a:gd name="adj1" fmla="val 50000"/>
              <a:gd name="adj2" fmla="val 3932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53298" name="Text Box 18"/>
          <p:cNvSpPr txBox="1">
            <a:spLocks noChangeArrowheads="1"/>
          </p:cNvSpPr>
          <p:nvPr/>
        </p:nvSpPr>
        <p:spPr bwMode="auto">
          <a:xfrm>
            <a:off x="6149975" y="1719263"/>
            <a:ext cx="172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endParaRPr lang="en-GB" sz="1800"/>
          </a:p>
        </p:txBody>
      </p:sp>
      <p:sp>
        <p:nvSpPr>
          <p:cNvPr id="353299" name="Text Box 19"/>
          <p:cNvSpPr txBox="1">
            <a:spLocks noChangeArrowheads="1"/>
          </p:cNvSpPr>
          <p:nvPr/>
        </p:nvSpPr>
        <p:spPr bwMode="auto">
          <a:xfrm rot="2456575">
            <a:off x="2308226" y="2620962"/>
            <a:ext cx="16938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1800" b="1" dirty="0">
                <a:latin typeface="Comic Sans MS" charset="0"/>
              </a:rPr>
              <a:t>White light</a:t>
            </a:r>
          </a:p>
        </p:txBody>
      </p:sp>
      <p:sp>
        <p:nvSpPr>
          <p:cNvPr id="353300" name="Text Box 20"/>
          <p:cNvSpPr txBox="1">
            <a:spLocks noChangeArrowheads="1"/>
          </p:cNvSpPr>
          <p:nvPr/>
        </p:nvSpPr>
        <p:spPr bwMode="auto">
          <a:xfrm>
            <a:off x="2611438" y="3490913"/>
            <a:ext cx="253662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 sz="2800" dirty="0">
                <a:solidFill>
                  <a:schemeClr val="bg1"/>
                </a:solidFill>
                <a:latin typeface="Comic Sans MS" charset="0"/>
              </a:rPr>
              <a:t> 1 Absorbed</a:t>
            </a:r>
          </a:p>
        </p:txBody>
      </p:sp>
      <p:sp>
        <p:nvSpPr>
          <p:cNvPr id="353301" name="Text Box 21"/>
          <p:cNvSpPr txBox="1">
            <a:spLocks noChangeArrowheads="1"/>
          </p:cNvSpPr>
          <p:nvPr/>
        </p:nvSpPr>
        <p:spPr bwMode="auto">
          <a:xfrm>
            <a:off x="5570538" y="1566863"/>
            <a:ext cx="245784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 sz="2800" dirty="0">
                <a:latin typeface="Comic Sans MS" charset="0"/>
              </a:rPr>
              <a:t>2 Reflected</a:t>
            </a:r>
          </a:p>
        </p:txBody>
      </p:sp>
      <p:sp>
        <p:nvSpPr>
          <p:cNvPr id="353302" name="Text Box 22"/>
          <p:cNvSpPr txBox="1">
            <a:spLocks noChangeArrowheads="1"/>
          </p:cNvSpPr>
          <p:nvPr/>
        </p:nvSpPr>
        <p:spPr bwMode="auto">
          <a:xfrm>
            <a:off x="5394324" y="4856163"/>
            <a:ext cx="28500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defRPr/>
            </a:pPr>
            <a:r>
              <a:rPr lang="en-GB" sz="2800" dirty="0">
                <a:latin typeface="Comic Sans MS" charset="0"/>
              </a:rPr>
              <a:t>3 Transmitted</a:t>
            </a:r>
          </a:p>
        </p:txBody>
      </p:sp>
      <p:sp>
        <p:nvSpPr>
          <p:cNvPr id="353304" name="AutoShape 24"/>
          <p:cNvSpPr>
            <a:spLocks noChangeArrowheads="1"/>
          </p:cNvSpPr>
          <p:nvPr/>
        </p:nvSpPr>
        <p:spPr bwMode="auto">
          <a:xfrm rot="-2470046">
            <a:off x="4227513" y="2257425"/>
            <a:ext cx="1598612" cy="804863"/>
          </a:xfrm>
          <a:prstGeom prst="rightArrow">
            <a:avLst>
              <a:gd name="adj1" fmla="val 50000"/>
              <a:gd name="adj2" fmla="val 49655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53305" name="Text Box 25"/>
          <p:cNvSpPr txBox="1">
            <a:spLocks noChangeArrowheads="1"/>
          </p:cNvSpPr>
          <p:nvPr/>
        </p:nvSpPr>
        <p:spPr bwMode="auto">
          <a:xfrm>
            <a:off x="284351" y="3062287"/>
            <a:ext cx="1893887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2800" dirty="0">
                <a:latin typeface="Comic Sans MS" charset="0"/>
              </a:rPr>
              <a:t>White light hitting a leaf (or any surface) will be either: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51" y="469134"/>
            <a:ext cx="2111660" cy="2111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967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303" grpId="0" animBg="1"/>
      <p:bldP spid="353295" grpId="0" animBg="1"/>
      <p:bldP spid="353299" grpId="0"/>
      <p:bldP spid="353300" grpId="0"/>
      <p:bldP spid="353301" grpId="0"/>
      <p:bldP spid="353302" grpId="0"/>
      <p:bldP spid="353304" grpId="0" animBg="1"/>
      <p:bldP spid="35330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en-GB" sz="4000" dirty="0"/>
              <a:t>Light Absorption</a:t>
            </a:r>
          </a:p>
        </p:txBody>
      </p:sp>
      <p:sp>
        <p:nvSpPr>
          <p:cNvPr id="35840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defTabSz="914400">
              <a:buFont typeface="Arial" charset="0"/>
              <a:buNone/>
            </a:pPr>
            <a:r>
              <a:rPr lang="en-GB"/>
              <a:t>Leaves contain several coloured pigments of which </a:t>
            </a:r>
            <a:r>
              <a:rPr lang="en-GB" u="sng"/>
              <a:t>chlorophyll</a:t>
            </a:r>
            <a:r>
              <a:rPr lang="en-GB"/>
              <a:t> is the most important.</a:t>
            </a:r>
          </a:p>
          <a:p>
            <a:pPr marL="609600" indent="-609600" defTabSz="914400">
              <a:buFont typeface="Arial" charset="0"/>
              <a:buNone/>
            </a:pPr>
            <a:endParaRPr lang="en-GB"/>
          </a:p>
          <a:p>
            <a:pPr marL="609600" indent="-609600" defTabSz="914400">
              <a:buFont typeface="Arial" charset="0"/>
              <a:buNone/>
            </a:pPr>
            <a:r>
              <a:rPr lang="en-GB"/>
              <a:t>These pigments absorb light energy. These pigments absorb different wavelengths of light.</a:t>
            </a:r>
          </a:p>
        </p:txBody>
      </p:sp>
    </p:spTree>
    <p:extLst>
      <p:ext uri="{BB962C8B-B14F-4D97-AF65-F5344CB8AC3E}">
        <p14:creationId xmlns:p14="http://schemas.microsoft.com/office/powerpoint/2010/main" val="5120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defTabSz="914400"/>
            <a:r>
              <a:rPr lang="en-GB" sz="4000"/>
              <a:t>Which wavelengths of light are used by plants</a:t>
            </a:r>
          </a:p>
        </p:txBody>
      </p:sp>
      <p:sp>
        <p:nvSpPr>
          <p:cNvPr id="359449" name="Rectangle 25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GB">
                <a:solidFill>
                  <a:srgbClr val="000099"/>
                </a:solidFill>
              </a:rPr>
              <a:t>Your teacher will explain how to extract leaf pigments from nettles.</a:t>
            </a:r>
          </a:p>
          <a:p>
            <a:pPr>
              <a:buFont typeface="Arial" charset="0"/>
              <a:buNone/>
            </a:pPr>
            <a:endParaRPr lang="en-GB">
              <a:solidFill>
                <a:srgbClr val="000099"/>
              </a:solidFill>
            </a:endParaRPr>
          </a:p>
          <a:p>
            <a:pPr>
              <a:buFont typeface="Arial" charset="0"/>
              <a:buNone/>
            </a:pPr>
            <a:r>
              <a:rPr lang="en-GB">
                <a:solidFill>
                  <a:srgbClr val="000099"/>
                </a:solidFill>
              </a:rPr>
              <a:t>Place the leaf pigments solution in front of a spectroscope. This will show which colours are absorbed by the leaf pigments.</a:t>
            </a:r>
          </a:p>
        </p:txBody>
      </p:sp>
    </p:spTree>
    <p:extLst>
      <p:ext uri="{BB962C8B-B14F-4D97-AF65-F5344CB8AC3E}">
        <p14:creationId xmlns:p14="http://schemas.microsoft.com/office/powerpoint/2010/main" val="190978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4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body" idx="4294967295"/>
          </p:nvPr>
        </p:nvSpPr>
        <p:spPr>
          <a:xfrm>
            <a:off x="228600" y="482600"/>
            <a:ext cx="8610600" cy="5049838"/>
          </a:xfrm>
        </p:spPr>
        <p:txBody>
          <a:bodyPr/>
          <a:lstStyle/>
          <a:p>
            <a:pPr marL="609600" indent="-609600" defTabSz="914400"/>
            <a:r>
              <a:rPr lang="en-GB">
                <a:solidFill>
                  <a:srgbClr val="000099"/>
                </a:solidFill>
              </a:rPr>
              <a:t>Collect a leaf and cut into small pieces.</a:t>
            </a:r>
          </a:p>
          <a:p>
            <a:pPr marL="609600" indent="-609600" defTabSz="914400"/>
            <a:r>
              <a:rPr lang="en-GB">
                <a:solidFill>
                  <a:srgbClr val="000099"/>
                </a:solidFill>
              </a:rPr>
              <a:t>Add some propanone and sand into a mortar and pestle.</a:t>
            </a:r>
          </a:p>
          <a:p>
            <a:pPr marL="609600" indent="-609600" defTabSz="914400"/>
            <a:r>
              <a:rPr lang="en-GB">
                <a:solidFill>
                  <a:srgbClr val="000099"/>
                </a:solidFill>
              </a:rPr>
              <a:t>Grind this up, until the propanone turns green.</a:t>
            </a:r>
          </a:p>
          <a:p>
            <a:pPr marL="609600" indent="-609600" defTabSz="914400"/>
            <a:r>
              <a:rPr lang="en-GB">
                <a:solidFill>
                  <a:srgbClr val="000099"/>
                </a:solidFill>
              </a:rPr>
              <a:t>Filter the mixture into a test tube.</a:t>
            </a:r>
          </a:p>
          <a:p>
            <a:pPr marL="609600" indent="-609600" defTabSz="914400"/>
            <a:r>
              <a:rPr lang="en-GB">
                <a:solidFill>
                  <a:srgbClr val="000099"/>
                </a:solidFill>
              </a:rPr>
              <a:t>Hold the spectroscope up towards the test tube and look towards the light.</a:t>
            </a:r>
          </a:p>
          <a:p>
            <a:pPr marL="609600" indent="-609600" defTabSz="914400"/>
            <a:endParaRPr lang="en-GB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441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1490" name="Group 18"/>
          <p:cNvGraphicFramePr>
            <a:graphicFrameLocks noGrp="1"/>
          </p:cNvGraphicFramePr>
          <p:nvPr/>
        </p:nvGraphicFramePr>
        <p:xfrm>
          <a:off x="319088" y="273050"/>
          <a:ext cx="8505825" cy="1079500"/>
        </p:xfrm>
        <a:graphic>
          <a:graphicData uri="http://schemas.openxmlformats.org/drawingml/2006/table">
            <a:tbl>
              <a:tblPr/>
              <a:tblGrid>
                <a:gridCol w="1417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7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6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7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6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79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violet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blue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green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yellow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orange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red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1510" name="Text Box 38"/>
          <p:cNvSpPr txBox="1">
            <a:spLocks noChangeArrowheads="1"/>
          </p:cNvSpPr>
          <p:nvPr/>
        </p:nvSpPr>
        <p:spPr bwMode="auto">
          <a:xfrm>
            <a:off x="319088" y="1552575"/>
            <a:ext cx="8478837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3200">
                <a:solidFill>
                  <a:srgbClr val="000099"/>
                </a:solidFill>
                <a:latin typeface="Comic Sans MS" charset="0"/>
              </a:rPr>
              <a:t>Colour in the normal spectrum. Then colour in a second copy of the spectrum viewed through the leaf pigments:</a:t>
            </a:r>
          </a:p>
        </p:txBody>
      </p:sp>
    </p:spTree>
    <p:extLst>
      <p:ext uri="{BB962C8B-B14F-4D97-AF65-F5344CB8AC3E}">
        <p14:creationId xmlns:p14="http://schemas.microsoft.com/office/powerpoint/2010/main" val="282895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44" name="Group 4"/>
          <p:cNvGraphicFramePr>
            <a:graphicFrameLocks noGrp="1"/>
          </p:cNvGraphicFramePr>
          <p:nvPr/>
        </p:nvGraphicFramePr>
        <p:xfrm>
          <a:off x="258763" y="982663"/>
          <a:ext cx="8505825" cy="1079500"/>
        </p:xfrm>
        <a:graphic>
          <a:graphicData uri="http://schemas.openxmlformats.org/drawingml/2006/table">
            <a:tbl>
              <a:tblPr/>
              <a:tblGrid>
                <a:gridCol w="1417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7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6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7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6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79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violet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blue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green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yellow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orange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red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8660" name="Rectangle 20"/>
          <p:cNvSpPr>
            <a:spLocks noChangeArrowheads="1"/>
          </p:cNvSpPr>
          <p:nvPr/>
        </p:nvSpPr>
        <p:spPr bwMode="auto">
          <a:xfrm>
            <a:off x="265113" y="992188"/>
            <a:ext cx="2830512" cy="10604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661" name="Rectangle 21"/>
          <p:cNvSpPr>
            <a:spLocks noChangeArrowheads="1"/>
          </p:cNvSpPr>
          <p:nvPr/>
        </p:nvSpPr>
        <p:spPr bwMode="auto">
          <a:xfrm>
            <a:off x="7874000" y="977900"/>
            <a:ext cx="885825" cy="1090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662" name="Text Box 22"/>
          <p:cNvSpPr txBox="1">
            <a:spLocks noChangeArrowheads="1"/>
          </p:cNvSpPr>
          <p:nvPr/>
        </p:nvSpPr>
        <p:spPr bwMode="auto">
          <a:xfrm>
            <a:off x="284163" y="300038"/>
            <a:ext cx="82137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3200" u="sng">
                <a:latin typeface="Comic Sans MS" charset="0"/>
              </a:rPr>
              <a:t>Spectrum viewed through Chlorophyll</a:t>
            </a:r>
          </a:p>
        </p:txBody>
      </p:sp>
      <p:sp>
        <p:nvSpPr>
          <p:cNvPr id="368663" name="Text Box 23"/>
          <p:cNvSpPr txBox="1">
            <a:spLocks noChangeArrowheads="1"/>
          </p:cNvSpPr>
          <p:nvPr/>
        </p:nvSpPr>
        <p:spPr bwMode="auto">
          <a:xfrm>
            <a:off x="309563" y="2349500"/>
            <a:ext cx="8478837" cy="369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>
              <a:spcBef>
                <a:spcPct val="20000"/>
              </a:spcBef>
              <a:buFont typeface="Arial" charset="0"/>
              <a:buNone/>
              <a:defRPr/>
            </a:pPr>
            <a:r>
              <a:rPr lang="en-GB" sz="3200">
                <a:latin typeface="Comic Sans MS" charset="0"/>
              </a:rPr>
              <a:t>The blue and violet are no longer visible and only some of the red is still seen. </a:t>
            </a:r>
            <a:r>
              <a:rPr lang="en-GB" sz="3200" u="sng">
                <a:latin typeface="Comic Sans MS" charset="0"/>
              </a:rPr>
              <a:t>These have been absorbed by the leaf pigments</a:t>
            </a:r>
            <a:r>
              <a:rPr lang="en-GB" sz="3200">
                <a:latin typeface="Comic Sans MS" charset="0"/>
              </a:rPr>
              <a:t>. </a:t>
            </a:r>
          </a:p>
          <a:p>
            <a:pPr defTabSz="914400">
              <a:spcBef>
                <a:spcPct val="20000"/>
              </a:spcBef>
              <a:buFont typeface="Arial" charset="0"/>
              <a:buNone/>
              <a:defRPr/>
            </a:pPr>
            <a:r>
              <a:rPr lang="en-GB" sz="3200">
                <a:latin typeface="Comic Sans MS" charset="0"/>
              </a:rPr>
              <a:t>These are most important wavelengths for a plant in photosynthesis.</a:t>
            </a:r>
          </a:p>
          <a:p>
            <a:pPr defTabSz="914400">
              <a:spcBef>
                <a:spcPct val="20000"/>
              </a:spcBef>
              <a:buFont typeface="Arial" charset="0"/>
              <a:buNone/>
              <a:defRPr/>
            </a:pPr>
            <a:endParaRPr lang="en-GB" sz="3200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68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0" grpId="0" animBg="1"/>
      <p:bldP spid="368661" grpId="0" animBg="1"/>
      <p:bldP spid="36866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GB" sz="4000"/>
              <a:t>Separation of leaf pigments by thin-layer chromatography</a:t>
            </a:r>
          </a:p>
        </p:txBody>
      </p:sp>
      <p:sp>
        <p:nvSpPr>
          <p:cNvPr id="317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GB">
                <a:solidFill>
                  <a:srgbClr val="000099"/>
                </a:solidFill>
              </a:rPr>
              <a:t>Follow the instructions for the separation of leaf pigments by chromatography practical.</a:t>
            </a:r>
          </a:p>
        </p:txBody>
      </p:sp>
    </p:spTree>
    <p:extLst>
      <p:ext uri="{BB962C8B-B14F-4D97-AF65-F5344CB8AC3E}">
        <p14:creationId xmlns:p14="http://schemas.microsoft.com/office/powerpoint/2010/main" val="11840580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/>
              <a:t>Accessory Pigments</a:t>
            </a:r>
          </a:p>
        </p:txBody>
      </p:sp>
      <p:sp>
        <p:nvSpPr>
          <p:cNvPr id="37069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GB" dirty="0"/>
              <a:t>The xanthophyll and carotene allow the plant to carry out photosynthesis in a wider range of light wavelengths – they extend the absorption spectrum.</a:t>
            </a:r>
          </a:p>
          <a:p>
            <a:pPr>
              <a:buFont typeface="Arial" charset="0"/>
              <a:buNone/>
            </a:pPr>
            <a:r>
              <a:rPr lang="en-GB" dirty="0"/>
              <a:t>They are known as </a:t>
            </a:r>
            <a:r>
              <a:rPr lang="en-GB" b="1" dirty="0"/>
              <a:t>carotenoids</a:t>
            </a:r>
            <a:r>
              <a:rPr lang="en-GB" dirty="0"/>
              <a:t> or accessory pigments as they </a:t>
            </a:r>
            <a:r>
              <a:rPr lang="en-GB" b="1" dirty="0"/>
              <a:t>pass the energy</a:t>
            </a:r>
            <a:r>
              <a:rPr lang="en-GB" dirty="0"/>
              <a:t> they capture onto chlorophyll a and b.</a:t>
            </a:r>
          </a:p>
        </p:txBody>
      </p:sp>
    </p:spTree>
    <p:extLst>
      <p:ext uri="{BB962C8B-B14F-4D97-AF65-F5344CB8AC3E}">
        <p14:creationId xmlns:p14="http://schemas.microsoft.com/office/powerpoint/2010/main" val="170688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69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74" y="332656"/>
            <a:ext cx="8952613" cy="6266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24999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Chromatography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8"/>
          <a:stretch/>
        </p:blipFill>
        <p:spPr bwMode="auto">
          <a:xfrm>
            <a:off x="1576188" y="1600200"/>
            <a:ext cx="5991624" cy="4357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16217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en-GB" sz="4000"/>
              <a:t>Absorption and Action Spectra</a:t>
            </a:r>
          </a:p>
        </p:txBody>
      </p:sp>
      <p:sp>
        <p:nvSpPr>
          <p:cNvPr id="363523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 defTabSz="914400">
              <a:buFont typeface="Arial" charset="0"/>
              <a:buNone/>
            </a:pPr>
            <a:r>
              <a:rPr lang="en-GB"/>
              <a:t>A leaf contains several pigments which can be separated by chromatography.</a:t>
            </a:r>
          </a:p>
          <a:p>
            <a:pPr marL="609600" indent="-609600" defTabSz="914400">
              <a:buFont typeface="Arial" charset="0"/>
              <a:buNone/>
            </a:pPr>
            <a:r>
              <a:rPr lang="en-GB"/>
              <a:t>The main pigments are:</a:t>
            </a:r>
          </a:p>
          <a:p>
            <a:pPr marL="609600" indent="-609600" defTabSz="914400">
              <a:buFontTx/>
              <a:buAutoNum type="arabicPeriod"/>
            </a:pPr>
            <a:r>
              <a:rPr lang="en-GB"/>
              <a:t>Chlorophyll a (blue-green*)</a:t>
            </a:r>
          </a:p>
          <a:p>
            <a:pPr marL="609600" indent="-609600" defTabSz="914400">
              <a:buFontTx/>
              <a:buAutoNum type="arabicPeriod"/>
            </a:pPr>
            <a:r>
              <a:rPr lang="en-GB"/>
              <a:t>Chlorophyll b (yellow-green*)</a:t>
            </a:r>
          </a:p>
          <a:p>
            <a:pPr marL="609600" indent="-609600" defTabSz="914400">
              <a:buFontTx/>
              <a:buAutoNum type="arabicPeriod"/>
            </a:pPr>
            <a:r>
              <a:rPr lang="en-GB"/>
              <a:t>Carotene (yellow*)</a:t>
            </a:r>
          </a:p>
          <a:p>
            <a:pPr marL="609600" indent="-609600" defTabSz="914400">
              <a:buFontTx/>
              <a:buAutoNum type="arabicPeriod"/>
            </a:pPr>
            <a:r>
              <a:rPr lang="en-GB"/>
              <a:t>Xanthophyll (yellow*)</a:t>
            </a:r>
          </a:p>
          <a:p>
            <a:pPr marL="609600" indent="-609600" defTabSz="914400">
              <a:buFontTx/>
              <a:buNone/>
            </a:pPr>
            <a:r>
              <a:rPr lang="en-GB" sz="2000"/>
              <a:t>* This is the colour of the spot on the chromatography paper</a:t>
            </a:r>
          </a:p>
        </p:txBody>
      </p:sp>
    </p:spTree>
    <p:extLst>
      <p:ext uri="{BB962C8B-B14F-4D97-AF65-F5344CB8AC3E}">
        <p14:creationId xmlns:p14="http://schemas.microsoft.com/office/powerpoint/2010/main" val="249042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/>
          </p:cNvSpPr>
          <p:nvPr>
            <p:ph type="body" idx="4294967295"/>
          </p:nvPr>
        </p:nvSpPr>
        <p:spPr>
          <a:xfrm>
            <a:off x="251520" y="332656"/>
            <a:ext cx="8610600" cy="619601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609600" indent="-609600" defTabSz="914400">
              <a:buFont typeface="Arial" charset="0"/>
              <a:buNone/>
            </a:pPr>
            <a:r>
              <a:rPr lang="en-GB" u="sng" dirty="0"/>
              <a:t>An absorption spectrum</a:t>
            </a:r>
            <a:r>
              <a:rPr lang="en-GB" dirty="0"/>
              <a:t> shows the absorption of light of each wavelength by each pigment.</a:t>
            </a:r>
          </a:p>
          <a:p>
            <a:pPr marL="609600" indent="-609600" defTabSz="914400">
              <a:buFont typeface="Arial" charset="0"/>
              <a:buNone/>
            </a:pPr>
            <a:endParaRPr lang="en-GB" dirty="0"/>
          </a:p>
          <a:p>
            <a:pPr marL="609600" indent="-609600" defTabSz="914400">
              <a:buFont typeface="Arial" charset="0"/>
              <a:buNone/>
            </a:pPr>
            <a:r>
              <a:rPr lang="en-GB" u="sng" dirty="0"/>
              <a:t>An action spectrum</a:t>
            </a:r>
            <a:r>
              <a:rPr lang="en-GB" dirty="0"/>
              <a:t> shows the rate of photosynthesis at each light wavelength.</a:t>
            </a:r>
          </a:p>
          <a:p>
            <a:pPr marL="609600" indent="-609600" defTabSz="914400">
              <a:buFont typeface="Arial" charset="0"/>
              <a:buNone/>
            </a:pPr>
            <a:endParaRPr lang="en-GB" dirty="0"/>
          </a:p>
          <a:p>
            <a:pPr marL="609600" indent="-609600" defTabSz="914400">
              <a:buFont typeface="Arial" charset="0"/>
              <a:buNone/>
            </a:pPr>
            <a:r>
              <a:rPr lang="en-GB" dirty="0"/>
              <a:t>Comparison of absorption and action spectra reveals a close match – this is good evidence for the importance of leaf pigments in photosynthesis.</a:t>
            </a: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130627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6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2" descr="fig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75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5571" name="Text Box 3"/>
          <p:cNvSpPr txBox="1">
            <a:spLocks noChangeArrowheads="1"/>
          </p:cNvSpPr>
          <p:nvPr/>
        </p:nvSpPr>
        <p:spPr bwMode="auto">
          <a:xfrm>
            <a:off x="0" y="1066800"/>
            <a:ext cx="19478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Absorption spectrum</a:t>
            </a:r>
          </a:p>
        </p:txBody>
      </p:sp>
      <p:sp>
        <p:nvSpPr>
          <p:cNvPr id="365572" name="Text Box 4"/>
          <p:cNvSpPr txBox="1">
            <a:spLocks noChangeArrowheads="1"/>
          </p:cNvSpPr>
          <p:nvPr/>
        </p:nvSpPr>
        <p:spPr bwMode="auto">
          <a:xfrm>
            <a:off x="152400" y="4025900"/>
            <a:ext cx="19478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Action spectrum</a:t>
            </a:r>
          </a:p>
        </p:txBody>
      </p:sp>
    </p:spTree>
    <p:extLst>
      <p:ext uri="{BB962C8B-B14F-4D97-AF65-F5344CB8AC3E}">
        <p14:creationId xmlns:p14="http://schemas.microsoft.com/office/powerpoint/2010/main" val="9666311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Photosynthesis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Photosynthesis happens in two stages: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Photolysis (light dependent)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Carbon fixation (light independent)</a:t>
            </a:r>
          </a:p>
        </p:txBody>
      </p:sp>
    </p:spTree>
    <p:extLst>
      <p:ext uri="{BB962C8B-B14F-4D97-AF65-F5344CB8AC3E}">
        <p14:creationId xmlns:p14="http://schemas.microsoft.com/office/powerpoint/2010/main" val="18094205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Photosynthesis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linkClick r:id="rId2"/>
              </a:rPr>
              <a:t>https://www.youtube.com/watch?v=CMiPYHNNg28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76035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Where is it happening?</a:t>
            </a:r>
          </a:p>
        </p:txBody>
      </p:sp>
      <p:pic>
        <p:nvPicPr>
          <p:cNvPr id="30722" name="Picture 2" descr="Chloropla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6"/>
          <a:stretch>
            <a:fillRect/>
          </a:stretch>
        </p:blipFill>
        <p:spPr bwMode="auto">
          <a:xfrm>
            <a:off x="138113" y="1487488"/>
            <a:ext cx="5391150" cy="472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5753100"/>
            <a:ext cx="108585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734050" y="1714500"/>
            <a:ext cx="325755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GB" altLang="en-US" sz="2800"/>
              <a:t>Photolysis takes place in the granum, stacks of sacs of membrane containing pigments</a:t>
            </a:r>
          </a:p>
          <a:p>
            <a:endParaRPr lang="en-GB" altLang="en-US" sz="2800"/>
          </a:p>
          <a:p>
            <a:r>
              <a:rPr lang="en-GB" altLang="en-US" sz="2800"/>
              <a:t>Carbon fixation takes place in the stroma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903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199061"/>
            <a:ext cx="4495800" cy="5542307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endParaRPr lang="en-GB" sz="2000" b="1" dirty="0">
              <a:solidFill>
                <a:srgbClr val="002060"/>
              </a:solidFill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GB" sz="2000" b="1" dirty="0">
                <a:cs typeface="Times New Roman" pitchFamily="18" charset="0"/>
              </a:rPr>
              <a:t>Light Energy</a:t>
            </a:r>
            <a:r>
              <a:rPr lang="en-GB" sz="2000" dirty="0">
                <a:cs typeface="Times New Roman" pitchFamily="18" charset="0"/>
              </a:rPr>
              <a:t> is absorbed by </a:t>
            </a:r>
            <a:r>
              <a:rPr lang="en-GB" sz="2000" b="1" dirty="0">
                <a:cs typeface="Times New Roman" pitchFamily="18" charset="0"/>
              </a:rPr>
              <a:t>chlorophyll</a:t>
            </a:r>
            <a:r>
              <a:rPr lang="en-GB" sz="2000" dirty="0">
                <a:cs typeface="Times New Roman" pitchFamily="18" charset="0"/>
              </a:rPr>
              <a:t> and used to: 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Regenerate ATP 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Split water </a:t>
            </a:r>
          </a:p>
          <a:p>
            <a:pPr marL="0" indent="0">
              <a:lnSpc>
                <a:spcPct val="90000"/>
              </a:lnSpc>
              <a:buNone/>
            </a:pPr>
            <a:endParaRPr lang="en-GB" sz="2000" dirty="0"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GB" sz="2000" dirty="0">
                <a:cs typeface="Times New Roman" pitchFamily="18" charset="0"/>
              </a:rPr>
              <a:t>Photolysis of water results in: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Release of oxygen as a by-product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Release of hydrogen</a:t>
            </a:r>
          </a:p>
          <a:p>
            <a:pPr marL="0" indent="0" eaLnBrk="1" hangingPunct="1">
              <a:spcBef>
                <a:spcPct val="50000"/>
              </a:spcBef>
              <a:buNone/>
            </a:pPr>
            <a:r>
              <a:rPr lang="en-GB" sz="2000" dirty="0">
                <a:cs typeface="Times New Roman" pitchFamily="18" charset="0"/>
              </a:rPr>
              <a:t>The hydrogen is transferred to the </a:t>
            </a:r>
            <a:r>
              <a:rPr lang="en-GB" sz="2000" b="1" dirty="0">
                <a:cs typeface="Times New Roman" pitchFamily="18" charset="0"/>
              </a:rPr>
              <a:t>hydrogen acceptor NADP</a:t>
            </a:r>
            <a:r>
              <a:rPr lang="en-GB" sz="2000" dirty="0">
                <a:cs typeface="Times New Roman" pitchFamily="18" charset="0"/>
              </a:rPr>
              <a:t> which becomes </a:t>
            </a:r>
            <a:r>
              <a:rPr lang="en-GB" sz="2000" b="1" dirty="0">
                <a:cs typeface="Times New Roman" pitchFamily="18" charset="0"/>
              </a:rPr>
              <a:t>NADPH</a:t>
            </a:r>
            <a:r>
              <a:rPr lang="en-GB" sz="2000" b="1" baseline="-25000" dirty="0">
                <a:cs typeface="Times New Roman" pitchFamily="18" charset="0"/>
              </a:rPr>
              <a:t>2</a:t>
            </a:r>
          </a:p>
          <a:p>
            <a:pPr marL="0" indent="0" eaLnBrk="1" hangingPunct="1">
              <a:spcBef>
                <a:spcPct val="50000"/>
              </a:spcBef>
              <a:buNone/>
            </a:pPr>
            <a:r>
              <a:rPr lang="en-GB" sz="2000" dirty="0">
                <a:cs typeface="Times New Roman" pitchFamily="18" charset="0"/>
              </a:rPr>
              <a:t>The </a:t>
            </a:r>
            <a:r>
              <a:rPr lang="en-GB" sz="2000" b="1" dirty="0">
                <a:cs typeface="Times New Roman" pitchFamily="18" charset="0"/>
              </a:rPr>
              <a:t>hydrogen</a:t>
            </a:r>
            <a:r>
              <a:rPr lang="en-GB" sz="2000" dirty="0">
                <a:cs typeface="Times New Roman" pitchFamily="18" charset="0"/>
              </a:rPr>
              <a:t> and the </a:t>
            </a:r>
            <a:r>
              <a:rPr lang="en-GB" sz="2000" b="1" dirty="0">
                <a:cs typeface="Times New Roman" pitchFamily="18" charset="0"/>
              </a:rPr>
              <a:t>ATP</a:t>
            </a:r>
            <a:r>
              <a:rPr lang="en-GB" sz="2000" dirty="0">
                <a:cs typeface="Times New Roman" pitchFamily="18" charset="0"/>
              </a:rPr>
              <a:t> are used in the </a:t>
            </a:r>
            <a:r>
              <a:rPr lang="en-GB" sz="2000" b="1" dirty="0">
                <a:cs typeface="Times New Roman" pitchFamily="18" charset="0"/>
              </a:rPr>
              <a:t>carbon fixation reactions</a:t>
            </a:r>
            <a:r>
              <a:rPr lang="en-GB" sz="2000" dirty="0">
                <a:cs typeface="Times New Roman" pitchFamily="18" charset="0"/>
              </a:rPr>
              <a:t>.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endParaRPr lang="en-GB" sz="1400" dirty="0">
              <a:solidFill>
                <a:srgbClr val="CC0099"/>
              </a:solidFill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endParaRPr lang="en-GB" sz="1400" dirty="0">
              <a:solidFill>
                <a:srgbClr val="CC0099"/>
              </a:solidFill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endParaRPr lang="en-GB" sz="1400" dirty="0"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endParaRPr lang="en-GB" sz="1400" dirty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600" dirty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  <p:pic>
        <p:nvPicPr>
          <p:cNvPr id="5124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13" b="6042"/>
          <a:stretch>
            <a:fillRect/>
          </a:stretch>
        </p:blipFill>
        <p:spPr>
          <a:xfrm>
            <a:off x="4765995" y="1628800"/>
            <a:ext cx="4343400" cy="4343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Photolysis- Light Dependent Stage</a:t>
            </a:r>
          </a:p>
        </p:txBody>
      </p:sp>
    </p:spTree>
    <p:extLst>
      <p:ext uri="{BB962C8B-B14F-4D97-AF65-F5344CB8AC3E}">
        <p14:creationId xmlns:p14="http://schemas.microsoft.com/office/powerpoint/2010/main" val="74535656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5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Photolysis- Stage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Chlorophyll absorbs light energy that excites electrons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08920"/>
            <a:ext cx="5472608" cy="4053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85599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Photolysis- Stage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Excited electrons travel to an electron transport chain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85991"/>
            <a:ext cx="5472608" cy="4053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11311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Photolysis- Stage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Energy is used to split water into Oxygen and Hydrogen ions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74694"/>
            <a:ext cx="5472608" cy="4053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17380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Photolysis- Stage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Co-enzyme NADP carries hydrogen ions to next stage as NADPH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04216"/>
            <a:ext cx="5472608" cy="4053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48399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Photolysis- Stage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Energy from the electrons is also used by ATP synthase to make ATP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08920"/>
            <a:ext cx="5472608" cy="4053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8497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F4B2D7-55CA-45C8-89A2-E656A4908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93" y="152627"/>
            <a:ext cx="8081814" cy="669674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AEB7705-0434-4C25-A1FA-6BE88181BFA1}"/>
              </a:ext>
            </a:extLst>
          </p:cNvPr>
          <p:cNvSpPr/>
          <p:nvPr/>
        </p:nvSpPr>
        <p:spPr>
          <a:xfrm>
            <a:off x="1403648" y="4725144"/>
            <a:ext cx="5688632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Electrons become excited OR Electrons transferred along the electron transport chain.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8740A5-E1F6-4689-954D-69E92F312AF5}"/>
              </a:ext>
            </a:extLst>
          </p:cNvPr>
          <p:cNvSpPr/>
          <p:nvPr/>
        </p:nvSpPr>
        <p:spPr>
          <a:xfrm>
            <a:off x="2051720" y="5697005"/>
            <a:ext cx="5688632" cy="3962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Photolysis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DEB997-94DD-4A92-92D4-1337256E131D}"/>
              </a:ext>
            </a:extLst>
          </p:cNvPr>
          <p:cNvSpPr/>
          <p:nvPr/>
        </p:nvSpPr>
        <p:spPr>
          <a:xfrm>
            <a:off x="2051720" y="6184793"/>
            <a:ext cx="5688632" cy="3962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ATP synthase</a:t>
            </a:r>
          </a:p>
        </p:txBody>
      </p:sp>
    </p:spTree>
    <p:extLst>
      <p:ext uri="{BB962C8B-B14F-4D97-AF65-F5344CB8AC3E}">
        <p14:creationId xmlns:p14="http://schemas.microsoft.com/office/powerpoint/2010/main" val="135546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Carbon Fixation  - stage 1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cs typeface="Times New Roman" pitchFamily="18" charset="0"/>
              </a:rPr>
              <a:t>CO</a:t>
            </a:r>
            <a:r>
              <a:rPr lang="en-GB" sz="2400" b="1" baseline="-30000" dirty="0">
                <a:cs typeface="Times New Roman" pitchFamily="18" charset="0"/>
              </a:rPr>
              <a:t>2</a:t>
            </a:r>
            <a:r>
              <a:rPr lang="en-GB" sz="2400" dirty="0">
                <a:cs typeface="Times New Roman" pitchFamily="18" charset="0"/>
              </a:rPr>
              <a:t> is accepted by the</a:t>
            </a:r>
            <a:r>
              <a:rPr lang="en-GB" sz="2400" b="1" dirty="0">
                <a:cs typeface="Times New Roman" pitchFamily="18" charset="0"/>
              </a:rPr>
              <a:t> compound ribulose biphosphate (RuBP) </a:t>
            </a:r>
            <a:r>
              <a:rPr lang="en-GB" sz="2400" dirty="0">
                <a:cs typeface="Times New Roman" pitchFamily="18" charset="0"/>
              </a:rPr>
              <a:t>(</a:t>
            </a:r>
            <a:r>
              <a:rPr lang="en-GB" sz="2400" b="1" dirty="0" err="1"/>
              <a:t>RuBisCO</a:t>
            </a:r>
            <a:r>
              <a:rPr lang="en-GB" sz="2400" dirty="0"/>
              <a:t> is an enzyme that fixes carbon dioxide by attaching it to RuBP)</a:t>
            </a:r>
          </a:p>
          <a:p>
            <a:pPr eaLnBrk="1" hangingPunct="1"/>
            <a:endParaRPr lang="en-GB" sz="2400" dirty="0">
              <a:cs typeface="Times New Roman" pitchFamily="18" charset="0"/>
            </a:endParaRPr>
          </a:p>
          <a:p>
            <a:pPr eaLnBrk="1" hangingPunct="1"/>
            <a:endParaRPr lang="en-GB" sz="2800" dirty="0">
              <a:solidFill>
                <a:srgbClr val="CC0099"/>
              </a:solidFill>
              <a:latin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398" y="2753544"/>
            <a:ext cx="5731745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130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Carbon Fixation  - stage 2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2800" dirty="0">
                <a:cs typeface="Times New Roman" pitchFamily="18" charset="0"/>
              </a:rPr>
              <a:t>The compound formed immediately splits into </a:t>
            </a:r>
            <a:r>
              <a:rPr lang="en-GB" sz="2800" b="1" dirty="0">
                <a:cs typeface="Times New Roman" pitchFamily="18" charset="0"/>
              </a:rPr>
              <a:t>two molecules of a compound</a:t>
            </a:r>
            <a:r>
              <a:rPr lang="en-GB" sz="2800" dirty="0">
                <a:cs typeface="Times New Roman" pitchFamily="18" charset="0"/>
              </a:rPr>
              <a:t> called </a:t>
            </a:r>
            <a:r>
              <a:rPr lang="en-GB" sz="2800" b="1" dirty="0">
                <a:cs typeface="Times New Roman" pitchFamily="18" charset="0"/>
              </a:rPr>
              <a:t>3-phosphoglycerate (3PG).</a:t>
            </a:r>
          </a:p>
          <a:p>
            <a:pPr eaLnBrk="1" hangingPunct="1"/>
            <a:endParaRPr lang="en-GB" dirty="0">
              <a:solidFill>
                <a:srgbClr val="CC0099"/>
              </a:solidFill>
              <a:latin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138973"/>
            <a:ext cx="5184576" cy="3712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090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Carbon Fixation – stage 3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2800" dirty="0">
                <a:cs typeface="Times New Roman" pitchFamily="18" charset="0"/>
              </a:rPr>
              <a:t>The 3PG is phosphorylated by ATP and combined with hydrogen ions from NADPH to make glyceraldehyde-3-phosphate (G3P)</a:t>
            </a:r>
            <a:endParaRPr lang="en-GB" sz="2800" b="1" dirty="0">
              <a:cs typeface="Times New Roman" pitchFamily="18" charset="0"/>
            </a:endParaRPr>
          </a:p>
          <a:p>
            <a:pPr eaLnBrk="1" hangingPunct="1"/>
            <a:endParaRPr lang="en-GB" dirty="0">
              <a:solidFill>
                <a:srgbClr val="CC0099"/>
              </a:solidFill>
              <a:latin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049833"/>
            <a:ext cx="5184576" cy="3712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900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Carbon Fixation – stage 4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2800" dirty="0">
                <a:cs typeface="Times New Roman" pitchFamily="18" charset="0"/>
              </a:rPr>
              <a:t>The G3P is used to make glucose</a:t>
            </a:r>
            <a:endParaRPr lang="en-GB" sz="2800" b="1" dirty="0"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348880"/>
            <a:ext cx="6048672" cy="4331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80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Carbon Fixation – stage 5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2800" dirty="0">
                <a:cs typeface="Times New Roman" pitchFamily="18" charset="0"/>
              </a:rPr>
              <a:t>The G3P is used to regenerate </a:t>
            </a:r>
            <a:r>
              <a:rPr lang="en-GB" sz="2800" dirty="0" err="1">
                <a:cs typeface="Times New Roman" pitchFamily="18" charset="0"/>
              </a:rPr>
              <a:t>RuBP</a:t>
            </a:r>
            <a:endParaRPr lang="en-GB" sz="2800" b="1" dirty="0"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20888"/>
            <a:ext cx="6048672" cy="4331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78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-277813"/>
            <a:ext cx="8229600" cy="1143001"/>
          </a:xfrm>
        </p:spPr>
        <p:txBody>
          <a:bodyPr/>
          <a:lstStyle/>
          <a:p>
            <a:r>
              <a:rPr lang="en-US" altLang="en-US" sz="2800" dirty="0"/>
              <a:t>Carbon Fixation</a:t>
            </a:r>
          </a:p>
        </p:txBody>
      </p:sp>
      <p:sp>
        <p:nvSpPr>
          <p:cNvPr id="3134" name="Text Box 62"/>
          <p:cNvSpPr txBox="1">
            <a:spLocks noChangeArrowheads="1"/>
          </p:cNvSpPr>
          <p:nvPr/>
        </p:nvSpPr>
        <p:spPr bwMode="auto">
          <a:xfrm>
            <a:off x="457200" y="4343400"/>
            <a:ext cx="1828800" cy="1371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altLang="en-US" sz="2000" dirty="0" err="1">
                <a:latin typeface="Arial" charset="0"/>
              </a:rPr>
              <a:t>RuBP</a:t>
            </a:r>
            <a:r>
              <a:rPr lang="en-US" altLang="en-US" sz="2000" dirty="0">
                <a:latin typeface="Arial" charset="0"/>
              </a:rPr>
              <a:t> =</a:t>
            </a:r>
          </a:p>
          <a:p>
            <a:r>
              <a:rPr lang="en-US" altLang="en-US" sz="2000" dirty="0">
                <a:latin typeface="Arial" charset="0"/>
              </a:rPr>
              <a:t>Ribulose </a:t>
            </a:r>
            <a:r>
              <a:rPr lang="en-US" altLang="en-US" sz="2000" dirty="0" err="1">
                <a:latin typeface="Arial" charset="0"/>
              </a:rPr>
              <a:t>BisPhosphate</a:t>
            </a:r>
            <a:endParaRPr lang="en-US" altLang="en-US" sz="2000" dirty="0">
              <a:latin typeface="Arial" charset="0"/>
            </a:endParaRPr>
          </a:p>
        </p:txBody>
      </p:sp>
      <p:sp>
        <p:nvSpPr>
          <p:cNvPr id="3135" name="Text Box 63"/>
          <p:cNvSpPr txBox="1">
            <a:spLocks noChangeArrowheads="1"/>
          </p:cNvSpPr>
          <p:nvPr/>
        </p:nvSpPr>
        <p:spPr bwMode="auto">
          <a:xfrm>
            <a:off x="76200" y="1828800"/>
            <a:ext cx="1143000" cy="1219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altLang="en-US" sz="2000" dirty="0">
                <a:latin typeface="Arial" charset="0"/>
              </a:rPr>
              <a:t>Carbon Dioxide</a:t>
            </a:r>
          </a:p>
        </p:txBody>
      </p:sp>
      <p:sp>
        <p:nvSpPr>
          <p:cNvPr id="3136" name="Text Box 64"/>
          <p:cNvSpPr txBox="1">
            <a:spLocks noChangeArrowheads="1"/>
          </p:cNvSpPr>
          <p:nvPr/>
        </p:nvSpPr>
        <p:spPr bwMode="auto">
          <a:xfrm>
            <a:off x="3200400" y="762000"/>
            <a:ext cx="2514600" cy="4857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altLang="en-US" sz="2000" dirty="0">
                <a:latin typeface="Arial" charset="0"/>
              </a:rPr>
              <a:t>3-phosphoglycerate</a:t>
            </a:r>
          </a:p>
        </p:txBody>
      </p:sp>
      <p:sp>
        <p:nvSpPr>
          <p:cNvPr id="3138" name="Line 66"/>
          <p:cNvSpPr>
            <a:spLocks noChangeShapeType="1"/>
          </p:cNvSpPr>
          <p:nvPr/>
        </p:nvSpPr>
        <p:spPr bwMode="auto">
          <a:xfrm flipV="1">
            <a:off x="1143000" y="2119313"/>
            <a:ext cx="882650" cy="3190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311" name="Group 239"/>
          <p:cNvGrpSpPr>
            <a:grpSpLocks/>
          </p:cNvGrpSpPr>
          <p:nvPr/>
        </p:nvGrpSpPr>
        <p:grpSpPr bwMode="auto">
          <a:xfrm>
            <a:off x="1311275" y="1600200"/>
            <a:ext cx="4051300" cy="3962400"/>
            <a:chOff x="826" y="1008"/>
            <a:chExt cx="2552" cy="2496"/>
          </a:xfrm>
        </p:grpSpPr>
        <p:sp>
          <p:nvSpPr>
            <p:cNvPr id="13454" name="Arc 59"/>
            <p:cNvSpPr>
              <a:spLocks/>
            </p:cNvSpPr>
            <p:nvPr/>
          </p:nvSpPr>
          <p:spPr bwMode="auto">
            <a:xfrm flipV="1">
              <a:off x="2197" y="2664"/>
              <a:ext cx="1091" cy="840"/>
            </a:xfrm>
            <a:custGeom>
              <a:avLst/>
              <a:gdLst>
                <a:gd name="T0" fmla="*/ 0 w 21582"/>
                <a:gd name="T1" fmla="*/ 0 h 21600"/>
                <a:gd name="T2" fmla="*/ 55 w 21582"/>
                <a:gd name="T3" fmla="*/ 31 h 21600"/>
                <a:gd name="T4" fmla="*/ 0 w 21582"/>
                <a:gd name="T5" fmla="*/ 33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582" h="21600" fill="none" extrusionOk="0">
                  <a:moveTo>
                    <a:pt x="-1" y="0"/>
                  </a:moveTo>
                  <a:cubicBezTo>
                    <a:pt x="11584" y="0"/>
                    <a:pt x="21106" y="9139"/>
                    <a:pt x="21581" y="20714"/>
                  </a:cubicBezTo>
                </a:path>
                <a:path w="21582" h="21600" stroke="0" extrusionOk="0">
                  <a:moveTo>
                    <a:pt x="-1" y="0"/>
                  </a:moveTo>
                  <a:cubicBezTo>
                    <a:pt x="11584" y="0"/>
                    <a:pt x="21106" y="9139"/>
                    <a:pt x="21581" y="20714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455" name="Arc 61"/>
            <p:cNvSpPr>
              <a:spLocks/>
            </p:cNvSpPr>
            <p:nvPr/>
          </p:nvSpPr>
          <p:spPr bwMode="auto">
            <a:xfrm>
              <a:off x="2208" y="1009"/>
              <a:ext cx="1170" cy="1379"/>
            </a:xfrm>
            <a:custGeom>
              <a:avLst/>
              <a:gdLst>
                <a:gd name="T0" fmla="*/ 0 w 21600"/>
                <a:gd name="T1" fmla="*/ 0 h 26134"/>
                <a:gd name="T2" fmla="*/ 62 w 21600"/>
                <a:gd name="T3" fmla="*/ 73 h 26134"/>
                <a:gd name="T4" fmla="*/ 0 w 21600"/>
                <a:gd name="T5" fmla="*/ 60 h 2613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6134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3124"/>
                    <a:pt x="21438" y="24643"/>
                    <a:pt x="21118" y="26133"/>
                  </a:cubicBezTo>
                </a:path>
                <a:path w="21600" h="26134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3124"/>
                    <a:pt x="21438" y="24643"/>
                    <a:pt x="21118" y="26133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456" name="Arc 60"/>
            <p:cNvSpPr>
              <a:spLocks/>
            </p:cNvSpPr>
            <p:nvPr/>
          </p:nvSpPr>
          <p:spPr bwMode="auto">
            <a:xfrm flipH="1">
              <a:off x="826" y="1008"/>
              <a:ext cx="1384" cy="2496"/>
            </a:xfrm>
            <a:custGeom>
              <a:avLst/>
              <a:gdLst>
                <a:gd name="T0" fmla="*/ 4 w 22598"/>
                <a:gd name="T1" fmla="*/ 0 h 43200"/>
                <a:gd name="T2" fmla="*/ 0 w 22598"/>
                <a:gd name="T3" fmla="*/ 144 h 43200"/>
                <a:gd name="T4" fmla="*/ 4 w 22598"/>
                <a:gd name="T5" fmla="*/ 72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598" h="43200" fill="none" extrusionOk="0">
                  <a:moveTo>
                    <a:pt x="997" y="0"/>
                  </a:moveTo>
                  <a:cubicBezTo>
                    <a:pt x="12927" y="0"/>
                    <a:pt x="22598" y="9670"/>
                    <a:pt x="22598" y="21600"/>
                  </a:cubicBezTo>
                  <a:cubicBezTo>
                    <a:pt x="22598" y="33529"/>
                    <a:pt x="12927" y="43200"/>
                    <a:pt x="998" y="43200"/>
                  </a:cubicBezTo>
                  <a:cubicBezTo>
                    <a:pt x="665" y="43200"/>
                    <a:pt x="332" y="43192"/>
                    <a:pt x="0" y="43176"/>
                  </a:cubicBezTo>
                </a:path>
                <a:path w="22598" h="43200" stroke="0" extrusionOk="0">
                  <a:moveTo>
                    <a:pt x="997" y="0"/>
                  </a:moveTo>
                  <a:cubicBezTo>
                    <a:pt x="12927" y="0"/>
                    <a:pt x="22598" y="9670"/>
                    <a:pt x="22598" y="21600"/>
                  </a:cubicBezTo>
                  <a:cubicBezTo>
                    <a:pt x="22598" y="33529"/>
                    <a:pt x="12927" y="43200"/>
                    <a:pt x="998" y="43200"/>
                  </a:cubicBezTo>
                  <a:cubicBezTo>
                    <a:pt x="665" y="43200"/>
                    <a:pt x="332" y="43192"/>
                    <a:pt x="0" y="43176"/>
                  </a:cubicBezTo>
                  <a:lnTo>
                    <a:pt x="998" y="21600"/>
                  </a:lnTo>
                  <a:lnTo>
                    <a:pt x="997" y="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457" name="Line 67"/>
            <p:cNvSpPr>
              <a:spLocks noChangeShapeType="1"/>
            </p:cNvSpPr>
            <p:nvPr/>
          </p:nvSpPr>
          <p:spPr bwMode="auto">
            <a:xfrm>
              <a:off x="2112" y="1008"/>
              <a:ext cx="12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458" name="Line 68"/>
            <p:cNvSpPr>
              <a:spLocks noChangeShapeType="1"/>
            </p:cNvSpPr>
            <p:nvPr/>
          </p:nvSpPr>
          <p:spPr bwMode="auto">
            <a:xfrm flipH="1">
              <a:off x="2064" y="3504"/>
              <a:ext cx="9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142" name="Line 70"/>
          <p:cNvSpPr>
            <a:spLocks noChangeShapeType="1"/>
          </p:cNvSpPr>
          <p:nvPr/>
        </p:nvSpPr>
        <p:spPr bwMode="auto">
          <a:xfrm flipV="1">
            <a:off x="6858000" y="4648200"/>
            <a:ext cx="533400" cy="685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43" name="Line 71"/>
          <p:cNvSpPr>
            <a:spLocks noChangeShapeType="1"/>
          </p:cNvSpPr>
          <p:nvPr/>
        </p:nvSpPr>
        <p:spPr bwMode="auto">
          <a:xfrm flipV="1">
            <a:off x="7315200" y="2895600"/>
            <a:ext cx="228600" cy="6667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44" name="Line 72"/>
          <p:cNvSpPr>
            <a:spLocks noChangeShapeType="1"/>
          </p:cNvSpPr>
          <p:nvPr/>
        </p:nvSpPr>
        <p:spPr bwMode="auto">
          <a:xfrm flipV="1">
            <a:off x="8001000" y="1447800"/>
            <a:ext cx="381000" cy="609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45" name="Text Box 73"/>
          <p:cNvSpPr txBox="1">
            <a:spLocks noChangeArrowheads="1"/>
          </p:cNvSpPr>
          <p:nvPr/>
        </p:nvSpPr>
        <p:spPr bwMode="auto">
          <a:xfrm>
            <a:off x="7391400" y="1981200"/>
            <a:ext cx="1371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altLang="en-US" sz="2000" dirty="0">
                <a:latin typeface="Arial" charset="0"/>
              </a:rPr>
              <a:t>Glucose</a:t>
            </a:r>
          </a:p>
        </p:txBody>
      </p:sp>
      <p:sp>
        <p:nvSpPr>
          <p:cNvPr id="3146" name="Text Box 74"/>
          <p:cNvSpPr txBox="1">
            <a:spLocks noChangeArrowheads="1"/>
          </p:cNvSpPr>
          <p:nvPr/>
        </p:nvSpPr>
        <p:spPr bwMode="auto">
          <a:xfrm>
            <a:off x="4800600" y="4876800"/>
            <a:ext cx="205740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altLang="en-US" sz="2000">
                <a:latin typeface="Arial" charset="0"/>
              </a:rPr>
              <a:t>1 molecule of 3C goes to side while 5 converted back to RuBP</a:t>
            </a:r>
          </a:p>
        </p:txBody>
      </p:sp>
      <p:sp>
        <p:nvSpPr>
          <p:cNvPr id="3147" name="Freeform 75"/>
          <p:cNvSpPr>
            <a:spLocks/>
          </p:cNvSpPr>
          <p:nvPr/>
        </p:nvSpPr>
        <p:spPr bwMode="auto">
          <a:xfrm rot="5400000" flipV="1">
            <a:off x="4972050" y="1809750"/>
            <a:ext cx="247650" cy="590550"/>
          </a:xfrm>
          <a:custGeom>
            <a:avLst/>
            <a:gdLst>
              <a:gd name="T0" fmla="*/ 0 w 705"/>
              <a:gd name="T1" fmla="*/ 152605984 h 1517"/>
              <a:gd name="T2" fmla="*/ 7403857 w 705"/>
              <a:gd name="T3" fmla="*/ 41220156 h 1517"/>
              <a:gd name="T4" fmla="*/ 42571211 w 705"/>
              <a:gd name="T5" fmla="*/ 303255 h 1517"/>
              <a:gd name="T6" fmla="*/ 70335410 w 705"/>
              <a:gd name="T7" fmla="*/ 43493599 h 1517"/>
              <a:gd name="T8" fmla="*/ 86993649 w 705"/>
              <a:gd name="T9" fmla="*/ 229894069 h 1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05" h="1517">
                <a:moveTo>
                  <a:pt x="0" y="1007"/>
                </a:moveTo>
                <a:cubicBezTo>
                  <a:pt x="10" y="885"/>
                  <a:pt x="3" y="439"/>
                  <a:pt x="60" y="272"/>
                </a:cubicBezTo>
                <a:cubicBezTo>
                  <a:pt x="115" y="132"/>
                  <a:pt x="260" y="0"/>
                  <a:pt x="345" y="2"/>
                </a:cubicBezTo>
                <a:cubicBezTo>
                  <a:pt x="430" y="4"/>
                  <a:pt x="508" y="62"/>
                  <a:pt x="570" y="287"/>
                </a:cubicBezTo>
                <a:cubicBezTo>
                  <a:pt x="632" y="512"/>
                  <a:pt x="677" y="1261"/>
                  <a:pt x="705" y="1517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48" name="Freeform 76"/>
          <p:cNvSpPr>
            <a:spLocks/>
          </p:cNvSpPr>
          <p:nvPr/>
        </p:nvSpPr>
        <p:spPr bwMode="auto">
          <a:xfrm rot="-5400000" flipH="1" flipV="1">
            <a:off x="4591050" y="2190750"/>
            <a:ext cx="247650" cy="590550"/>
          </a:xfrm>
          <a:custGeom>
            <a:avLst/>
            <a:gdLst>
              <a:gd name="T0" fmla="*/ 0 w 705"/>
              <a:gd name="T1" fmla="*/ 152605984 h 1517"/>
              <a:gd name="T2" fmla="*/ 7403857 w 705"/>
              <a:gd name="T3" fmla="*/ 41220156 h 1517"/>
              <a:gd name="T4" fmla="*/ 42571211 w 705"/>
              <a:gd name="T5" fmla="*/ 303255 h 1517"/>
              <a:gd name="T6" fmla="*/ 70335410 w 705"/>
              <a:gd name="T7" fmla="*/ 43493599 h 1517"/>
              <a:gd name="T8" fmla="*/ 86993649 w 705"/>
              <a:gd name="T9" fmla="*/ 229894069 h 1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05" h="1517">
                <a:moveTo>
                  <a:pt x="0" y="1007"/>
                </a:moveTo>
                <a:cubicBezTo>
                  <a:pt x="10" y="885"/>
                  <a:pt x="3" y="439"/>
                  <a:pt x="60" y="272"/>
                </a:cubicBezTo>
                <a:cubicBezTo>
                  <a:pt x="115" y="132"/>
                  <a:pt x="260" y="0"/>
                  <a:pt x="345" y="2"/>
                </a:cubicBezTo>
                <a:cubicBezTo>
                  <a:pt x="430" y="4"/>
                  <a:pt x="508" y="62"/>
                  <a:pt x="570" y="287"/>
                </a:cubicBezTo>
                <a:cubicBezTo>
                  <a:pt x="632" y="512"/>
                  <a:pt x="677" y="1261"/>
                  <a:pt x="705" y="1517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49" name="Freeform 77"/>
          <p:cNvSpPr>
            <a:spLocks/>
          </p:cNvSpPr>
          <p:nvPr/>
        </p:nvSpPr>
        <p:spPr bwMode="auto">
          <a:xfrm rot="-3330920" flipH="1" flipV="1">
            <a:off x="3752850" y="4933950"/>
            <a:ext cx="247650" cy="590550"/>
          </a:xfrm>
          <a:custGeom>
            <a:avLst/>
            <a:gdLst>
              <a:gd name="T0" fmla="*/ 0 w 705"/>
              <a:gd name="T1" fmla="*/ 152605984 h 1517"/>
              <a:gd name="T2" fmla="*/ 7403857 w 705"/>
              <a:gd name="T3" fmla="*/ 41220156 h 1517"/>
              <a:gd name="T4" fmla="*/ 42571211 w 705"/>
              <a:gd name="T5" fmla="*/ 303255 h 1517"/>
              <a:gd name="T6" fmla="*/ 70335410 w 705"/>
              <a:gd name="T7" fmla="*/ 43493599 h 1517"/>
              <a:gd name="T8" fmla="*/ 86993649 w 705"/>
              <a:gd name="T9" fmla="*/ 229894069 h 1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05" h="1517">
                <a:moveTo>
                  <a:pt x="0" y="1007"/>
                </a:moveTo>
                <a:cubicBezTo>
                  <a:pt x="10" y="885"/>
                  <a:pt x="3" y="439"/>
                  <a:pt x="60" y="272"/>
                </a:cubicBezTo>
                <a:cubicBezTo>
                  <a:pt x="115" y="132"/>
                  <a:pt x="260" y="0"/>
                  <a:pt x="345" y="2"/>
                </a:cubicBezTo>
                <a:cubicBezTo>
                  <a:pt x="430" y="4"/>
                  <a:pt x="508" y="62"/>
                  <a:pt x="570" y="287"/>
                </a:cubicBezTo>
                <a:cubicBezTo>
                  <a:pt x="632" y="512"/>
                  <a:pt x="677" y="1261"/>
                  <a:pt x="705" y="1517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176" name="Group 104"/>
          <p:cNvGrpSpPr>
            <a:grpSpLocks/>
          </p:cNvGrpSpPr>
          <p:nvPr/>
        </p:nvGrpSpPr>
        <p:grpSpPr bwMode="auto">
          <a:xfrm>
            <a:off x="1905000" y="4572000"/>
            <a:ext cx="152400" cy="457200"/>
            <a:chOff x="432" y="2208"/>
            <a:chExt cx="96" cy="288"/>
          </a:xfrm>
        </p:grpSpPr>
        <p:sp>
          <p:nvSpPr>
            <p:cNvPr id="13449" name="Oval 83"/>
            <p:cNvSpPr>
              <a:spLocks noChangeArrowheads="1"/>
            </p:cNvSpPr>
            <p:nvPr/>
          </p:nvSpPr>
          <p:spPr bwMode="auto">
            <a:xfrm>
              <a:off x="432" y="220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50" name="Oval 84"/>
            <p:cNvSpPr>
              <a:spLocks noChangeArrowheads="1"/>
            </p:cNvSpPr>
            <p:nvPr/>
          </p:nvSpPr>
          <p:spPr bwMode="auto">
            <a:xfrm>
              <a:off x="432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51" name="Oval 85"/>
            <p:cNvSpPr>
              <a:spLocks noChangeArrowheads="1"/>
            </p:cNvSpPr>
            <p:nvPr/>
          </p:nvSpPr>
          <p:spPr bwMode="auto">
            <a:xfrm>
              <a:off x="432" y="23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52" name="Oval 86"/>
            <p:cNvSpPr>
              <a:spLocks noChangeArrowheads="1"/>
            </p:cNvSpPr>
            <p:nvPr/>
          </p:nvSpPr>
          <p:spPr bwMode="auto">
            <a:xfrm>
              <a:off x="432" y="235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53" name="Oval 87"/>
            <p:cNvSpPr>
              <a:spLocks noChangeArrowheads="1"/>
            </p:cNvSpPr>
            <p:nvPr/>
          </p:nvSpPr>
          <p:spPr bwMode="auto">
            <a:xfrm>
              <a:off x="432" y="240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177" name="Group 105"/>
          <p:cNvGrpSpPr>
            <a:grpSpLocks/>
          </p:cNvGrpSpPr>
          <p:nvPr/>
        </p:nvGrpSpPr>
        <p:grpSpPr bwMode="auto">
          <a:xfrm>
            <a:off x="1676400" y="4419600"/>
            <a:ext cx="152400" cy="457200"/>
            <a:chOff x="432" y="2208"/>
            <a:chExt cx="96" cy="288"/>
          </a:xfrm>
        </p:grpSpPr>
        <p:sp>
          <p:nvSpPr>
            <p:cNvPr id="13444" name="Oval 106"/>
            <p:cNvSpPr>
              <a:spLocks noChangeArrowheads="1"/>
            </p:cNvSpPr>
            <p:nvPr/>
          </p:nvSpPr>
          <p:spPr bwMode="auto">
            <a:xfrm>
              <a:off x="432" y="220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45" name="Oval 107"/>
            <p:cNvSpPr>
              <a:spLocks noChangeArrowheads="1"/>
            </p:cNvSpPr>
            <p:nvPr/>
          </p:nvSpPr>
          <p:spPr bwMode="auto">
            <a:xfrm>
              <a:off x="432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46" name="Oval 108"/>
            <p:cNvSpPr>
              <a:spLocks noChangeArrowheads="1"/>
            </p:cNvSpPr>
            <p:nvPr/>
          </p:nvSpPr>
          <p:spPr bwMode="auto">
            <a:xfrm>
              <a:off x="432" y="23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47" name="Oval 109"/>
            <p:cNvSpPr>
              <a:spLocks noChangeArrowheads="1"/>
            </p:cNvSpPr>
            <p:nvPr/>
          </p:nvSpPr>
          <p:spPr bwMode="auto">
            <a:xfrm>
              <a:off x="432" y="235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48" name="Oval 110"/>
            <p:cNvSpPr>
              <a:spLocks noChangeArrowheads="1"/>
            </p:cNvSpPr>
            <p:nvPr/>
          </p:nvSpPr>
          <p:spPr bwMode="auto">
            <a:xfrm>
              <a:off x="432" y="240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183" name="Group 111"/>
          <p:cNvGrpSpPr>
            <a:grpSpLocks/>
          </p:cNvGrpSpPr>
          <p:nvPr/>
        </p:nvGrpSpPr>
        <p:grpSpPr bwMode="auto">
          <a:xfrm>
            <a:off x="1447800" y="4267200"/>
            <a:ext cx="152400" cy="457200"/>
            <a:chOff x="432" y="2208"/>
            <a:chExt cx="96" cy="288"/>
          </a:xfrm>
        </p:grpSpPr>
        <p:sp>
          <p:nvSpPr>
            <p:cNvPr id="13439" name="Oval 112"/>
            <p:cNvSpPr>
              <a:spLocks noChangeArrowheads="1"/>
            </p:cNvSpPr>
            <p:nvPr/>
          </p:nvSpPr>
          <p:spPr bwMode="auto">
            <a:xfrm>
              <a:off x="432" y="220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40" name="Oval 113"/>
            <p:cNvSpPr>
              <a:spLocks noChangeArrowheads="1"/>
            </p:cNvSpPr>
            <p:nvPr/>
          </p:nvSpPr>
          <p:spPr bwMode="auto">
            <a:xfrm>
              <a:off x="432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41" name="Oval 114"/>
            <p:cNvSpPr>
              <a:spLocks noChangeArrowheads="1"/>
            </p:cNvSpPr>
            <p:nvPr/>
          </p:nvSpPr>
          <p:spPr bwMode="auto">
            <a:xfrm>
              <a:off x="432" y="23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42" name="Oval 115"/>
            <p:cNvSpPr>
              <a:spLocks noChangeArrowheads="1"/>
            </p:cNvSpPr>
            <p:nvPr/>
          </p:nvSpPr>
          <p:spPr bwMode="auto">
            <a:xfrm>
              <a:off x="432" y="235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43" name="Oval 116"/>
            <p:cNvSpPr>
              <a:spLocks noChangeArrowheads="1"/>
            </p:cNvSpPr>
            <p:nvPr/>
          </p:nvSpPr>
          <p:spPr bwMode="auto">
            <a:xfrm>
              <a:off x="432" y="240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199" name="Group 127"/>
          <p:cNvGrpSpPr>
            <a:grpSpLocks/>
          </p:cNvGrpSpPr>
          <p:nvPr/>
        </p:nvGrpSpPr>
        <p:grpSpPr bwMode="auto">
          <a:xfrm>
            <a:off x="2286000" y="1600200"/>
            <a:ext cx="152400" cy="533400"/>
            <a:chOff x="1440" y="768"/>
            <a:chExt cx="96" cy="336"/>
          </a:xfrm>
        </p:grpSpPr>
        <p:grpSp>
          <p:nvGrpSpPr>
            <p:cNvPr id="13432" name="Group 117"/>
            <p:cNvGrpSpPr>
              <a:grpSpLocks/>
            </p:cNvGrpSpPr>
            <p:nvPr/>
          </p:nvGrpSpPr>
          <p:grpSpPr bwMode="auto">
            <a:xfrm>
              <a:off x="1440" y="768"/>
              <a:ext cx="96" cy="288"/>
              <a:chOff x="432" y="2208"/>
              <a:chExt cx="96" cy="288"/>
            </a:xfrm>
          </p:grpSpPr>
          <p:sp>
            <p:nvSpPr>
              <p:cNvPr id="13434" name="Oval 118"/>
              <p:cNvSpPr>
                <a:spLocks noChangeArrowheads="1"/>
              </p:cNvSpPr>
              <p:nvPr/>
            </p:nvSpPr>
            <p:spPr bwMode="auto">
              <a:xfrm>
                <a:off x="432" y="220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13435" name="Oval 119"/>
              <p:cNvSpPr>
                <a:spLocks noChangeArrowheads="1"/>
              </p:cNvSpPr>
              <p:nvPr/>
            </p:nvSpPr>
            <p:spPr bwMode="auto">
              <a:xfrm>
                <a:off x="432" y="22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13436" name="Oval 120"/>
              <p:cNvSpPr>
                <a:spLocks noChangeArrowheads="1"/>
              </p:cNvSpPr>
              <p:nvPr/>
            </p:nvSpPr>
            <p:spPr bwMode="auto">
              <a:xfrm>
                <a:off x="432" y="230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13437" name="Oval 121"/>
              <p:cNvSpPr>
                <a:spLocks noChangeArrowheads="1"/>
              </p:cNvSpPr>
              <p:nvPr/>
            </p:nvSpPr>
            <p:spPr bwMode="auto">
              <a:xfrm>
                <a:off x="432" y="2352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13438" name="Oval 122"/>
              <p:cNvSpPr>
                <a:spLocks noChangeArrowheads="1"/>
              </p:cNvSpPr>
              <p:nvPr/>
            </p:nvSpPr>
            <p:spPr bwMode="auto">
              <a:xfrm>
                <a:off x="432" y="2400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sp>
          <p:nvSpPr>
            <p:cNvPr id="13433" name="Oval 123"/>
            <p:cNvSpPr>
              <a:spLocks noChangeArrowheads="1"/>
            </p:cNvSpPr>
            <p:nvPr/>
          </p:nvSpPr>
          <p:spPr bwMode="auto">
            <a:xfrm>
              <a:off x="1440" y="1008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sp>
        <p:nvSpPr>
          <p:cNvPr id="3196" name="Oval 124"/>
          <p:cNvSpPr>
            <a:spLocks noChangeArrowheads="1"/>
          </p:cNvSpPr>
          <p:nvPr/>
        </p:nvSpPr>
        <p:spPr bwMode="auto">
          <a:xfrm>
            <a:off x="685800" y="2895600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/>
          </a:p>
        </p:txBody>
      </p:sp>
      <p:sp>
        <p:nvSpPr>
          <p:cNvPr id="3197" name="Oval 125"/>
          <p:cNvSpPr>
            <a:spLocks noChangeArrowheads="1"/>
          </p:cNvSpPr>
          <p:nvPr/>
        </p:nvSpPr>
        <p:spPr bwMode="auto">
          <a:xfrm>
            <a:off x="457200" y="2743200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/>
          </a:p>
        </p:txBody>
      </p:sp>
      <p:sp>
        <p:nvSpPr>
          <p:cNvPr id="3198" name="Oval 126"/>
          <p:cNvSpPr>
            <a:spLocks noChangeArrowheads="1"/>
          </p:cNvSpPr>
          <p:nvPr/>
        </p:nvSpPr>
        <p:spPr bwMode="auto">
          <a:xfrm>
            <a:off x="228600" y="2895600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altLang="en-US"/>
          </a:p>
        </p:txBody>
      </p:sp>
      <p:grpSp>
        <p:nvGrpSpPr>
          <p:cNvPr id="3200" name="Group 128"/>
          <p:cNvGrpSpPr>
            <a:grpSpLocks/>
          </p:cNvGrpSpPr>
          <p:nvPr/>
        </p:nvGrpSpPr>
        <p:grpSpPr bwMode="auto">
          <a:xfrm>
            <a:off x="2133600" y="1676400"/>
            <a:ext cx="152400" cy="533400"/>
            <a:chOff x="1440" y="768"/>
            <a:chExt cx="96" cy="336"/>
          </a:xfrm>
        </p:grpSpPr>
        <p:grpSp>
          <p:nvGrpSpPr>
            <p:cNvPr id="13425" name="Group 129"/>
            <p:cNvGrpSpPr>
              <a:grpSpLocks/>
            </p:cNvGrpSpPr>
            <p:nvPr/>
          </p:nvGrpSpPr>
          <p:grpSpPr bwMode="auto">
            <a:xfrm>
              <a:off x="1440" y="768"/>
              <a:ext cx="96" cy="288"/>
              <a:chOff x="432" y="2208"/>
              <a:chExt cx="96" cy="288"/>
            </a:xfrm>
          </p:grpSpPr>
          <p:sp>
            <p:nvSpPr>
              <p:cNvPr id="13427" name="Oval 130"/>
              <p:cNvSpPr>
                <a:spLocks noChangeArrowheads="1"/>
              </p:cNvSpPr>
              <p:nvPr/>
            </p:nvSpPr>
            <p:spPr bwMode="auto">
              <a:xfrm>
                <a:off x="432" y="220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13428" name="Oval 131"/>
              <p:cNvSpPr>
                <a:spLocks noChangeArrowheads="1"/>
              </p:cNvSpPr>
              <p:nvPr/>
            </p:nvSpPr>
            <p:spPr bwMode="auto">
              <a:xfrm>
                <a:off x="432" y="22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13429" name="Oval 132"/>
              <p:cNvSpPr>
                <a:spLocks noChangeArrowheads="1"/>
              </p:cNvSpPr>
              <p:nvPr/>
            </p:nvSpPr>
            <p:spPr bwMode="auto">
              <a:xfrm>
                <a:off x="432" y="230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13430" name="Oval 133"/>
              <p:cNvSpPr>
                <a:spLocks noChangeArrowheads="1"/>
              </p:cNvSpPr>
              <p:nvPr/>
            </p:nvSpPr>
            <p:spPr bwMode="auto">
              <a:xfrm>
                <a:off x="432" y="2352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13431" name="Oval 134"/>
              <p:cNvSpPr>
                <a:spLocks noChangeArrowheads="1"/>
              </p:cNvSpPr>
              <p:nvPr/>
            </p:nvSpPr>
            <p:spPr bwMode="auto">
              <a:xfrm>
                <a:off x="432" y="2400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sp>
          <p:nvSpPr>
            <p:cNvPr id="13426" name="Oval 135"/>
            <p:cNvSpPr>
              <a:spLocks noChangeArrowheads="1"/>
            </p:cNvSpPr>
            <p:nvPr/>
          </p:nvSpPr>
          <p:spPr bwMode="auto">
            <a:xfrm>
              <a:off x="1440" y="1008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208" name="Group 136"/>
          <p:cNvGrpSpPr>
            <a:grpSpLocks/>
          </p:cNvGrpSpPr>
          <p:nvPr/>
        </p:nvGrpSpPr>
        <p:grpSpPr bwMode="auto">
          <a:xfrm>
            <a:off x="2438400" y="1524000"/>
            <a:ext cx="152400" cy="533400"/>
            <a:chOff x="1440" y="768"/>
            <a:chExt cx="96" cy="336"/>
          </a:xfrm>
        </p:grpSpPr>
        <p:grpSp>
          <p:nvGrpSpPr>
            <p:cNvPr id="13418" name="Group 137"/>
            <p:cNvGrpSpPr>
              <a:grpSpLocks/>
            </p:cNvGrpSpPr>
            <p:nvPr/>
          </p:nvGrpSpPr>
          <p:grpSpPr bwMode="auto">
            <a:xfrm>
              <a:off x="1440" y="768"/>
              <a:ext cx="96" cy="288"/>
              <a:chOff x="432" y="2208"/>
              <a:chExt cx="96" cy="288"/>
            </a:xfrm>
          </p:grpSpPr>
          <p:sp>
            <p:nvSpPr>
              <p:cNvPr id="13420" name="Oval 138"/>
              <p:cNvSpPr>
                <a:spLocks noChangeArrowheads="1"/>
              </p:cNvSpPr>
              <p:nvPr/>
            </p:nvSpPr>
            <p:spPr bwMode="auto">
              <a:xfrm>
                <a:off x="432" y="220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13421" name="Oval 139"/>
              <p:cNvSpPr>
                <a:spLocks noChangeArrowheads="1"/>
              </p:cNvSpPr>
              <p:nvPr/>
            </p:nvSpPr>
            <p:spPr bwMode="auto">
              <a:xfrm>
                <a:off x="432" y="225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13422" name="Oval 140"/>
              <p:cNvSpPr>
                <a:spLocks noChangeArrowheads="1"/>
              </p:cNvSpPr>
              <p:nvPr/>
            </p:nvSpPr>
            <p:spPr bwMode="auto">
              <a:xfrm>
                <a:off x="432" y="230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13423" name="Oval 141"/>
              <p:cNvSpPr>
                <a:spLocks noChangeArrowheads="1"/>
              </p:cNvSpPr>
              <p:nvPr/>
            </p:nvSpPr>
            <p:spPr bwMode="auto">
              <a:xfrm>
                <a:off x="432" y="2352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13424" name="Oval 142"/>
              <p:cNvSpPr>
                <a:spLocks noChangeArrowheads="1"/>
              </p:cNvSpPr>
              <p:nvPr/>
            </p:nvSpPr>
            <p:spPr bwMode="auto">
              <a:xfrm>
                <a:off x="432" y="2400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sp>
          <p:nvSpPr>
            <p:cNvPr id="13419" name="Oval 143"/>
            <p:cNvSpPr>
              <a:spLocks noChangeArrowheads="1"/>
            </p:cNvSpPr>
            <p:nvPr/>
          </p:nvSpPr>
          <p:spPr bwMode="auto">
            <a:xfrm>
              <a:off x="1440" y="1008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224" name="Group 152"/>
          <p:cNvGrpSpPr>
            <a:grpSpLocks/>
          </p:cNvGrpSpPr>
          <p:nvPr/>
        </p:nvGrpSpPr>
        <p:grpSpPr bwMode="auto">
          <a:xfrm>
            <a:off x="3657600" y="1447800"/>
            <a:ext cx="152400" cy="304800"/>
            <a:chOff x="2832" y="1440"/>
            <a:chExt cx="96" cy="192"/>
          </a:xfrm>
        </p:grpSpPr>
        <p:sp>
          <p:nvSpPr>
            <p:cNvPr id="13415" name="Oval 146"/>
            <p:cNvSpPr>
              <a:spLocks noChangeArrowheads="1"/>
            </p:cNvSpPr>
            <p:nvPr/>
          </p:nvSpPr>
          <p:spPr bwMode="auto">
            <a:xfrm>
              <a:off x="2832" y="144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16" name="Oval 147"/>
            <p:cNvSpPr>
              <a:spLocks noChangeArrowheads="1"/>
            </p:cNvSpPr>
            <p:nvPr/>
          </p:nvSpPr>
          <p:spPr bwMode="auto">
            <a:xfrm>
              <a:off x="2832" y="148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17" name="Oval 148"/>
            <p:cNvSpPr>
              <a:spLocks noChangeArrowheads="1"/>
            </p:cNvSpPr>
            <p:nvPr/>
          </p:nvSpPr>
          <p:spPr bwMode="auto">
            <a:xfrm>
              <a:off x="2832" y="153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233" name="Group 161"/>
          <p:cNvGrpSpPr>
            <a:grpSpLocks/>
          </p:cNvGrpSpPr>
          <p:nvPr/>
        </p:nvGrpSpPr>
        <p:grpSpPr bwMode="auto">
          <a:xfrm>
            <a:off x="3505200" y="1676400"/>
            <a:ext cx="152400" cy="304800"/>
            <a:chOff x="3168" y="1728"/>
            <a:chExt cx="96" cy="192"/>
          </a:xfrm>
        </p:grpSpPr>
        <p:sp>
          <p:nvSpPr>
            <p:cNvPr id="13412" name="Oval 149"/>
            <p:cNvSpPr>
              <a:spLocks noChangeArrowheads="1"/>
            </p:cNvSpPr>
            <p:nvPr/>
          </p:nvSpPr>
          <p:spPr bwMode="auto">
            <a:xfrm>
              <a:off x="3168" y="172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13" name="Oval 150"/>
            <p:cNvSpPr>
              <a:spLocks noChangeArrowheads="1"/>
            </p:cNvSpPr>
            <p:nvPr/>
          </p:nvSpPr>
          <p:spPr bwMode="auto">
            <a:xfrm>
              <a:off x="3168" y="177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14" name="Oval 151"/>
            <p:cNvSpPr>
              <a:spLocks noChangeArrowheads="1"/>
            </p:cNvSpPr>
            <p:nvPr/>
          </p:nvSpPr>
          <p:spPr bwMode="auto">
            <a:xfrm>
              <a:off x="3168" y="1824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225" name="Group 153"/>
          <p:cNvGrpSpPr>
            <a:grpSpLocks/>
          </p:cNvGrpSpPr>
          <p:nvPr/>
        </p:nvGrpSpPr>
        <p:grpSpPr bwMode="auto">
          <a:xfrm>
            <a:off x="3886200" y="1447800"/>
            <a:ext cx="152400" cy="304800"/>
            <a:chOff x="2832" y="1440"/>
            <a:chExt cx="96" cy="192"/>
          </a:xfrm>
        </p:grpSpPr>
        <p:sp>
          <p:nvSpPr>
            <p:cNvPr id="13409" name="Oval 154"/>
            <p:cNvSpPr>
              <a:spLocks noChangeArrowheads="1"/>
            </p:cNvSpPr>
            <p:nvPr/>
          </p:nvSpPr>
          <p:spPr bwMode="auto">
            <a:xfrm>
              <a:off x="2832" y="144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10" name="Oval 155"/>
            <p:cNvSpPr>
              <a:spLocks noChangeArrowheads="1"/>
            </p:cNvSpPr>
            <p:nvPr/>
          </p:nvSpPr>
          <p:spPr bwMode="auto">
            <a:xfrm>
              <a:off x="2832" y="148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11" name="Oval 156"/>
            <p:cNvSpPr>
              <a:spLocks noChangeArrowheads="1"/>
            </p:cNvSpPr>
            <p:nvPr/>
          </p:nvSpPr>
          <p:spPr bwMode="auto">
            <a:xfrm>
              <a:off x="2832" y="153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229" name="Group 157"/>
          <p:cNvGrpSpPr>
            <a:grpSpLocks/>
          </p:cNvGrpSpPr>
          <p:nvPr/>
        </p:nvGrpSpPr>
        <p:grpSpPr bwMode="auto">
          <a:xfrm>
            <a:off x="4114800" y="1447800"/>
            <a:ext cx="152400" cy="304800"/>
            <a:chOff x="2832" y="1440"/>
            <a:chExt cx="96" cy="192"/>
          </a:xfrm>
        </p:grpSpPr>
        <p:sp>
          <p:nvSpPr>
            <p:cNvPr id="13406" name="Oval 158"/>
            <p:cNvSpPr>
              <a:spLocks noChangeArrowheads="1"/>
            </p:cNvSpPr>
            <p:nvPr/>
          </p:nvSpPr>
          <p:spPr bwMode="auto">
            <a:xfrm>
              <a:off x="2832" y="144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07" name="Oval 159"/>
            <p:cNvSpPr>
              <a:spLocks noChangeArrowheads="1"/>
            </p:cNvSpPr>
            <p:nvPr/>
          </p:nvSpPr>
          <p:spPr bwMode="auto">
            <a:xfrm>
              <a:off x="2832" y="148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08" name="Oval 160"/>
            <p:cNvSpPr>
              <a:spLocks noChangeArrowheads="1"/>
            </p:cNvSpPr>
            <p:nvPr/>
          </p:nvSpPr>
          <p:spPr bwMode="auto">
            <a:xfrm>
              <a:off x="2832" y="153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234" name="Group 162"/>
          <p:cNvGrpSpPr>
            <a:grpSpLocks/>
          </p:cNvGrpSpPr>
          <p:nvPr/>
        </p:nvGrpSpPr>
        <p:grpSpPr bwMode="auto">
          <a:xfrm>
            <a:off x="3810000" y="1752600"/>
            <a:ext cx="152400" cy="304800"/>
            <a:chOff x="3168" y="1728"/>
            <a:chExt cx="96" cy="192"/>
          </a:xfrm>
        </p:grpSpPr>
        <p:sp>
          <p:nvSpPr>
            <p:cNvPr id="13403" name="Oval 163"/>
            <p:cNvSpPr>
              <a:spLocks noChangeArrowheads="1"/>
            </p:cNvSpPr>
            <p:nvPr/>
          </p:nvSpPr>
          <p:spPr bwMode="auto">
            <a:xfrm>
              <a:off x="3168" y="172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04" name="Oval 164"/>
            <p:cNvSpPr>
              <a:spLocks noChangeArrowheads="1"/>
            </p:cNvSpPr>
            <p:nvPr/>
          </p:nvSpPr>
          <p:spPr bwMode="auto">
            <a:xfrm>
              <a:off x="3168" y="177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05" name="Oval 165"/>
            <p:cNvSpPr>
              <a:spLocks noChangeArrowheads="1"/>
            </p:cNvSpPr>
            <p:nvPr/>
          </p:nvSpPr>
          <p:spPr bwMode="auto">
            <a:xfrm>
              <a:off x="3168" y="1824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238" name="Group 166"/>
          <p:cNvGrpSpPr>
            <a:grpSpLocks/>
          </p:cNvGrpSpPr>
          <p:nvPr/>
        </p:nvGrpSpPr>
        <p:grpSpPr bwMode="auto">
          <a:xfrm>
            <a:off x="4038600" y="1752600"/>
            <a:ext cx="152400" cy="304800"/>
            <a:chOff x="3168" y="1728"/>
            <a:chExt cx="96" cy="192"/>
          </a:xfrm>
        </p:grpSpPr>
        <p:sp>
          <p:nvSpPr>
            <p:cNvPr id="13400" name="Oval 167"/>
            <p:cNvSpPr>
              <a:spLocks noChangeArrowheads="1"/>
            </p:cNvSpPr>
            <p:nvPr/>
          </p:nvSpPr>
          <p:spPr bwMode="auto">
            <a:xfrm>
              <a:off x="3168" y="172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01" name="Oval 168"/>
            <p:cNvSpPr>
              <a:spLocks noChangeArrowheads="1"/>
            </p:cNvSpPr>
            <p:nvPr/>
          </p:nvSpPr>
          <p:spPr bwMode="auto">
            <a:xfrm>
              <a:off x="3168" y="177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402" name="Oval 169"/>
            <p:cNvSpPr>
              <a:spLocks noChangeArrowheads="1"/>
            </p:cNvSpPr>
            <p:nvPr/>
          </p:nvSpPr>
          <p:spPr bwMode="auto">
            <a:xfrm>
              <a:off x="3168" y="1824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266" name="Group 194"/>
          <p:cNvGrpSpPr>
            <a:grpSpLocks/>
          </p:cNvGrpSpPr>
          <p:nvPr/>
        </p:nvGrpSpPr>
        <p:grpSpPr bwMode="auto">
          <a:xfrm>
            <a:off x="4419600" y="3276600"/>
            <a:ext cx="228600" cy="228600"/>
            <a:chOff x="3504" y="2256"/>
            <a:chExt cx="144" cy="144"/>
          </a:xfrm>
        </p:grpSpPr>
        <p:sp>
          <p:nvSpPr>
            <p:cNvPr id="13397" name="Oval 179"/>
            <p:cNvSpPr>
              <a:spLocks noChangeArrowheads="1"/>
            </p:cNvSpPr>
            <p:nvPr/>
          </p:nvSpPr>
          <p:spPr bwMode="auto">
            <a:xfrm>
              <a:off x="3504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98" name="Oval 180"/>
            <p:cNvSpPr>
              <a:spLocks noChangeArrowheads="1"/>
            </p:cNvSpPr>
            <p:nvPr/>
          </p:nvSpPr>
          <p:spPr bwMode="auto">
            <a:xfrm>
              <a:off x="3504" y="23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99" name="Oval 181"/>
            <p:cNvSpPr>
              <a:spLocks noChangeArrowheads="1"/>
            </p:cNvSpPr>
            <p:nvPr/>
          </p:nvSpPr>
          <p:spPr bwMode="auto">
            <a:xfrm>
              <a:off x="3552" y="23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267" name="Group 195"/>
          <p:cNvGrpSpPr>
            <a:grpSpLocks/>
          </p:cNvGrpSpPr>
          <p:nvPr/>
        </p:nvGrpSpPr>
        <p:grpSpPr bwMode="auto">
          <a:xfrm>
            <a:off x="4648200" y="3276600"/>
            <a:ext cx="228600" cy="228600"/>
            <a:chOff x="3648" y="2256"/>
            <a:chExt cx="144" cy="144"/>
          </a:xfrm>
        </p:grpSpPr>
        <p:sp>
          <p:nvSpPr>
            <p:cNvPr id="13394" name="Oval 183"/>
            <p:cNvSpPr>
              <a:spLocks noChangeArrowheads="1"/>
            </p:cNvSpPr>
            <p:nvPr/>
          </p:nvSpPr>
          <p:spPr bwMode="auto">
            <a:xfrm>
              <a:off x="3648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95" name="Oval 184"/>
            <p:cNvSpPr>
              <a:spLocks noChangeArrowheads="1"/>
            </p:cNvSpPr>
            <p:nvPr/>
          </p:nvSpPr>
          <p:spPr bwMode="auto">
            <a:xfrm>
              <a:off x="3648" y="23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96" name="Oval 185"/>
            <p:cNvSpPr>
              <a:spLocks noChangeArrowheads="1"/>
            </p:cNvSpPr>
            <p:nvPr/>
          </p:nvSpPr>
          <p:spPr bwMode="auto">
            <a:xfrm>
              <a:off x="3696" y="23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269" name="Group 197"/>
          <p:cNvGrpSpPr>
            <a:grpSpLocks/>
          </p:cNvGrpSpPr>
          <p:nvPr/>
        </p:nvGrpSpPr>
        <p:grpSpPr bwMode="auto">
          <a:xfrm>
            <a:off x="4343400" y="3581400"/>
            <a:ext cx="228600" cy="228600"/>
            <a:chOff x="3456" y="2448"/>
            <a:chExt cx="144" cy="144"/>
          </a:xfrm>
        </p:grpSpPr>
        <p:sp>
          <p:nvSpPr>
            <p:cNvPr id="13391" name="Oval 187"/>
            <p:cNvSpPr>
              <a:spLocks noChangeArrowheads="1"/>
            </p:cNvSpPr>
            <p:nvPr/>
          </p:nvSpPr>
          <p:spPr bwMode="auto">
            <a:xfrm>
              <a:off x="3456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92" name="Oval 188"/>
            <p:cNvSpPr>
              <a:spLocks noChangeArrowheads="1"/>
            </p:cNvSpPr>
            <p:nvPr/>
          </p:nvSpPr>
          <p:spPr bwMode="auto">
            <a:xfrm>
              <a:off x="3456" y="249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93" name="Oval 189"/>
            <p:cNvSpPr>
              <a:spLocks noChangeArrowheads="1"/>
            </p:cNvSpPr>
            <p:nvPr/>
          </p:nvSpPr>
          <p:spPr bwMode="auto">
            <a:xfrm>
              <a:off x="3504" y="2496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268" name="Group 196"/>
          <p:cNvGrpSpPr>
            <a:grpSpLocks/>
          </p:cNvGrpSpPr>
          <p:nvPr/>
        </p:nvGrpSpPr>
        <p:grpSpPr bwMode="auto">
          <a:xfrm>
            <a:off x="4572000" y="3581400"/>
            <a:ext cx="228600" cy="228600"/>
            <a:chOff x="3600" y="2448"/>
            <a:chExt cx="144" cy="144"/>
          </a:xfrm>
        </p:grpSpPr>
        <p:sp>
          <p:nvSpPr>
            <p:cNvPr id="13388" name="Oval 191"/>
            <p:cNvSpPr>
              <a:spLocks noChangeArrowheads="1"/>
            </p:cNvSpPr>
            <p:nvPr/>
          </p:nvSpPr>
          <p:spPr bwMode="auto">
            <a:xfrm>
              <a:off x="360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89" name="Oval 192"/>
            <p:cNvSpPr>
              <a:spLocks noChangeArrowheads="1"/>
            </p:cNvSpPr>
            <p:nvPr/>
          </p:nvSpPr>
          <p:spPr bwMode="auto">
            <a:xfrm>
              <a:off x="3600" y="249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90" name="Oval 193"/>
            <p:cNvSpPr>
              <a:spLocks noChangeArrowheads="1"/>
            </p:cNvSpPr>
            <p:nvPr/>
          </p:nvSpPr>
          <p:spPr bwMode="auto">
            <a:xfrm>
              <a:off x="3648" y="2496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270" name="Group 198"/>
          <p:cNvGrpSpPr>
            <a:grpSpLocks/>
          </p:cNvGrpSpPr>
          <p:nvPr/>
        </p:nvGrpSpPr>
        <p:grpSpPr bwMode="auto">
          <a:xfrm>
            <a:off x="4038600" y="3505200"/>
            <a:ext cx="228600" cy="228600"/>
            <a:chOff x="3456" y="2448"/>
            <a:chExt cx="144" cy="144"/>
          </a:xfrm>
        </p:grpSpPr>
        <p:sp>
          <p:nvSpPr>
            <p:cNvPr id="13385" name="Oval 199"/>
            <p:cNvSpPr>
              <a:spLocks noChangeArrowheads="1"/>
            </p:cNvSpPr>
            <p:nvPr/>
          </p:nvSpPr>
          <p:spPr bwMode="auto">
            <a:xfrm>
              <a:off x="3456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86" name="Oval 200"/>
            <p:cNvSpPr>
              <a:spLocks noChangeArrowheads="1"/>
            </p:cNvSpPr>
            <p:nvPr/>
          </p:nvSpPr>
          <p:spPr bwMode="auto">
            <a:xfrm>
              <a:off x="3456" y="249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87" name="Oval 201"/>
            <p:cNvSpPr>
              <a:spLocks noChangeArrowheads="1"/>
            </p:cNvSpPr>
            <p:nvPr/>
          </p:nvSpPr>
          <p:spPr bwMode="auto">
            <a:xfrm>
              <a:off x="3504" y="2496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274" name="Group 202"/>
          <p:cNvGrpSpPr>
            <a:grpSpLocks/>
          </p:cNvGrpSpPr>
          <p:nvPr/>
        </p:nvGrpSpPr>
        <p:grpSpPr bwMode="auto">
          <a:xfrm>
            <a:off x="4114800" y="3276600"/>
            <a:ext cx="228600" cy="228600"/>
            <a:chOff x="3504" y="2256"/>
            <a:chExt cx="144" cy="144"/>
          </a:xfrm>
        </p:grpSpPr>
        <p:sp>
          <p:nvSpPr>
            <p:cNvPr id="13382" name="Oval 203"/>
            <p:cNvSpPr>
              <a:spLocks noChangeArrowheads="1"/>
            </p:cNvSpPr>
            <p:nvPr/>
          </p:nvSpPr>
          <p:spPr bwMode="auto">
            <a:xfrm>
              <a:off x="3504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83" name="Oval 204"/>
            <p:cNvSpPr>
              <a:spLocks noChangeArrowheads="1"/>
            </p:cNvSpPr>
            <p:nvPr/>
          </p:nvSpPr>
          <p:spPr bwMode="auto">
            <a:xfrm>
              <a:off x="3504" y="23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84" name="Oval 205"/>
            <p:cNvSpPr>
              <a:spLocks noChangeArrowheads="1"/>
            </p:cNvSpPr>
            <p:nvPr/>
          </p:nvSpPr>
          <p:spPr bwMode="auto">
            <a:xfrm>
              <a:off x="3552" y="23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sp>
        <p:nvSpPr>
          <p:cNvPr id="3279" name="Text Box 207"/>
          <p:cNvSpPr txBox="1">
            <a:spLocks noChangeArrowheads="1"/>
          </p:cNvSpPr>
          <p:nvPr/>
        </p:nvSpPr>
        <p:spPr bwMode="auto">
          <a:xfrm>
            <a:off x="5410200" y="2057400"/>
            <a:ext cx="1660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000">
                <a:latin typeface="Arial" charset="0"/>
              </a:rPr>
              <a:t> </a:t>
            </a:r>
            <a:r>
              <a:rPr lang="en-GB" altLang="en-US" sz="2000">
                <a:solidFill>
                  <a:schemeClr val="accent2"/>
                </a:solidFill>
                <a:latin typeface="Arial" charset="0"/>
              </a:rPr>
              <a:t>A</a:t>
            </a:r>
            <a:r>
              <a:rPr lang="en-GB" altLang="en-US" sz="2000">
                <a:solidFill>
                  <a:srgbClr val="008000"/>
                </a:solidFill>
                <a:latin typeface="Arial" charset="0"/>
              </a:rPr>
              <a:t>D</a:t>
            </a:r>
            <a:r>
              <a:rPr lang="en-GB" altLang="en-US" sz="2000">
                <a:solidFill>
                  <a:srgbClr val="FF3300"/>
                </a:solidFill>
                <a:latin typeface="Arial" charset="0"/>
              </a:rPr>
              <a:t>P</a:t>
            </a:r>
            <a:r>
              <a:rPr lang="en-GB" altLang="en-US" sz="2000">
                <a:latin typeface="Arial" charset="0"/>
              </a:rPr>
              <a:t> + </a:t>
            </a:r>
            <a:r>
              <a:rPr lang="en-GB" altLang="en-US" sz="2000">
                <a:solidFill>
                  <a:srgbClr val="FF3300"/>
                </a:solidFill>
                <a:latin typeface="Arial" charset="0"/>
              </a:rPr>
              <a:t>P</a:t>
            </a:r>
            <a:r>
              <a:rPr lang="en-GB" altLang="en-US" sz="2000" baseline="-25000">
                <a:latin typeface="Arial" charset="0"/>
              </a:rPr>
              <a:t>i</a:t>
            </a:r>
            <a:endParaRPr lang="en-GB" altLang="en-US" sz="1800">
              <a:latin typeface="Arial" charset="0"/>
            </a:endParaRPr>
          </a:p>
        </p:txBody>
      </p:sp>
      <p:sp>
        <p:nvSpPr>
          <p:cNvPr id="3280" name="Text Box 208"/>
          <p:cNvSpPr txBox="1">
            <a:spLocks noChangeArrowheads="1"/>
          </p:cNvSpPr>
          <p:nvPr/>
        </p:nvSpPr>
        <p:spPr bwMode="auto">
          <a:xfrm>
            <a:off x="5257800" y="1676400"/>
            <a:ext cx="91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accent2"/>
                </a:solidFill>
                <a:latin typeface="Arial" charset="0"/>
              </a:rPr>
              <a:t>A</a:t>
            </a:r>
            <a:r>
              <a:rPr lang="en-GB" altLang="en-US" sz="2000">
                <a:solidFill>
                  <a:srgbClr val="990099"/>
                </a:solidFill>
                <a:latin typeface="Arial" charset="0"/>
              </a:rPr>
              <a:t>T</a:t>
            </a:r>
            <a:r>
              <a:rPr lang="en-GB" altLang="en-US" sz="2000">
                <a:solidFill>
                  <a:srgbClr val="FF3300"/>
                </a:solidFill>
                <a:latin typeface="Arial" charset="0"/>
              </a:rPr>
              <a:t>P</a:t>
            </a:r>
            <a:endParaRPr lang="en-GB" altLang="en-US" sz="1800">
              <a:latin typeface="Arial" charset="0"/>
            </a:endParaRPr>
          </a:p>
        </p:txBody>
      </p:sp>
      <p:sp>
        <p:nvSpPr>
          <p:cNvPr id="3281" name="Text Box 209"/>
          <p:cNvSpPr txBox="1">
            <a:spLocks noChangeArrowheads="1"/>
          </p:cNvSpPr>
          <p:nvPr/>
        </p:nvSpPr>
        <p:spPr bwMode="auto">
          <a:xfrm>
            <a:off x="3657600" y="4708525"/>
            <a:ext cx="91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accent2"/>
                </a:solidFill>
                <a:latin typeface="Arial" charset="0"/>
              </a:rPr>
              <a:t>A</a:t>
            </a:r>
            <a:r>
              <a:rPr lang="en-GB" altLang="en-US" sz="2000">
                <a:solidFill>
                  <a:srgbClr val="990099"/>
                </a:solidFill>
                <a:latin typeface="Arial" charset="0"/>
              </a:rPr>
              <a:t>T</a:t>
            </a:r>
            <a:r>
              <a:rPr lang="en-GB" altLang="en-US" sz="2000">
                <a:solidFill>
                  <a:srgbClr val="FF3300"/>
                </a:solidFill>
                <a:latin typeface="Arial" charset="0"/>
              </a:rPr>
              <a:t>P</a:t>
            </a:r>
            <a:endParaRPr lang="en-GB" altLang="en-US" sz="1800">
              <a:latin typeface="Arial" charset="0"/>
            </a:endParaRPr>
          </a:p>
        </p:txBody>
      </p:sp>
      <p:sp>
        <p:nvSpPr>
          <p:cNvPr id="3283" name="Text Box 211"/>
          <p:cNvSpPr txBox="1">
            <a:spLocks noChangeArrowheads="1"/>
          </p:cNvSpPr>
          <p:nvPr/>
        </p:nvSpPr>
        <p:spPr bwMode="auto">
          <a:xfrm>
            <a:off x="2454275" y="5089525"/>
            <a:ext cx="1660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000">
                <a:latin typeface="Arial" charset="0"/>
              </a:rPr>
              <a:t> </a:t>
            </a:r>
            <a:r>
              <a:rPr lang="en-GB" altLang="en-US" sz="2000">
                <a:solidFill>
                  <a:schemeClr val="accent2"/>
                </a:solidFill>
                <a:latin typeface="Arial" charset="0"/>
              </a:rPr>
              <a:t>A</a:t>
            </a:r>
            <a:r>
              <a:rPr lang="en-GB" altLang="en-US" sz="2000">
                <a:solidFill>
                  <a:srgbClr val="008000"/>
                </a:solidFill>
                <a:latin typeface="Arial" charset="0"/>
              </a:rPr>
              <a:t>D</a:t>
            </a:r>
            <a:r>
              <a:rPr lang="en-GB" altLang="en-US" sz="2000">
                <a:solidFill>
                  <a:srgbClr val="FF3300"/>
                </a:solidFill>
                <a:latin typeface="Arial" charset="0"/>
              </a:rPr>
              <a:t>P</a:t>
            </a:r>
            <a:r>
              <a:rPr lang="en-GB" altLang="en-US" sz="2000">
                <a:latin typeface="Arial" charset="0"/>
              </a:rPr>
              <a:t> + </a:t>
            </a:r>
            <a:r>
              <a:rPr lang="en-GB" altLang="en-US" sz="2000">
                <a:solidFill>
                  <a:srgbClr val="FF3300"/>
                </a:solidFill>
                <a:latin typeface="Arial" charset="0"/>
              </a:rPr>
              <a:t>P</a:t>
            </a:r>
            <a:r>
              <a:rPr lang="en-GB" altLang="en-US" sz="2000" baseline="-25000">
                <a:latin typeface="Arial" charset="0"/>
              </a:rPr>
              <a:t>i</a:t>
            </a:r>
            <a:endParaRPr lang="en-GB" altLang="en-US" sz="1800">
              <a:latin typeface="Arial" charset="0"/>
            </a:endParaRPr>
          </a:p>
        </p:txBody>
      </p:sp>
      <p:sp>
        <p:nvSpPr>
          <p:cNvPr id="3284" name="Text Box 212"/>
          <p:cNvSpPr txBox="1">
            <a:spLocks noChangeArrowheads="1"/>
          </p:cNvSpPr>
          <p:nvPr/>
        </p:nvSpPr>
        <p:spPr bwMode="auto">
          <a:xfrm>
            <a:off x="3641725" y="2224088"/>
            <a:ext cx="1082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GB" altLang="en-US" sz="1800" b="1">
                <a:latin typeface="Arial" charset="0"/>
              </a:rPr>
              <a:t>NADPH</a:t>
            </a:r>
          </a:p>
        </p:txBody>
      </p:sp>
      <p:sp>
        <p:nvSpPr>
          <p:cNvPr id="3285" name="Text Box 213"/>
          <p:cNvSpPr txBox="1">
            <a:spLocks noChangeArrowheads="1"/>
          </p:cNvSpPr>
          <p:nvPr/>
        </p:nvSpPr>
        <p:spPr bwMode="auto">
          <a:xfrm>
            <a:off x="3794125" y="2590800"/>
            <a:ext cx="1082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GB" altLang="en-US" sz="1800" b="1">
                <a:latin typeface="Arial" charset="0"/>
              </a:rPr>
              <a:t>NADP</a:t>
            </a:r>
          </a:p>
        </p:txBody>
      </p:sp>
      <p:sp>
        <p:nvSpPr>
          <p:cNvPr id="3286" name="Text Box 214"/>
          <p:cNvSpPr txBox="1">
            <a:spLocks noChangeArrowheads="1"/>
          </p:cNvSpPr>
          <p:nvPr/>
        </p:nvSpPr>
        <p:spPr bwMode="auto">
          <a:xfrm>
            <a:off x="6858000" y="3505200"/>
            <a:ext cx="205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altLang="en-US" sz="2000">
                <a:latin typeface="Arial" charset="0"/>
              </a:rPr>
              <a:t>2 turns of the cycle gives you 2 G3Ps</a:t>
            </a:r>
          </a:p>
        </p:txBody>
      </p:sp>
      <p:sp>
        <p:nvSpPr>
          <p:cNvPr id="3287" name="Line 215"/>
          <p:cNvSpPr>
            <a:spLocks noChangeShapeType="1"/>
          </p:cNvSpPr>
          <p:nvPr/>
        </p:nvSpPr>
        <p:spPr bwMode="auto">
          <a:xfrm flipH="1" flipV="1">
            <a:off x="7543800" y="1447800"/>
            <a:ext cx="228600" cy="609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288" name="Group 216"/>
          <p:cNvGrpSpPr>
            <a:grpSpLocks/>
          </p:cNvGrpSpPr>
          <p:nvPr/>
        </p:nvGrpSpPr>
        <p:grpSpPr bwMode="auto">
          <a:xfrm>
            <a:off x="6477000" y="5638800"/>
            <a:ext cx="228600" cy="228600"/>
            <a:chOff x="3600" y="2448"/>
            <a:chExt cx="144" cy="144"/>
          </a:xfrm>
        </p:grpSpPr>
        <p:sp>
          <p:nvSpPr>
            <p:cNvPr id="13379" name="Oval 217"/>
            <p:cNvSpPr>
              <a:spLocks noChangeArrowheads="1"/>
            </p:cNvSpPr>
            <p:nvPr/>
          </p:nvSpPr>
          <p:spPr bwMode="auto">
            <a:xfrm>
              <a:off x="360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80" name="Oval 218"/>
            <p:cNvSpPr>
              <a:spLocks noChangeArrowheads="1"/>
            </p:cNvSpPr>
            <p:nvPr/>
          </p:nvSpPr>
          <p:spPr bwMode="auto">
            <a:xfrm>
              <a:off x="3600" y="249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81" name="Oval 219"/>
            <p:cNvSpPr>
              <a:spLocks noChangeArrowheads="1"/>
            </p:cNvSpPr>
            <p:nvPr/>
          </p:nvSpPr>
          <p:spPr bwMode="auto">
            <a:xfrm>
              <a:off x="3648" y="2496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292" name="Group 220"/>
          <p:cNvGrpSpPr>
            <a:grpSpLocks/>
          </p:cNvGrpSpPr>
          <p:nvPr/>
        </p:nvGrpSpPr>
        <p:grpSpPr bwMode="auto">
          <a:xfrm>
            <a:off x="8153400" y="4267200"/>
            <a:ext cx="228600" cy="228600"/>
            <a:chOff x="3600" y="2448"/>
            <a:chExt cx="144" cy="144"/>
          </a:xfrm>
        </p:grpSpPr>
        <p:sp>
          <p:nvSpPr>
            <p:cNvPr id="13376" name="Oval 221"/>
            <p:cNvSpPr>
              <a:spLocks noChangeArrowheads="1"/>
            </p:cNvSpPr>
            <p:nvPr/>
          </p:nvSpPr>
          <p:spPr bwMode="auto">
            <a:xfrm>
              <a:off x="360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77" name="Oval 222"/>
            <p:cNvSpPr>
              <a:spLocks noChangeArrowheads="1"/>
            </p:cNvSpPr>
            <p:nvPr/>
          </p:nvSpPr>
          <p:spPr bwMode="auto">
            <a:xfrm>
              <a:off x="3600" y="249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78" name="Oval 223"/>
            <p:cNvSpPr>
              <a:spLocks noChangeArrowheads="1"/>
            </p:cNvSpPr>
            <p:nvPr/>
          </p:nvSpPr>
          <p:spPr bwMode="auto">
            <a:xfrm>
              <a:off x="3648" y="2496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296" name="Group 224"/>
          <p:cNvGrpSpPr>
            <a:grpSpLocks/>
          </p:cNvGrpSpPr>
          <p:nvPr/>
        </p:nvGrpSpPr>
        <p:grpSpPr bwMode="auto">
          <a:xfrm>
            <a:off x="7848600" y="4267200"/>
            <a:ext cx="228600" cy="228600"/>
            <a:chOff x="3600" y="2448"/>
            <a:chExt cx="144" cy="144"/>
          </a:xfrm>
        </p:grpSpPr>
        <p:sp>
          <p:nvSpPr>
            <p:cNvPr id="13373" name="Oval 225"/>
            <p:cNvSpPr>
              <a:spLocks noChangeArrowheads="1"/>
            </p:cNvSpPr>
            <p:nvPr/>
          </p:nvSpPr>
          <p:spPr bwMode="auto">
            <a:xfrm>
              <a:off x="360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74" name="Oval 226"/>
            <p:cNvSpPr>
              <a:spLocks noChangeArrowheads="1"/>
            </p:cNvSpPr>
            <p:nvPr/>
          </p:nvSpPr>
          <p:spPr bwMode="auto">
            <a:xfrm>
              <a:off x="3600" y="249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  <p:sp>
          <p:nvSpPr>
            <p:cNvPr id="13375" name="Oval 227"/>
            <p:cNvSpPr>
              <a:spLocks noChangeArrowheads="1"/>
            </p:cNvSpPr>
            <p:nvPr/>
          </p:nvSpPr>
          <p:spPr bwMode="auto">
            <a:xfrm>
              <a:off x="3648" y="2496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altLang="en-US"/>
            </a:p>
          </p:txBody>
        </p:sp>
      </p:grpSp>
      <p:grpSp>
        <p:nvGrpSpPr>
          <p:cNvPr id="3308" name="Group 236"/>
          <p:cNvGrpSpPr>
            <a:grpSpLocks/>
          </p:cNvGrpSpPr>
          <p:nvPr/>
        </p:nvGrpSpPr>
        <p:grpSpPr bwMode="auto">
          <a:xfrm>
            <a:off x="8077200" y="2362200"/>
            <a:ext cx="381000" cy="228600"/>
            <a:chOff x="5088" y="1488"/>
            <a:chExt cx="240" cy="144"/>
          </a:xfrm>
        </p:grpSpPr>
        <p:grpSp>
          <p:nvGrpSpPr>
            <p:cNvPr id="13365" name="Group 228"/>
            <p:cNvGrpSpPr>
              <a:grpSpLocks/>
            </p:cNvGrpSpPr>
            <p:nvPr/>
          </p:nvGrpSpPr>
          <p:grpSpPr bwMode="auto">
            <a:xfrm rot="10054006">
              <a:off x="5184" y="1488"/>
              <a:ext cx="144" cy="144"/>
              <a:chOff x="3600" y="2448"/>
              <a:chExt cx="144" cy="144"/>
            </a:xfrm>
          </p:grpSpPr>
          <p:sp>
            <p:nvSpPr>
              <p:cNvPr id="13370" name="Oval 229"/>
              <p:cNvSpPr>
                <a:spLocks noChangeArrowheads="1"/>
              </p:cNvSpPr>
              <p:nvPr/>
            </p:nvSpPr>
            <p:spPr bwMode="auto">
              <a:xfrm>
                <a:off x="3600" y="244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13371" name="Oval 230"/>
              <p:cNvSpPr>
                <a:spLocks noChangeArrowheads="1"/>
              </p:cNvSpPr>
              <p:nvPr/>
            </p:nvSpPr>
            <p:spPr bwMode="auto">
              <a:xfrm>
                <a:off x="3600" y="24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13372" name="Oval 231"/>
              <p:cNvSpPr>
                <a:spLocks noChangeArrowheads="1"/>
              </p:cNvSpPr>
              <p:nvPr/>
            </p:nvSpPr>
            <p:spPr bwMode="auto">
              <a:xfrm>
                <a:off x="3648" y="2496"/>
                <a:ext cx="96" cy="96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  <p:grpSp>
          <p:nvGrpSpPr>
            <p:cNvPr id="13366" name="Group 232"/>
            <p:cNvGrpSpPr>
              <a:grpSpLocks/>
            </p:cNvGrpSpPr>
            <p:nvPr/>
          </p:nvGrpSpPr>
          <p:grpSpPr bwMode="auto">
            <a:xfrm>
              <a:off x="5088" y="1488"/>
              <a:ext cx="144" cy="144"/>
              <a:chOff x="3600" y="2448"/>
              <a:chExt cx="144" cy="144"/>
            </a:xfrm>
          </p:grpSpPr>
          <p:sp>
            <p:nvSpPr>
              <p:cNvPr id="13367" name="Oval 233"/>
              <p:cNvSpPr>
                <a:spLocks noChangeArrowheads="1"/>
              </p:cNvSpPr>
              <p:nvPr/>
            </p:nvSpPr>
            <p:spPr bwMode="auto">
              <a:xfrm>
                <a:off x="3600" y="244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13368" name="Oval 234"/>
              <p:cNvSpPr>
                <a:spLocks noChangeArrowheads="1"/>
              </p:cNvSpPr>
              <p:nvPr/>
            </p:nvSpPr>
            <p:spPr bwMode="auto">
              <a:xfrm>
                <a:off x="3600" y="249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  <p:sp>
            <p:nvSpPr>
              <p:cNvPr id="13369" name="Oval 235"/>
              <p:cNvSpPr>
                <a:spLocks noChangeArrowheads="1"/>
              </p:cNvSpPr>
              <p:nvPr/>
            </p:nvSpPr>
            <p:spPr bwMode="auto">
              <a:xfrm>
                <a:off x="3648" y="2496"/>
                <a:ext cx="96" cy="96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altLang="en-US"/>
              </a:p>
            </p:txBody>
          </p:sp>
        </p:grpSp>
      </p:grpSp>
      <p:sp>
        <p:nvSpPr>
          <p:cNvPr id="3309" name="Text Box 237"/>
          <p:cNvSpPr txBox="1">
            <a:spLocks noChangeArrowheads="1"/>
          </p:cNvSpPr>
          <p:nvPr/>
        </p:nvSpPr>
        <p:spPr bwMode="auto">
          <a:xfrm>
            <a:off x="6858000" y="1143000"/>
            <a:ext cx="1371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altLang="en-US" sz="2000">
                <a:latin typeface="Arial" charset="0"/>
              </a:rPr>
              <a:t>Cellulose</a:t>
            </a:r>
          </a:p>
        </p:txBody>
      </p:sp>
      <p:sp>
        <p:nvSpPr>
          <p:cNvPr id="3310" name="Text Box 238"/>
          <p:cNvSpPr txBox="1">
            <a:spLocks noChangeArrowheads="1"/>
          </p:cNvSpPr>
          <p:nvPr/>
        </p:nvSpPr>
        <p:spPr bwMode="auto">
          <a:xfrm>
            <a:off x="8229600" y="1143000"/>
            <a:ext cx="1371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altLang="en-US" sz="2000">
                <a:latin typeface="Arial" charset="0"/>
              </a:rPr>
              <a:t>Starch</a:t>
            </a:r>
          </a:p>
        </p:txBody>
      </p:sp>
      <p:sp>
        <p:nvSpPr>
          <p:cNvPr id="3137" name="Text Box 65"/>
          <p:cNvSpPr txBox="1">
            <a:spLocks noChangeArrowheads="1"/>
          </p:cNvSpPr>
          <p:nvPr/>
        </p:nvSpPr>
        <p:spPr bwMode="auto">
          <a:xfrm>
            <a:off x="4953000" y="3048000"/>
            <a:ext cx="2000250" cy="990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altLang="en-US" sz="2000" dirty="0">
                <a:latin typeface="Arial" charset="0"/>
              </a:rPr>
              <a:t>G3P = glyceraldehyde-3-phosphate</a:t>
            </a:r>
          </a:p>
          <a:p>
            <a:endParaRPr lang="en-US" altLang="en-US" sz="2000" dirty="0">
              <a:latin typeface="Arial" charset="0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343025" y="3119735"/>
            <a:ext cx="135676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GB" altLang="en-US" sz="1800" dirty="0">
                <a:latin typeface="Arial" charset="0"/>
              </a:rPr>
              <a:t>Enzyme is </a:t>
            </a:r>
            <a:r>
              <a:rPr lang="en-GB" altLang="en-US" sz="1800" dirty="0" err="1">
                <a:latin typeface="Arial" charset="0"/>
              </a:rPr>
              <a:t>RuBisCO</a:t>
            </a:r>
            <a:endParaRPr lang="en-GB" altLang="en-US" sz="1800" dirty="0">
              <a:latin typeface="Arial" charset="0"/>
            </a:endParaRPr>
          </a:p>
          <a:p>
            <a:endParaRPr lang="en-GB" altLang="en-US" sz="1800" dirty="0">
              <a:latin typeface="Arial" charset="0"/>
            </a:endParaRPr>
          </a:p>
        </p:txBody>
      </p:sp>
      <p:sp>
        <p:nvSpPr>
          <p:cNvPr id="3" name="Text Box 63">
            <a:extLst>
              <a:ext uri="{FF2B5EF4-FFF2-40B4-BE49-F238E27FC236}">
                <a16:creationId xmlns:a16="http://schemas.microsoft.com/office/drawing/2014/main" id="{F929E75A-8A56-05B7-C09E-69BDFDD46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5851" y="1049983"/>
            <a:ext cx="1050697" cy="4857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altLang="en-US" sz="1400" dirty="0">
                <a:latin typeface="Arial" charset="0"/>
              </a:rPr>
              <a:t>6 carbon compound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907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3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3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3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3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3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3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3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3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3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3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3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3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2" dur="500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3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500"/>
                                        <p:tgtEl>
                                          <p:spTgt spid="3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3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 nodeType="clickPar">
                      <p:stCondLst>
                        <p:cond delay="indefinite"/>
                      </p:stCondLst>
                      <p:childTnLst>
                        <p:par>
                          <p:cTn id="1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0" dur="500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 nodeType="clickPar">
                      <p:stCondLst>
                        <p:cond delay="indefinite"/>
                      </p:stCondLst>
                      <p:childTnLst>
                        <p:par>
                          <p:cTn id="2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9" dur="500"/>
                                        <p:tgtEl>
                                          <p:spTgt spid="3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 nodeType="clickPar">
                      <p:stCondLst>
                        <p:cond delay="indefinite"/>
                      </p:stCondLst>
                      <p:childTnLst>
                        <p:par>
                          <p:cTn id="2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 nodeType="clickPar">
                      <p:stCondLst>
                        <p:cond delay="indefinite"/>
                      </p:stCondLst>
                      <p:childTnLst>
                        <p:par>
                          <p:cTn id="2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9" dur="500"/>
                                        <p:tgtEl>
                                          <p:spTgt spid="3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 nodeType="clickPar">
                      <p:stCondLst>
                        <p:cond delay="indefinite"/>
                      </p:stCondLst>
                      <p:childTnLst>
                        <p:par>
                          <p:cTn id="2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4" dur="500"/>
                                        <p:tgtEl>
                                          <p:spTgt spid="3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 nodeType="clickPar">
                      <p:stCondLst>
                        <p:cond delay="indefinite"/>
                      </p:stCondLst>
                      <p:childTnLst>
                        <p:par>
                          <p:cTn id="2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9" dur="500"/>
                                        <p:tgtEl>
                                          <p:spTgt spid="3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4" grpId="0" animBg="1" autoUpdateAnimBg="0"/>
      <p:bldP spid="3135" grpId="0" animBg="1" autoUpdateAnimBg="0"/>
      <p:bldP spid="3136" grpId="0" animBg="1" autoUpdateAnimBg="0"/>
      <p:bldP spid="3138" grpId="0" animBg="1"/>
      <p:bldP spid="3142" grpId="0" animBg="1"/>
      <p:bldP spid="3143" grpId="0" animBg="1"/>
      <p:bldP spid="3144" grpId="0" animBg="1"/>
      <p:bldP spid="3145" grpId="0" autoUpdateAnimBg="0"/>
      <p:bldP spid="3146" grpId="0" autoUpdateAnimBg="0"/>
      <p:bldP spid="3147" grpId="0" animBg="1"/>
      <p:bldP spid="3148" grpId="0" animBg="1"/>
      <p:bldP spid="3149" grpId="0" animBg="1"/>
      <p:bldP spid="3196" grpId="0" animBg="1"/>
      <p:bldP spid="3197" grpId="0" animBg="1"/>
      <p:bldP spid="3198" grpId="0" animBg="1"/>
      <p:bldP spid="3279" grpId="0" autoUpdateAnimBg="0"/>
      <p:bldP spid="3280" grpId="0" autoUpdateAnimBg="0"/>
      <p:bldP spid="3281" grpId="0" autoUpdateAnimBg="0"/>
      <p:bldP spid="3283" grpId="0" autoUpdateAnimBg="0"/>
      <p:bldP spid="3284" grpId="0" autoUpdateAnimBg="0"/>
      <p:bldP spid="3285" grpId="0" autoUpdateAnimBg="0"/>
      <p:bldP spid="3286" grpId="0" autoUpdateAnimBg="0"/>
      <p:bldP spid="3287" grpId="0" animBg="1"/>
      <p:bldP spid="3309" grpId="0" autoUpdateAnimBg="0"/>
      <p:bldP spid="3310" grpId="0" autoUpdateAnimBg="0"/>
      <p:bldP spid="3137" grpId="0" animBg="1" autoUpdateAnimBg="0"/>
      <p:bldP spid="2" grpId="0"/>
      <p:bldP spid="3" grpId="0" animBg="1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Carbon Fixation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GB" sz="2800" dirty="0">
                <a:cs typeface="Times New Roman" pitchFamily="18" charset="0"/>
              </a:rPr>
              <a:t>Glucose may then be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>
                <a:cs typeface="Times New Roman" pitchFamily="18" charset="0"/>
              </a:rPr>
              <a:t>Used as a respiratory substrate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GB" dirty="0"/>
              <a:t>Stored as starch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GB" dirty="0"/>
              <a:t>Used to synthesis cellulose for cell walls.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GB" dirty="0">
                <a:cs typeface="Times New Roman" pitchFamily="18" charset="0"/>
              </a:rPr>
              <a:t>Passed to biosynthetic pathways to make proteins, fats, nucleic acids</a:t>
            </a:r>
            <a:endParaRPr lang="en-GB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0229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b="1" dirty="0"/>
              <a:t>I Can.. </a:t>
            </a:r>
            <a:endParaRPr lang="en-GB" dirty="0"/>
          </a:p>
          <a:p>
            <a:r>
              <a:rPr lang="en-GB" dirty="0"/>
              <a:t>State why there is an increased demand for food and explain the importance of food security.</a:t>
            </a:r>
          </a:p>
          <a:p>
            <a:r>
              <a:rPr lang="en-GB" dirty="0"/>
              <a:t>Explain what is meant by sustainable food production and the factors which influence it.</a:t>
            </a:r>
          </a:p>
          <a:p>
            <a:r>
              <a:rPr lang="en-GB" dirty="0"/>
              <a:t>List and describe the methods used to improve crop efficiency.</a:t>
            </a:r>
          </a:p>
          <a:p>
            <a:r>
              <a:rPr lang="en-GB" dirty="0"/>
              <a:t>Explain why livestock yield less food per area than plants</a:t>
            </a:r>
          </a:p>
          <a:p>
            <a:r>
              <a:rPr lang="en-GB" dirty="0"/>
              <a:t>Explain what is meant by the absorption and action spectra</a:t>
            </a:r>
          </a:p>
          <a:p>
            <a:r>
              <a:rPr lang="en-GB" dirty="0"/>
              <a:t>Explain the role of carotenoids in relation to chlorophyll absorption</a:t>
            </a:r>
          </a:p>
          <a:p>
            <a:r>
              <a:rPr lang="en-GB" dirty="0"/>
              <a:t>Explain how chlorophyll is used to produce ATP and carry out photolysis</a:t>
            </a:r>
          </a:p>
          <a:p>
            <a:r>
              <a:rPr lang="en-GB" dirty="0"/>
              <a:t>State the fate of all the products of the first stage of photosynthesis</a:t>
            </a:r>
          </a:p>
          <a:p>
            <a:r>
              <a:rPr lang="en-GB" dirty="0"/>
              <a:t>Describe the Calvin cycle, including the roles of; </a:t>
            </a:r>
            <a:r>
              <a:rPr lang="en-GB" dirty="0" err="1"/>
              <a:t>RuBP</a:t>
            </a:r>
            <a:r>
              <a:rPr lang="en-GB" dirty="0"/>
              <a:t>, CO2. </a:t>
            </a:r>
            <a:r>
              <a:rPr lang="en-GB" dirty="0" err="1"/>
              <a:t>RuBisCo</a:t>
            </a:r>
            <a:r>
              <a:rPr lang="en-GB" dirty="0"/>
              <a:t>, intermediates, G3P, ATP and NADPH</a:t>
            </a:r>
          </a:p>
          <a:p>
            <a:r>
              <a:rPr lang="en-GB" dirty="0"/>
              <a:t>Give possible fates of the sugar produced during photosynthesis</a:t>
            </a:r>
          </a:p>
        </p:txBody>
      </p:sp>
    </p:spTree>
    <p:extLst>
      <p:ext uri="{BB962C8B-B14F-4D97-AF65-F5344CB8AC3E}">
        <p14:creationId xmlns:p14="http://schemas.microsoft.com/office/powerpoint/2010/main" val="3332710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1FD66-94F2-4DB4-9EE0-8993375F8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Essay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CD8B9-1389-4D1B-BA0D-2B6277C54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Write notes on photosynthesis under the following headings.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/>
              <a:t>(</a:t>
            </a:r>
            <a:r>
              <a:rPr lang="en-GB" dirty="0" err="1"/>
              <a:t>i</a:t>
            </a:r>
            <a:r>
              <a:rPr lang="en-GB" dirty="0"/>
              <a:t>) Use of energy absorbed by photosynthetic pigments 			(3)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(ii) Carbon fixation 				(4)</a:t>
            </a:r>
          </a:p>
        </p:txBody>
      </p:sp>
    </p:spTree>
    <p:extLst>
      <p:ext uri="{BB962C8B-B14F-4D97-AF65-F5344CB8AC3E}">
        <p14:creationId xmlns:p14="http://schemas.microsoft.com/office/powerpoint/2010/main" val="30339262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9320E7-50C6-4B7C-A6C4-A15330346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52387"/>
            <a:ext cx="6505575" cy="680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5759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Write notes on human food supply under the following headings: </a:t>
            </a:r>
          </a:p>
          <a:p>
            <a:r>
              <a:rPr lang="en-GB" dirty="0"/>
              <a:t>(</a:t>
            </a:r>
            <a:r>
              <a:rPr lang="en-GB" dirty="0" err="1"/>
              <a:t>i</a:t>
            </a:r>
            <a:r>
              <a:rPr lang="en-GB" dirty="0"/>
              <a:t>) food security and population; </a:t>
            </a:r>
          </a:p>
          <a:p>
            <a:r>
              <a:rPr lang="en-GB" dirty="0"/>
              <a:t>(ii) factors affecting food production.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								(8) 	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You can’t answer ii yet! </a:t>
            </a:r>
          </a:p>
        </p:txBody>
      </p:sp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32"/>
            <a:ext cx="8579296" cy="66967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400" b="1" dirty="0"/>
              <a:t>(</a:t>
            </a:r>
            <a:r>
              <a:rPr lang="en-GB" sz="1400" b="1" dirty="0" err="1"/>
              <a:t>i</a:t>
            </a:r>
            <a:r>
              <a:rPr lang="en-GB" sz="1400" b="1" dirty="0"/>
              <a:t>) Food security and population </a:t>
            </a:r>
            <a:endParaRPr lang="en-GB" sz="1400" dirty="0"/>
          </a:p>
          <a:p>
            <a:pPr marL="0" indent="0">
              <a:buNone/>
            </a:pPr>
            <a:r>
              <a:rPr lang="en-GB" sz="1400" dirty="0"/>
              <a:t>1. (food security is ability of human population to access) sufficient/enough/correct/right supply/quantity/amount of food </a:t>
            </a:r>
          </a:p>
          <a:p>
            <a:pPr marL="0" indent="0">
              <a:buNone/>
            </a:pPr>
            <a:r>
              <a:rPr lang="en-GB" sz="1400" dirty="0"/>
              <a:t>2. sufficient/enough/correct/right quality of food OR example </a:t>
            </a:r>
          </a:p>
          <a:p>
            <a:pPr marL="0" indent="0">
              <a:buNone/>
            </a:pPr>
            <a:r>
              <a:rPr lang="en-GB" sz="1400" dirty="0"/>
              <a:t>2a. If neither 1 nor 2 scored mention of quantity and quality of food </a:t>
            </a:r>
          </a:p>
          <a:p>
            <a:pPr marL="0" indent="0">
              <a:buNone/>
            </a:pPr>
            <a:r>
              <a:rPr lang="en-GB" sz="1400" dirty="0"/>
              <a:t>3. increasing population increases the demand/need for food OR food security more difficult to achieve </a:t>
            </a:r>
          </a:p>
          <a:p>
            <a:pPr marL="0" indent="0">
              <a:buNone/>
            </a:pPr>
            <a:r>
              <a:rPr lang="en-GB" sz="1400" dirty="0"/>
              <a:t>4. production/supply is sustainable OR example </a:t>
            </a:r>
          </a:p>
          <a:p>
            <a:pPr marL="0" indent="0">
              <a:buNone/>
            </a:pPr>
            <a:r>
              <a:rPr lang="en-GB" sz="1400" dirty="0"/>
              <a:t>5. does not degrade/destroy natural resources/environment/land on which agriculture depends OR example 	</a:t>
            </a:r>
          </a:p>
          <a:p>
            <a:endParaRPr lang="en-GB" sz="1400" dirty="0"/>
          </a:p>
          <a:p>
            <a:pPr marL="0" indent="0">
              <a:buNone/>
            </a:pPr>
            <a:r>
              <a:rPr lang="en-GB" sz="1400" b="1" dirty="0"/>
              <a:t>(ii) Factors affecting food production </a:t>
            </a:r>
            <a:endParaRPr lang="en-GB" sz="1400" dirty="0"/>
          </a:p>
          <a:p>
            <a:pPr marL="0" indent="0">
              <a:buNone/>
            </a:pPr>
            <a:r>
              <a:rPr lang="en-GB" sz="1400" dirty="0"/>
              <a:t>6. (food production) depends on photosynthesis </a:t>
            </a:r>
          </a:p>
          <a:p>
            <a:pPr marL="0" indent="0">
              <a:buNone/>
            </a:pPr>
            <a:r>
              <a:rPr lang="en-GB" sz="1400" dirty="0"/>
              <a:t>7. food production limited by area of crop/land </a:t>
            </a:r>
          </a:p>
          <a:p>
            <a:pPr marL="0" indent="0">
              <a:buNone/>
            </a:pPr>
            <a:r>
              <a:rPr lang="en-GB" sz="1400" dirty="0"/>
              <a:t>8. factors which limit/affect photosynthesis include light/temperature/carbon dioxide availability (any 1) </a:t>
            </a:r>
          </a:p>
          <a:p>
            <a:pPr marL="0" indent="0">
              <a:buNone/>
            </a:pPr>
            <a:r>
              <a:rPr lang="en-GB" sz="1400" dirty="0"/>
              <a:t>9. second factor </a:t>
            </a:r>
          </a:p>
          <a:p>
            <a:pPr marL="0" indent="0">
              <a:buNone/>
            </a:pPr>
            <a:r>
              <a:rPr lang="en-GB" sz="1400" dirty="0"/>
              <a:t>10. high-yielding/ </a:t>
            </a:r>
            <a:r>
              <a:rPr lang="en-GB" sz="1400" dirty="0" err="1"/>
              <a:t>polyploid</a:t>
            </a:r>
            <a:r>
              <a:rPr lang="en-GB" sz="1400" dirty="0"/>
              <a:t> cultivars OR GM/selectively bred organisms increase food production OR example described </a:t>
            </a:r>
          </a:p>
          <a:p>
            <a:pPr marL="0" indent="0">
              <a:buNone/>
            </a:pPr>
            <a:r>
              <a:rPr lang="en-GB" sz="1400" dirty="0"/>
              <a:t>11. pests eat/damage crops/livestock OR weeds compete with crops OR disease/parasites kill/damage crops/livestock </a:t>
            </a:r>
          </a:p>
          <a:p>
            <a:pPr marL="0" indent="0">
              <a:buNone/>
            </a:pPr>
            <a:r>
              <a:rPr lang="en-GB" sz="1400" dirty="0"/>
              <a:t>12. </a:t>
            </a:r>
            <a:r>
              <a:rPr lang="en-GB" sz="1400" dirty="0" err="1"/>
              <a:t>vetinary</a:t>
            </a:r>
            <a:r>
              <a:rPr lang="en-GB" sz="1400" dirty="0"/>
              <a:t> care/pesticides/fungicides/herbicides/insecticides OR biological control/cultural methods control pests/weeds/diseases </a:t>
            </a:r>
          </a:p>
          <a:p>
            <a:pPr marL="0" indent="0">
              <a:buNone/>
            </a:pPr>
            <a:r>
              <a:rPr lang="en-GB" sz="1400" dirty="0"/>
              <a:t>13. increased irrigation/water availability/multiple cropping/agricultural machinery/fertilizers increases food production 14. livestock produce less food per unit area than crops due to energy loss at each trophic level </a:t>
            </a:r>
          </a:p>
          <a:p>
            <a:pPr marL="0" indent="0">
              <a:buNone/>
            </a:pPr>
            <a:r>
              <a:rPr lang="en-GB" sz="1400" dirty="0"/>
              <a:t>15. livestock can be grazed/raised/kept on habitats/land not suitable for crops 	</a:t>
            </a:r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2976072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Past Paper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2018 </a:t>
            </a:r>
            <a:r>
              <a:rPr lang="en-GB" dirty="0" err="1"/>
              <a:t>mcq</a:t>
            </a:r>
            <a:r>
              <a:rPr lang="en-GB" dirty="0"/>
              <a:t> 8, 9, section 2 - q7 &amp; 8</a:t>
            </a:r>
          </a:p>
          <a:p>
            <a:r>
              <a:rPr lang="en-GB" dirty="0"/>
              <a:t>2017 </a:t>
            </a:r>
            <a:r>
              <a:rPr lang="en-GB" dirty="0" err="1"/>
              <a:t>mcq</a:t>
            </a:r>
            <a:r>
              <a:rPr lang="en-GB" dirty="0"/>
              <a:t> 14, section 2 – q11</a:t>
            </a:r>
          </a:p>
          <a:p>
            <a:r>
              <a:rPr lang="en-GB" dirty="0"/>
              <a:t>2016 </a:t>
            </a:r>
            <a:r>
              <a:rPr lang="en-GB" dirty="0" err="1"/>
              <a:t>mcq</a:t>
            </a:r>
            <a:r>
              <a:rPr lang="en-GB" dirty="0"/>
              <a:t> 14 + 15</a:t>
            </a:r>
          </a:p>
          <a:p>
            <a:r>
              <a:rPr lang="en-GB" dirty="0"/>
              <a:t>2019 essay 16A</a:t>
            </a:r>
          </a:p>
          <a:p>
            <a:r>
              <a:rPr lang="en-GB" dirty="0"/>
              <a:t>2022 </a:t>
            </a:r>
            <a:r>
              <a:rPr lang="en-GB" dirty="0" err="1"/>
              <a:t>mcq</a:t>
            </a:r>
            <a:r>
              <a:rPr lang="en-GB" dirty="0"/>
              <a:t> 18-20, section 2 q10</a:t>
            </a:r>
          </a:p>
          <a:p>
            <a:r>
              <a:rPr lang="en-GB" dirty="0"/>
              <a:t>2023 </a:t>
            </a:r>
            <a:r>
              <a:rPr lang="en-GB" dirty="0" err="1"/>
              <a:t>mcq</a:t>
            </a:r>
            <a:r>
              <a:rPr lang="en-GB" dirty="0"/>
              <a:t> 17-19, section 2 q11 + 13</a:t>
            </a:r>
          </a:p>
          <a:p>
            <a:r>
              <a:rPr lang="en-GB" dirty="0"/>
              <a:t>2024 </a:t>
            </a:r>
            <a:r>
              <a:rPr lang="en-GB" dirty="0" err="1"/>
              <a:t>mcq</a:t>
            </a:r>
            <a:r>
              <a:rPr lang="en-GB" dirty="0"/>
              <a:t> 18-19</a:t>
            </a:r>
            <a:r>
              <a:rPr lang="en-GB"/>
              <a:t>, section 2 q10, q13e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33881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8219</TotalTime>
  <Words>2383</Words>
  <Application>Microsoft Office PowerPoint</Application>
  <PresentationFormat>On-screen Show (4:3)</PresentationFormat>
  <Paragraphs>341</Paragraphs>
  <Slides>61</Slides>
  <Notes>1</Notes>
  <HiddenSlides>5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8" baseType="lpstr">
      <vt:lpstr>Arial</vt:lpstr>
      <vt:lpstr>Calibri</vt:lpstr>
      <vt:lpstr>Comic Sans MS</vt:lpstr>
      <vt:lpstr>Technical</vt:lpstr>
      <vt:lpstr>Times New Roman</vt:lpstr>
      <vt:lpstr>Wingdings</vt:lpstr>
      <vt:lpstr>Office Theme</vt:lpstr>
      <vt:lpstr>Higher Biology </vt:lpstr>
      <vt:lpstr>Course Specification</vt:lpstr>
      <vt:lpstr>Starter</vt:lpstr>
      <vt:lpstr>Learning Intention</vt:lpstr>
      <vt:lpstr>Success Criteria </vt:lpstr>
      <vt:lpstr>Food supply</vt:lpstr>
      <vt:lpstr>PowerPoint Presentation</vt:lpstr>
      <vt:lpstr>Food Security</vt:lpstr>
      <vt:lpstr>Food security</vt:lpstr>
      <vt:lpstr>Food security: The challenge</vt:lpstr>
      <vt:lpstr>Agricultural production</vt:lpstr>
      <vt:lpstr>Sustainable food production</vt:lpstr>
      <vt:lpstr>Main crop species</vt:lpstr>
      <vt:lpstr>Improving yields</vt:lpstr>
      <vt:lpstr>Productivity of arable land</vt:lpstr>
      <vt:lpstr>PowerPoint Presentation</vt:lpstr>
      <vt:lpstr>PowerPoint Presentation</vt:lpstr>
      <vt:lpstr>Plenary</vt:lpstr>
      <vt:lpstr>PowerPoint Presentation</vt:lpstr>
      <vt:lpstr>Course Specification</vt:lpstr>
      <vt:lpstr>Starter</vt:lpstr>
      <vt:lpstr>Learning Intention</vt:lpstr>
      <vt:lpstr>Success Criteria</vt:lpstr>
      <vt:lpstr>Photosynthesis</vt:lpstr>
      <vt:lpstr>Visible Light</vt:lpstr>
      <vt:lpstr>Fates of Light</vt:lpstr>
      <vt:lpstr>Light Absorption</vt:lpstr>
      <vt:lpstr>Which wavelengths of light are used by plants</vt:lpstr>
      <vt:lpstr>PowerPoint Presentation</vt:lpstr>
      <vt:lpstr>PowerPoint Presentation</vt:lpstr>
      <vt:lpstr>PowerPoint Presentation</vt:lpstr>
      <vt:lpstr>Separation of leaf pigments by thin-layer chromatography</vt:lpstr>
      <vt:lpstr>Accessory Pigments</vt:lpstr>
      <vt:lpstr>PowerPoint Presentation</vt:lpstr>
      <vt:lpstr>Chromatography</vt:lpstr>
      <vt:lpstr>Absorption and Action Spectra</vt:lpstr>
      <vt:lpstr>PowerPoint Presentation</vt:lpstr>
      <vt:lpstr>PowerPoint Presentation</vt:lpstr>
      <vt:lpstr>Photosynthesis</vt:lpstr>
      <vt:lpstr>Photosynthesis </vt:lpstr>
      <vt:lpstr>Where is it happening?</vt:lpstr>
      <vt:lpstr>Photolysis- Light Dependent Stage</vt:lpstr>
      <vt:lpstr>Photolysis- Stage 1</vt:lpstr>
      <vt:lpstr>Photolysis- Stage 2</vt:lpstr>
      <vt:lpstr>Photolysis- Stage 3</vt:lpstr>
      <vt:lpstr>Photolysis- Stage 4</vt:lpstr>
      <vt:lpstr>Photolysis- Stage 5</vt:lpstr>
      <vt:lpstr>PowerPoint Presentation</vt:lpstr>
      <vt:lpstr>Carbon Fixation  - stage 1</vt:lpstr>
      <vt:lpstr>Carbon Fixation  - stage 2</vt:lpstr>
      <vt:lpstr>Carbon Fixation – stage 3</vt:lpstr>
      <vt:lpstr>Carbon Fixation – stage 4</vt:lpstr>
      <vt:lpstr>Carbon Fixation – stage 5</vt:lpstr>
      <vt:lpstr>Carbon Fixation</vt:lpstr>
      <vt:lpstr>Carbon Fixation</vt:lpstr>
      <vt:lpstr>Success Criteria</vt:lpstr>
      <vt:lpstr>Essay</vt:lpstr>
      <vt:lpstr>PowerPoint Presentation</vt:lpstr>
      <vt:lpstr>Plenary </vt:lpstr>
      <vt:lpstr>PowerPoint Presentation</vt:lpstr>
      <vt:lpstr>Past Paper Questions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</dc:title>
  <dc:creator>GLawson (Hillpark)</dc:creator>
  <cp:lastModifiedBy>MMilmore</cp:lastModifiedBy>
  <cp:revision>68</cp:revision>
  <dcterms:created xsi:type="dcterms:W3CDTF">2021-12-20T09:14:41Z</dcterms:created>
  <dcterms:modified xsi:type="dcterms:W3CDTF">2025-03-03T15:47:13Z</dcterms:modified>
</cp:coreProperties>
</file>