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256" r:id="rId2"/>
    <p:sldId id="260" r:id="rId3"/>
    <p:sldId id="257" r:id="rId4"/>
    <p:sldId id="258" r:id="rId5"/>
    <p:sldId id="259" r:id="rId6"/>
    <p:sldId id="274" r:id="rId7"/>
    <p:sldId id="296" r:id="rId8"/>
    <p:sldId id="275" r:id="rId9"/>
    <p:sldId id="276" r:id="rId10"/>
    <p:sldId id="277" r:id="rId11"/>
    <p:sldId id="292" r:id="rId12"/>
    <p:sldId id="278" r:id="rId13"/>
    <p:sldId id="262" r:id="rId14"/>
    <p:sldId id="268" r:id="rId15"/>
    <p:sldId id="269" r:id="rId16"/>
    <p:sldId id="270" r:id="rId17"/>
    <p:sldId id="280" r:id="rId18"/>
    <p:sldId id="282" r:id="rId19"/>
    <p:sldId id="283" r:id="rId20"/>
    <p:sldId id="284" r:id="rId21"/>
    <p:sldId id="295" r:id="rId22"/>
    <p:sldId id="285" r:id="rId23"/>
    <p:sldId id="286" r:id="rId24"/>
    <p:sldId id="287" r:id="rId25"/>
    <p:sldId id="288" r:id="rId26"/>
    <p:sldId id="267" r:id="rId27"/>
    <p:sldId id="271" r:id="rId28"/>
    <p:sldId id="293" r:id="rId29"/>
    <p:sldId id="272" r:id="rId30"/>
    <p:sldId id="273" r:id="rId31"/>
    <p:sldId id="289" r:id="rId32"/>
    <p:sldId id="290" r:id="rId33"/>
    <p:sldId id="291" r:id="rId34"/>
    <p:sldId id="265" r:id="rId35"/>
    <p:sldId id="266" r:id="rId36"/>
    <p:sldId id="294" r:id="rId3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8CA2FF-DD73-4088-B397-F28745607BD5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FB06B4-78E1-4F5B-9C1B-4A745F0D146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5348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GB"/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36F926-88BD-4F50-A1E4-0D15A6121934}" type="slidenum">
              <a:rPr lang="en-GB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GB"/>
          </a:p>
        </p:txBody>
      </p:sp>
      <p:sp>
        <p:nvSpPr>
          <p:cNvPr id="17412" name="Footer Placeholder 4"/>
          <p:cNvSpPr>
            <a:spLocks noGrp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GB"/>
              <a:t>Metabolism and Survival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268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5985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86595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447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03981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47476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646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34689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7622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7624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53610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66580-5744-44AC-AD04-8910D96210E0}" type="datetimeFigureOut">
              <a:rPr lang="en-GB" smtClean="0"/>
              <a:t>15/12/2023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89A44-ACDD-47FA-BF09-AE5C36244C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069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flscience.com/the-science-behind-the-mysterious-blue-people-of-kentucky-47413" TargetMode="External"/><Relationship Id="rId2" Type="http://schemas.openxmlformats.org/officeDocument/2006/relationships/hyperlink" Target="https://www.iflscience.com/kenny-white-tiger-reveals-price-inbreeding-25367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Higher Biology 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Unit 3</a:t>
            </a:r>
          </a:p>
          <a:p>
            <a:r>
              <a:rPr lang="en-GB" dirty="0"/>
              <a:t>KA 2 – Plant and Animal Breeding</a:t>
            </a:r>
          </a:p>
        </p:txBody>
      </p:sp>
    </p:spTree>
    <p:extLst>
      <p:ext uri="{BB962C8B-B14F-4D97-AF65-F5344CB8AC3E}">
        <p14:creationId xmlns:p14="http://schemas.microsoft.com/office/powerpoint/2010/main" val="3229957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700808"/>
            <a:ext cx="8178857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3604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 (Recap)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Make an SQA approved glossary in your jotter to remind yourself of the definitions of:</a:t>
            </a:r>
          </a:p>
          <a:p>
            <a:pPr marL="0" indent="0">
              <a:buNone/>
            </a:pPr>
            <a:endParaRPr lang="en-GB" dirty="0"/>
          </a:p>
          <a:p>
            <a:pPr lvl="1"/>
            <a:r>
              <a:rPr lang="en-GB" dirty="0"/>
              <a:t>Homozygous</a:t>
            </a:r>
          </a:p>
          <a:p>
            <a:pPr lvl="1"/>
            <a:r>
              <a:rPr lang="en-GB" dirty="0"/>
              <a:t>Heterozygous</a:t>
            </a:r>
          </a:p>
          <a:p>
            <a:pPr lvl="1"/>
            <a:r>
              <a:rPr lang="en-GB" dirty="0"/>
              <a:t>Recessive</a:t>
            </a:r>
          </a:p>
          <a:p>
            <a:pPr lvl="1"/>
            <a:r>
              <a:rPr lang="en-GB" dirty="0"/>
              <a:t>Dominant</a:t>
            </a:r>
          </a:p>
          <a:p>
            <a:pPr lvl="1"/>
            <a:r>
              <a:rPr lang="en-GB" dirty="0"/>
              <a:t>Allele</a:t>
            </a:r>
          </a:p>
          <a:p>
            <a:pPr lvl="1"/>
            <a:r>
              <a:rPr lang="en-GB" dirty="0"/>
              <a:t>Gene</a:t>
            </a:r>
          </a:p>
          <a:p>
            <a:pPr marL="457200" lvl="1" indent="0">
              <a:buNone/>
            </a:pPr>
            <a:endParaRPr lang="en-GB" dirty="0"/>
          </a:p>
          <a:p>
            <a:pPr lvl="1"/>
            <a:r>
              <a:rPr lang="en-GB" dirty="0"/>
              <a:t>Reliable / Valid / Accurate </a:t>
            </a:r>
          </a:p>
          <a:p>
            <a:pPr lvl="1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012447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 be learning about breeding and field trials</a:t>
            </a:r>
          </a:p>
        </p:txBody>
      </p:sp>
    </p:spTree>
    <p:extLst>
      <p:ext uri="{BB962C8B-B14F-4D97-AF65-F5344CB8AC3E}">
        <p14:creationId xmlns:p14="http://schemas.microsoft.com/office/powerpoint/2010/main" val="2759300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b="1" dirty="0"/>
              <a:t>I Can..</a:t>
            </a:r>
            <a:endParaRPr lang="en-GB" dirty="0"/>
          </a:p>
          <a:p>
            <a:r>
              <a:rPr lang="en-GB" dirty="0"/>
              <a:t>Give examples of characteristics that have been selected for in plants and animals</a:t>
            </a:r>
          </a:p>
          <a:p>
            <a:r>
              <a:rPr lang="en-GB" dirty="0"/>
              <a:t>State the purpose of carrying out plant field trials</a:t>
            </a:r>
          </a:p>
          <a:p>
            <a:r>
              <a:rPr lang="en-GB" dirty="0"/>
              <a:t>In plant field trials explain the importance of; selection of treatments, replicates, randomisation of treatments</a:t>
            </a:r>
          </a:p>
        </p:txBody>
      </p:sp>
    </p:spTree>
    <p:extLst>
      <p:ext uri="{BB962C8B-B14F-4D97-AF65-F5344CB8AC3E}">
        <p14:creationId xmlns:p14="http://schemas.microsoft.com/office/powerpoint/2010/main" val="34405512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Breeding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975"/>
            <a:ext cx="8229600" cy="4319588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latin typeface="Comic Sans MS" panose="030F0702030302020204" pitchFamily="66" charset="0"/>
              </a:rPr>
              <a:t>Characteristics of plants and animals can be selected and manipulated by breeders. 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latin typeface="Comic Sans MS" panose="030F0702030302020204" pitchFamily="66" charset="0"/>
              </a:rPr>
              <a:t>This is done in order to produce new and improved animal breeds or plant cultivars.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latin typeface="Comic Sans MS" panose="030F0702030302020204" pitchFamily="66" charset="0"/>
              </a:rPr>
              <a:t>Cultivar: a plant variety produced in cultivation by selective breeding.</a:t>
            </a:r>
          </a:p>
        </p:txBody>
      </p:sp>
    </p:spTree>
    <p:extLst>
      <p:ext uri="{BB962C8B-B14F-4D97-AF65-F5344CB8AC3E}">
        <p14:creationId xmlns:p14="http://schemas.microsoft.com/office/powerpoint/2010/main" val="574982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39F0BE-63ED-4941-9CF3-957DFFD12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3596342" cy="631507"/>
          </a:xfrm>
        </p:spPr>
        <p:txBody>
          <a:bodyPr>
            <a:normAutofit fontScale="90000"/>
          </a:bodyPr>
          <a:lstStyle/>
          <a:p>
            <a:endParaRPr lang="en-GB" dirty="0"/>
          </a:p>
        </p:txBody>
      </p:sp>
      <p:pic>
        <p:nvPicPr>
          <p:cNvPr id="1026" name="Picture 2" descr="The Reason This Cow Is So Insanely Muscular - The Dodo">
            <a:extLst>
              <a:ext uri="{FF2B5EF4-FFF2-40B4-BE49-F238E27FC236}">
                <a16:creationId xmlns:a16="http://schemas.microsoft.com/office/drawing/2014/main" id="{B0D6E92D-DA8F-4FFD-ABB0-EE88BCE385B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93096"/>
            <a:ext cx="4514850" cy="2362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hese 4 diets will boost your dairy cow's milk production during a dry ...">
            <a:extLst>
              <a:ext uri="{FF2B5EF4-FFF2-40B4-BE49-F238E27FC236}">
                <a16:creationId xmlns:a16="http://schemas.microsoft.com/office/drawing/2014/main" id="{65C153C6-3574-4C5E-B476-BDD10907CC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052053" cy="37890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Designing disease-resistant crops - Revista Mètode">
            <a:extLst>
              <a:ext uri="{FF2B5EF4-FFF2-40B4-BE49-F238E27FC236}">
                <a16:creationId xmlns:a16="http://schemas.microsoft.com/office/drawing/2014/main" id="{333B68E4-FCE9-4098-8D67-7C929A8F91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064" y="98454"/>
            <a:ext cx="3920805" cy="261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Discovery of new stem cell pathway indicates route to much higher ...">
            <a:extLst>
              <a:ext uri="{FF2B5EF4-FFF2-40B4-BE49-F238E27FC236}">
                <a16:creationId xmlns:a16="http://schemas.microsoft.com/office/drawing/2014/main" id="{3FD4EFD1-0327-4C47-8062-125BCAF1E5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1691" y="4044830"/>
            <a:ext cx="4176746" cy="26104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43525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Breeding Characteristics</a:t>
            </a:r>
          </a:p>
        </p:txBody>
      </p:sp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69158754"/>
              </p:ext>
            </p:extLst>
          </p:nvPr>
        </p:nvGraphicFramePr>
        <p:xfrm>
          <a:off x="683568" y="1412774"/>
          <a:ext cx="7818548" cy="35131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885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300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8486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Plant crop or Animal Breed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Desirable Characteristic that increases food production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Wheat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High grain yield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Potato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Resistance to fungal disease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Soya bean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High protein content</a:t>
                      </a:r>
                      <a:r>
                        <a:rPr lang="en-GB" baseline="0" dirty="0">
                          <a:latin typeface="Comic Sans MS" panose="030F0702030302020204" pitchFamily="66" charset="0"/>
                        </a:rPr>
                        <a:t> of seeds</a:t>
                      </a:r>
                      <a:endParaRPr lang="en-GB" dirty="0">
                        <a:latin typeface="Comic Sans MS" panose="030F0702030302020204" pitchFamily="66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Strawberry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Resistance to frost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Dairy cattle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High milk yield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54722"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Beef cattle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>
                          <a:latin typeface="Comic Sans MS" panose="030F0702030302020204" pitchFamily="66" charset="0"/>
                        </a:rPr>
                        <a:t>High meat yield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25172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Selecting and Breeding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Over the centuries, farmers and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increasingly scientists have been involved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in manipulating the characteristics of              plants and animals in order to obtain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higher yields and thus ensure sustainable      food sources.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dirty="0">
              <a:latin typeface="Comic Sans MS" panose="030F0702030302020204" pitchFamily="66" charset="0"/>
            </a:endParaRPr>
          </a:p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9227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Plant field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4607719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Plant field trials are used to 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</a:rPr>
              <a:t>compare the performance of different cultivars or GM crops</a:t>
            </a:r>
          </a:p>
          <a:p>
            <a:pPr lvl="1" eaLnBrk="1" fontAlgn="auto" hangingPunct="1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</a:rPr>
              <a:t> find out the effect of different environmental conditions on a new cultivar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2837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Plant field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4607719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Explain how each of the following are involved in the design of a trial:</a:t>
            </a:r>
          </a:p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GB" dirty="0">
                <a:latin typeface="Comic Sans MS" panose="030F0702030302020204" pitchFamily="66" charset="0"/>
              </a:rPr>
              <a:t>Selection of treatments</a:t>
            </a:r>
          </a:p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GB" dirty="0">
                <a:latin typeface="Comic Sans MS" panose="030F0702030302020204" pitchFamily="66" charset="0"/>
              </a:rPr>
              <a:t>Number of replicates</a:t>
            </a:r>
          </a:p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GB" dirty="0">
                <a:latin typeface="Comic Sans MS" panose="030F0702030302020204" pitchFamily="66" charset="0"/>
              </a:rPr>
              <a:t>Randomisation of treatments</a:t>
            </a:r>
          </a:p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789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4000" dirty="0">
                <a:latin typeface="Comic Sans MS" pitchFamily="66" charset="0"/>
              </a:rPr>
              <a:t>Plant field trials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5544617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GB" dirty="0">
                <a:latin typeface="Comic Sans MS" panose="030F0702030302020204" pitchFamily="66" charset="0"/>
              </a:rPr>
              <a:t>Selection of treatments:</a:t>
            </a:r>
          </a:p>
          <a:p>
            <a:pPr marL="400050" lvl="1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Ensure they are valid to compare e.g. using wild types versus other cultivars </a:t>
            </a:r>
          </a:p>
          <a:p>
            <a:pPr marL="0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2. Number of replicates:</a:t>
            </a:r>
          </a:p>
          <a:p>
            <a:pPr marL="400050" lvl="1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Several replicates are required to ensure reliability of results.  Reduces effect of experimental error and variability</a:t>
            </a:r>
          </a:p>
          <a:p>
            <a:pPr marL="0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3. Randomisation of treatments:</a:t>
            </a:r>
          </a:p>
          <a:p>
            <a:pPr marL="400050" lvl="1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The ordering of the plots should be random to eliminate observer bias when measuring treatment effects</a:t>
            </a:r>
          </a:p>
          <a:p>
            <a:pPr marL="400050" lvl="1" indent="0">
              <a:buNone/>
              <a:defRPr/>
            </a:pPr>
            <a:endParaRPr lang="en-GB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659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8185549" cy="2232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573016"/>
            <a:ext cx="8548123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64213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If brown hair is dominant to blonde hair and one parent is heterozygous and one parent is homozygous recessive, what is the expected ratio of the offspring? </a:t>
            </a:r>
          </a:p>
        </p:txBody>
      </p:sp>
    </p:spTree>
    <p:extLst>
      <p:ext uri="{BB962C8B-B14F-4D97-AF65-F5344CB8AC3E}">
        <p14:creationId xmlns:p14="http://schemas.microsoft.com/office/powerpoint/2010/main" val="32060693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 be learning about different types of breeding</a:t>
            </a:r>
          </a:p>
        </p:txBody>
      </p:sp>
    </p:spTree>
    <p:extLst>
      <p:ext uri="{BB962C8B-B14F-4D97-AF65-F5344CB8AC3E}">
        <p14:creationId xmlns:p14="http://schemas.microsoft.com/office/powerpoint/2010/main" val="23235705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the difference between inbreeding and cross breeding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what is meant by inbreeding depression, how it can be avoided and why some plants are less susceptible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how a hybrid plant or animal can be created and how this crossbreed can be maintained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Define hybrid vigour and explain why the F2 generation is not useful</a:t>
            </a:r>
          </a:p>
        </p:txBody>
      </p:sp>
    </p:spTree>
    <p:extLst>
      <p:ext uri="{BB962C8B-B14F-4D97-AF65-F5344CB8AC3E}">
        <p14:creationId xmlns:p14="http://schemas.microsoft.com/office/powerpoint/2010/main" val="30997660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Selecting and Breeding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/>
              <a:t>Plants or animals with the desired characteristics are identified.</a:t>
            </a:r>
          </a:p>
          <a:p>
            <a:r>
              <a:rPr lang="en-GB"/>
              <a:t>These are then used as the parents of the next generation.</a:t>
            </a:r>
          </a:p>
          <a:p>
            <a:r>
              <a:rPr lang="en-GB"/>
              <a:t>The aim is to combine the alleles of a gene for a desired trait present in one parent with the alleles of a gene for another desired trait in the second parent.</a:t>
            </a:r>
          </a:p>
          <a:p>
            <a:r>
              <a:rPr lang="en-GB"/>
              <a:t>Thus creating offspring which have superior characteristics to their parents.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5537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Inbreeding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Inbreeding occurs when individuals breed within a particular gene pool, usually with close relatives.  </a:t>
            </a:r>
          </a:p>
          <a:p>
            <a:r>
              <a:rPr lang="en-GB"/>
              <a:t>Self-pollinating plants are the most extreme case of inbreeding.</a:t>
            </a:r>
          </a:p>
          <a:p>
            <a:r>
              <a:rPr lang="en-GB"/>
              <a:t>Inbreeding can be used over several generations in order to eliminate certain heterozygous traits.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17971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Inbreeding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If inbreeding continues over a long period of time, </a:t>
            </a:r>
            <a:r>
              <a:rPr lang="en-GB" dirty="0" err="1"/>
              <a:t>heterozygosity</a:t>
            </a:r>
            <a:r>
              <a:rPr lang="en-GB" dirty="0"/>
              <a:t> can decrease and </a:t>
            </a:r>
            <a:r>
              <a:rPr lang="en-GB" dirty="0" err="1"/>
              <a:t>homozygosity</a:t>
            </a:r>
            <a:r>
              <a:rPr lang="en-GB" dirty="0"/>
              <a:t> can develop.</a:t>
            </a:r>
          </a:p>
          <a:p>
            <a:r>
              <a:rPr lang="en-GB" dirty="0"/>
              <a:t>However, if inbreeding is forced inbreeding depression can happen.</a:t>
            </a:r>
          </a:p>
          <a:p>
            <a:r>
              <a:rPr lang="en-GB" dirty="0"/>
              <a:t>This results in an </a:t>
            </a:r>
            <a:r>
              <a:rPr lang="en-GB" u="sng" dirty="0"/>
              <a:t>increase in the frequency of individuals who are homozygous for recessive deleterious alleles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47172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Inbreeding Depression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Inbreeding depression can result in :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Reduced vigour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Reduced size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Reduced fertility 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reduced yield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These individuals do less well at surviving to reproduce</a:t>
            </a:r>
          </a:p>
        </p:txBody>
      </p:sp>
    </p:spTree>
    <p:extLst>
      <p:ext uri="{BB962C8B-B14F-4D97-AF65-F5344CB8AC3E}">
        <p14:creationId xmlns:p14="http://schemas.microsoft.com/office/powerpoint/2010/main" val="35710053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In The News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Kenny the White Tiger:</a:t>
            </a:r>
          </a:p>
          <a:p>
            <a:pPr marL="0" indent="0">
              <a:buNone/>
            </a:pPr>
            <a:r>
              <a:rPr lang="en-GB" dirty="0">
                <a:hlinkClick r:id="rId2" tooltip="https://www.iflscience.com/kenny-white-tiger-reveals-price-inbreeding-25367"/>
              </a:rPr>
              <a:t>https://www.iflscience.com/kenny-white-tiger-reveals-price-inbreeding-25367</a:t>
            </a:r>
            <a:endParaRPr lang="en-GB" dirty="0"/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Blue People of Kentucky:</a:t>
            </a:r>
          </a:p>
          <a:p>
            <a:pPr marL="0" indent="0">
              <a:buNone/>
            </a:pPr>
            <a:r>
              <a:rPr lang="en-GB" dirty="0">
                <a:hlinkClick r:id="rId3" tooltip="https://www.iflscience.com/the-science-behind-the-mysterious-blue-people-of-kentucky-47413"/>
              </a:rPr>
              <a:t>https://www.iflscience.com/the-science-behind-the-mysterious-blue-people-of-kentucky-47413</a:t>
            </a: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5420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Cross breeding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Cross breeding is carried out to prevent this accumulation of harmful alleles.</a:t>
            </a:r>
          </a:p>
          <a:p>
            <a:r>
              <a:rPr lang="en-GB"/>
              <a:t>This involves the introduction of new alleles into a population.</a:t>
            </a:r>
          </a:p>
          <a:p>
            <a:r>
              <a:rPr lang="en-GB"/>
              <a:t>This is carried out by breeding a plant or animal with a strain containing a different but beneficial genotype OR by crossing a cultivar.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04352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Cross breeding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/>
              <a:t>Once a new breed has been produced with improved characteristics, it must be maintained.</a:t>
            </a:r>
          </a:p>
          <a:p>
            <a:r>
              <a:rPr lang="en-GB"/>
              <a:t>The two parent breeds must be maintained to produce more crossbreed animals showing the improved characteristic.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39546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3600" dirty="0">
                <a:latin typeface="Comic Sans MS" pitchFamily="66" charset="0"/>
              </a:rPr>
              <a:t>Use of F1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5536" y="1268760"/>
            <a:ext cx="8399463" cy="4607719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latin typeface="Comic Sans MS" panose="030F0702030302020204" pitchFamily="66" charset="0"/>
              </a:rPr>
              <a:t>An F1 hybrid is formed from a cross between two genetically dissimilar parents of the same species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latin typeface="Comic Sans MS" panose="030F0702030302020204" pitchFamily="66" charset="0"/>
              </a:rPr>
              <a:t>F1 hybrids are often used in plant breeding.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sz="2800" dirty="0">
                <a:latin typeface="Comic Sans MS" panose="030F0702030302020204" pitchFamily="66" charset="0"/>
              </a:rPr>
              <a:t>They are produced by crossing two different inbred lines – this makes a relatively uniform heterozygous crop.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4739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Use of F1 hybrids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GB" sz="2600" dirty="0">
                <a:latin typeface="Comic Sans MS" panose="030F0702030302020204" pitchFamily="66" charset="0"/>
              </a:rPr>
              <a:t>These F1 plants have increased vigour </a:t>
            </a:r>
          </a:p>
          <a:p>
            <a:pPr lvl="1">
              <a:defRPr/>
            </a:pPr>
            <a:r>
              <a:rPr lang="en-GB" sz="2200" dirty="0">
                <a:latin typeface="Comic Sans MS" panose="030F0702030302020204" pitchFamily="66" charset="0"/>
              </a:rPr>
              <a:t>Higher yield</a:t>
            </a:r>
          </a:p>
          <a:p>
            <a:pPr lvl="1">
              <a:defRPr/>
            </a:pPr>
            <a:r>
              <a:rPr lang="en-GB" sz="2200" dirty="0">
                <a:latin typeface="Comic Sans MS" panose="030F0702030302020204" pitchFamily="66" charset="0"/>
              </a:rPr>
              <a:t>Increased disease resistance</a:t>
            </a:r>
          </a:p>
          <a:p>
            <a:pPr lvl="1">
              <a:defRPr/>
            </a:pPr>
            <a:r>
              <a:rPr lang="en-GB" sz="2200" dirty="0">
                <a:latin typeface="Comic Sans MS" panose="030F0702030302020204" pitchFamily="66" charset="0"/>
              </a:rPr>
              <a:t>Increased growth rate</a:t>
            </a:r>
          </a:p>
          <a:p>
            <a:pPr>
              <a:defRPr/>
            </a:pPr>
            <a:r>
              <a:rPr lang="en-GB" sz="2800" dirty="0">
                <a:latin typeface="Comic Sans MS" panose="030F0702030302020204" pitchFamily="66" charset="0"/>
              </a:rPr>
              <a:t>Why is the F2 generation not as useful as the F1?</a:t>
            </a:r>
          </a:p>
          <a:p>
            <a:pPr>
              <a:defRPr/>
            </a:pPr>
            <a:r>
              <a:rPr lang="en-GB" sz="2800" dirty="0">
                <a:latin typeface="Comic Sans MS" panose="030F0702030302020204" pitchFamily="66" charset="0"/>
              </a:rPr>
              <a:t>The F1 will be a uniform group of heterozygotes, breeding to the F2 will produce a wide genetic variation, so production will be less controlled.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8020111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Course Specification</a:t>
            </a: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348880"/>
            <a:ext cx="8088164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07280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06305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606936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Starter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8760"/>
            <a:ext cx="8063056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Oval 3"/>
          <p:cNvSpPr/>
          <p:nvPr/>
        </p:nvSpPr>
        <p:spPr>
          <a:xfrm>
            <a:off x="971600" y="4077072"/>
            <a:ext cx="504056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93194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Learning Intention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I will be learning about genetic technologies</a:t>
            </a:r>
          </a:p>
        </p:txBody>
      </p:sp>
    </p:spTree>
    <p:extLst>
      <p:ext uri="{BB962C8B-B14F-4D97-AF65-F5344CB8AC3E}">
        <p14:creationId xmlns:p14="http://schemas.microsoft.com/office/powerpoint/2010/main" val="23235705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dirty="0"/>
              <a:t>I can: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how DNA sequencing has been used in breeding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Explain how recombinant DNA techniques have been used in breeding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GB" dirty="0"/>
              <a:t>Give examples of genes that have been inserted into crop plants</a:t>
            </a:r>
          </a:p>
        </p:txBody>
      </p:sp>
    </p:spTree>
    <p:extLst>
      <p:ext uri="{BB962C8B-B14F-4D97-AF65-F5344CB8AC3E}">
        <p14:creationId xmlns:p14="http://schemas.microsoft.com/office/powerpoint/2010/main" val="30997660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3600" dirty="0">
                <a:latin typeface="Comic Sans MS" pitchFamily="66" charset="0"/>
              </a:rPr>
              <a:t>Genetic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4607719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latin typeface="Comic Sans MS" panose="030F0702030302020204" pitchFamily="66" charset="0"/>
              </a:rPr>
              <a:t>Increasingly genetic technologies are being used in breeding programmes.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GB" dirty="0">
                <a:latin typeface="Comic Sans MS" panose="030F0702030302020204" pitchFamily="66" charset="0"/>
              </a:rPr>
              <a:t>Explain how the following technologies have been (or could be) used in breeding.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1. Genetic transformation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2. Genome sequencing</a:t>
            </a:r>
          </a:p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3. Gene probes</a:t>
            </a:r>
          </a:p>
        </p:txBody>
      </p:sp>
    </p:spTree>
    <p:extLst>
      <p:ext uri="{BB962C8B-B14F-4D97-AF65-F5344CB8AC3E}">
        <p14:creationId xmlns:p14="http://schemas.microsoft.com/office/powerpoint/2010/main" val="2498580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3600" dirty="0">
                <a:latin typeface="Comic Sans MS" pitchFamily="66" charset="0"/>
              </a:rPr>
              <a:t>Genetic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4968553"/>
          </a:xfrm>
        </p:spPr>
        <p:txBody>
          <a:bodyPr rtlCol="0">
            <a:normAutofit/>
          </a:bodyPr>
          <a:lstStyle/>
          <a:p>
            <a:pPr marL="514350" indent="-514350" eaLnBrk="1" fontAlgn="auto" hangingPunct="1">
              <a:spcAft>
                <a:spcPts val="0"/>
              </a:spcAft>
              <a:buAutoNum type="arabicPeriod"/>
              <a:defRPr/>
            </a:pPr>
            <a:r>
              <a:rPr lang="en-GB" dirty="0">
                <a:latin typeface="Comic Sans MS" panose="030F0702030302020204" pitchFamily="66" charset="0"/>
              </a:rPr>
              <a:t>Genome sequencing</a:t>
            </a:r>
          </a:p>
          <a:p>
            <a:pPr>
              <a:defRPr/>
            </a:pPr>
            <a:r>
              <a:rPr lang="en-GB" dirty="0">
                <a:latin typeface="Comic Sans MS" panose="030F0702030302020204" pitchFamily="66" charset="0"/>
              </a:rPr>
              <a:t>allows identification of genes that have desired characteristic and the individuals that are carrying these alleles</a:t>
            </a:r>
          </a:p>
          <a:p>
            <a:pPr marL="0" indent="0"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2. Gene probes</a:t>
            </a:r>
          </a:p>
          <a:p>
            <a:pPr>
              <a:defRPr/>
            </a:pPr>
            <a:r>
              <a:rPr lang="en-GB" sz="2800" dirty="0">
                <a:latin typeface="Comic Sans MS" panose="030F0702030302020204" pitchFamily="66" charset="0"/>
              </a:rPr>
              <a:t>use of these identifies whether the gene is homozygous/heterozygous or there is a presence/absence of particular markers which will decide on breeding</a:t>
            </a:r>
            <a:endParaRPr lang="en-GB" dirty="0">
              <a:latin typeface="Comic Sans MS" panose="030F0702030302020204" pitchFamily="66" charset="0"/>
            </a:endParaRPr>
          </a:p>
          <a:p>
            <a:pPr marL="0" indent="0">
              <a:buNone/>
              <a:defRPr/>
            </a:pPr>
            <a:endParaRPr lang="en-GB" dirty="0">
              <a:latin typeface="Comic Sans MS" panose="030F0702030302020204" pitchFamily="66" charset="0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727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en-GB" sz="3600" dirty="0">
                <a:latin typeface="Comic Sans MS" pitchFamily="66" charset="0"/>
              </a:rPr>
              <a:t>Genetic Technology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711" y="1124743"/>
            <a:ext cx="8399463" cy="4607719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r>
              <a:rPr lang="en-GB" dirty="0">
                <a:latin typeface="Comic Sans MS" panose="030F0702030302020204" pitchFamily="66" charset="0"/>
              </a:rPr>
              <a:t>3. Genetic transformation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omic Sans MS" panose="030F0702030302020204" pitchFamily="66" charset="0"/>
              </a:rPr>
              <a:t>Using genes from other species and introducing these to the genome of the plants that are being worked with e.g. introducing the </a:t>
            </a:r>
            <a:r>
              <a:rPr lang="en-GB" dirty="0" err="1">
                <a:latin typeface="Comic Sans MS" panose="030F0702030302020204" pitchFamily="66" charset="0"/>
              </a:rPr>
              <a:t>Bt</a:t>
            </a:r>
            <a:r>
              <a:rPr lang="en-GB" dirty="0">
                <a:latin typeface="Comic Sans MS" panose="030F0702030302020204" pitchFamily="66" charset="0"/>
              </a:rPr>
              <a:t> gene for pest resistance or glyphosate resistance gene for herbicide tolerance.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GB" sz="2800" dirty="0">
              <a:latin typeface="Comic Sans MS" panose="030F0702030302020204" pitchFamily="66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725144"/>
            <a:ext cx="1761753" cy="17687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606369"/>
            <a:ext cx="1882527" cy="1874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1517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 Criteria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256584"/>
          </a:xfrm>
        </p:spPr>
        <p:txBody>
          <a:bodyPr>
            <a:noAutofit/>
          </a:bodyPr>
          <a:lstStyle/>
          <a:p>
            <a:r>
              <a:rPr lang="en-GB" sz="1800" b="1" dirty="0"/>
              <a:t>I Can..</a:t>
            </a:r>
            <a:endParaRPr lang="en-GB" sz="1800" dirty="0"/>
          </a:p>
          <a:p>
            <a:r>
              <a:rPr lang="en-GB" sz="1800" dirty="0"/>
              <a:t>Give examples of characteristics that have been selected for in plants</a:t>
            </a:r>
          </a:p>
          <a:p>
            <a:r>
              <a:rPr lang="en-GB" sz="1800" dirty="0"/>
              <a:t>and animals</a:t>
            </a:r>
          </a:p>
          <a:p>
            <a:r>
              <a:rPr lang="en-GB" sz="1800" dirty="0"/>
              <a:t>State the purpose of carrying out plant field trials</a:t>
            </a:r>
          </a:p>
          <a:p>
            <a:r>
              <a:rPr lang="en-GB" sz="1800" dirty="0"/>
              <a:t>In plant field trials explain the importance of; selection of treatments,</a:t>
            </a:r>
          </a:p>
          <a:p>
            <a:r>
              <a:rPr lang="en-GB" sz="1800" dirty="0"/>
              <a:t>replicates, randomisation of treatments</a:t>
            </a:r>
          </a:p>
          <a:p>
            <a:r>
              <a:rPr lang="en-GB" sz="1800" dirty="0"/>
              <a:t>Explain the difference between inbreeding and cross breeding</a:t>
            </a:r>
          </a:p>
          <a:p>
            <a:r>
              <a:rPr lang="en-GB" sz="1800" dirty="0"/>
              <a:t>Explain what is meant by inbreeding depression, how it can be avoided</a:t>
            </a:r>
          </a:p>
          <a:p>
            <a:r>
              <a:rPr lang="en-GB" sz="1800" dirty="0"/>
              <a:t>and why some plants are less susceptible</a:t>
            </a:r>
          </a:p>
          <a:p>
            <a:r>
              <a:rPr lang="en-GB" sz="1800" dirty="0"/>
              <a:t>Explain how a hybrid plant or animal can be created and how this</a:t>
            </a:r>
          </a:p>
          <a:p>
            <a:r>
              <a:rPr lang="en-GB" sz="1800" dirty="0"/>
              <a:t>crossbreed can be maintained</a:t>
            </a:r>
          </a:p>
          <a:p>
            <a:r>
              <a:rPr lang="en-GB" sz="1800" dirty="0"/>
              <a:t>Define hybrid vigour and explain why the F2 generation is not useful</a:t>
            </a:r>
          </a:p>
          <a:p>
            <a:r>
              <a:rPr lang="en-GB" sz="1800" dirty="0"/>
              <a:t>Explain how DNA sequencing has been used in breeding</a:t>
            </a:r>
          </a:p>
          <a:p>
            <a:r>
              <a:rPr lang="en-GB" sz="1800" dirty="0"/>
              <a:t>Explain how recombinant DNA techniques have been used in breeding</a:t>
            </a:r>
          </a:p>
          <a:p>
            <a:r>
              <a:rPr lang="en-GB" sz="1800" dirty="0"/>
              <a:t>Give examples of genes that have been inserted into crop plants</a:t>
            </a:r>
          </a:p>
        </p:txBody>
      </p:sp>
    </p:spTree>
    <p:extLst>
      <p:ext uri="{BB962C8B-B14F-4D97-AF65-F5344CB8AC3E}">
        <p14:creationId xmlns:p14="http://schemas.microsoft.com/office/powerpoint/2010/main" val="33327106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Plenary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556792"/>
            <a:ext cx="865437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1039809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Quiziz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https://quizizz.com/admin/quiz/602a3e4d359741001beb3014?source=quiz_share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013852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1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7548</TotalTime>
  <Words>1257</Words>
  <Application>Microsoft Office PowerPoint</Application>
  <PresentationFormat>On-screen Show (4:3)</PresentationFormat>
  <Paragraphs>195</Paragraphs>
  <Slides>36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Comic Sans MS</vt:lpstr>
      <vt:lpstr>Office Theme</vt:lpstr>
      <vt:lpstr>Higher Biology </vt:lpstr>
      <vt:lpstr>Course Specification</vt:lpstr>
      <vt:lpstr>Starter (Recap)</vt:lpstr>
      <vt:lpstr>Learning Intention</vt:lpstr>
      <vt:lpstr>Success Criteria </vt:lpstr>
      <vt:lpstr>Breeding</vt:lpstr>
      <vt:lpstr>PowerPoint Presentation</vt:lpstr>
      <vt:lpstr>Breeding Characteristics</vt:lpstr>
      <vt:lpstr>Selecting and Breeding</vt:lpstr>
      <vt:lpstr>Plant field trials</vt:lpstr>
      <vt:lpstr>Plant field trials</vt:lpstr>
      <vt:lpstr>Plant field trials</vt:lpstr>
      <vt:lpstr>Course Specification</vt:lpstr>
      <vt:lpstr>Starter</vt:lpstr>
      <vt:lpstr>Learning Intention</vt:lpstr>
      <vt:lpstr>Success Criteria </vt:lpstr>
      <vt:lpstr>Selecting and Breeding</vt:lpstr>
      <vt:lpstr>Inbreeding</vt:lpstr>
      <vt:lpstr>Inbreeding Depression</vt:lpstr>
      <vt:lpstr>Inbreeding Depression</vt:lpstr>
      <vt:lpstr>In The News</vt:lpstr>
      <vt:lpstr>Cross breeding</vt:lpstr>
      <vt:lpstr>Cross breeding</vt:lpstr>
      <vt:lpstr>Use of F1 Hybrids</vt:lpstr>
      <vt:lpstr>Use of F1 hybrids</vt:lpstr>
      <vt:lpstr>Course Specification</vt:lpstr>
      <vt:lpstr>Starter</vt:lpstr>
      <vt:lpstr>Starter</vt:lpstr>
      <vt:lpstr>Learning Intention</vt:lpstr>
      <vt:lpstr>Success Criteria </vt:lpstr>
      <vt:lpstr>Genetic Technology</vt:lpstr>
      <vt:lpstr>Genetic Technology</vt:lpstr>
      <vt:lpstr>Genetic Technology</vt:lpstr>
      <vt:lpstr>Success Criteria</vt:lpstr>
      <vt:lpstr>Plenary </vt:lpstr>
      <vt:lpstr>Quiziz</vt:lpstr>
    </vt:vector>
  </TitlesOfParts>
  <Company>Glasgow City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S3 Biology</dc:title>
  <dc:creator>GLawson (Hillpark)</dc:creator>
  <cp:lastModifiedBy>NDivers</cp:lastModifiedBy>
  <cp:revision>22</cp:revision>
  <dcterms:created xsi:type="dcterms:W3CDTF">2021-12-20T09:14:41Z</dcterms:created>
  <dcterms:modified xsi:type="dcterms:W3CDTF">2023-12-20T13:35:55Z</dcterms:modified>
</cp:coreProperties>
</file>