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71" r:id="rId9"/>
    <p:sldId id="272" r:id="rId10"/>
    <p:sldId id="273" r:id="rId11"/>
    <p:sldId id="274" r:id="rId12"/>
    <p:sldId id="275" r:id="rId13"/>
    <p:sldId id="276" r:id="rId14"/>
    <p:sldId id="283" r:id="rId15"/>
    <p:sldId id="286" r:id="rId16"/>
    <p:sldId id="285" r:id="rId17"/>
    <p:sldId id="267" r:id="rId18"/>
    <p:sldId id="268" r:id="rId19"/>
    <p:sldId id="269" r:id="rId20"/>
    <p:sldId id="270" r:id="rId21"/>
    <p:sldId id="263" r:id="rId22"/>
    <p:sldId id="264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65" r:id="rId31"/>
    <p:sldId id="26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>
      <p:cViewPr varScale="1">
        <p:scale>
          <a:sx n="108" d="100"/>
          <a:sy n="108" d="100"/>
        </p:scale>
        <p:origin x="170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2</a:t>
            </a:r>
          </a:p>
          <a:p>
            <a:r>
              <a:rPr lang="en-GB" dirty="0"/>
              <a:t>KA 6 – Environmental Control of Metabolism 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55841"/>
            <a:ext cx="8229600" cy="261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/>
              <a:t>Describe the ways in which an organism can avoid adverse conditions.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altLang="en-US" sz="3200" dirty="0"/>
              <a:t>By the end of this topic you should know the following:</a:t>
            </a:r>
          </a:p>
          <a:p>
            <a:pPr>
              <a:lnSpc>
                <a:spcPct val="80000"/>
              </a:lnSpc>
            </a:pPr>
            <a:r>
              <a:rPr lang="en-GB" altLang="en-US" sz="3200" dirty="0"/>
              <a:t>Microorganisms include archaea, bacteria and some species of eukaryote.</a:t>
            </a:r>
          </a:p>
          <a:p>
            <a:pPr>
              <a:lnSpc>
                <a:spcPct val="80000"/>
              </a:lnSpc>
            </a:pPr>
            <a:r>
              <a:rPr lang="en-GB" altLang="en-US" sz="3200" dirty="0"/>
              <a:t>Explain the growth of microorganisms, including the control of growth media and environmental conditions.  </a:t>
            </a:r>
          </a:p>
          <a:p>
            <a:pPr>
              <a:lnSpc>
                <a:spcPct val="80000"/>
              </a:lnSpc>
            </a:pPr>
            <a:endParaRPr lang="en-GB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 will be able to:</a:t>
            </a:r>
          </a:p>
          <a:p>
            <a:pPr lvl="1"/>
            <a:r>
              <a:rPr lang="en-GB" dirty="0"/>
              <a:t>Describe microorganisms</a:t>
            </a:r>
          </a:p>
          <a:p>
            <a:pPr lvl="1"/>
            <a:r>
              <a:rPr lang="en-GB" dirty="0"/>
              <a:t>Explain they are found in three different types and name the three different types as archaea, bacteria and some kinds of eukaryotes</a:t>
            </a:r>
          </a:p>
          <a:p>
            <a:pPr lvl="1"/>
            <a:r>
              <a:rPr lang="en-GB" dirty="0"/>
              <a:t>Explain what microorganisms need to grow well </a:t>
            </a:r>
          </a:p>
          <a:p>
            <a:pPr lvl="1"/>
            <a:r>
              <a:rPr lang="en-GB" dirty="0"/>
              <a:t>Explain how microorganisms are grown in lab conditions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3200" dirty="0"/>
              <a:t>You will remember from unit 1 that there are three domains of life.</a:t>
            </a:r>
          </a:p>
          <a:p>
            <a:endParaRPr lang="en-GB" altLang="en-US" dirty="0"/>
          </a:p>
          <a:p>
            <a:r>
              <a:rPr lang="en-GB" altLang="en-US" sz="3200" dirty="0"/>
              <a:t>The three domains of life are archaea, bacteria and eukaryote. </a:t>
            </a:r>
          </a:p>
          <a:p>
            <a:endParaRPr lang="en-GB" altLang="en-US" dirty="0"/>
          </a:p>
          <a:p>
            <a:r>
              <a:rPr lang="en-GB" altLang="en-US" sz="3200" dirty="0"/>
              <a:t>Microorganisms are found in all three of these domains.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63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549D92-E69B-00A1-BE79-2D297FB64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47" y="548680"/>
            <a:ext cx="843930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21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39A88-8899-D41C-5986-E4C8B0B00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Microorganisms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64212-EB63-1F78-3BBC-6B731954C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Microorganisms are really useful </a:t>
            </a:r>
          </a:p>
          <a:p>
            <a:r>
              <a:rPr lang="en-US" dirty="0"/>
              <a:t>Microorganisms are frequently used in labs for several good reasons.</a:t>
            </a:r>
          </a:p>
          <a:p>
            <a:r>
              <a:rPr lang="en-GB" altLang="en-US" sz="3200" dirty="0"/>
              <a:t>Microorganisms are used because of:</a:t>
            </a:r>
          </a:p>
          <a:p>
            <a:pPr lvl="1"/>
            <a:r>
              <a:rPr lang="en-GB" altLang="en-US" dirty="0"/>
              <a:t>their adaptability</a:t>
            </a:r>
          </a:p>
          <a:p>
            <a:pPr lvl="1"/>
            <a:r>
              <a:rPr lang="en-GB" altLang="en-US" dirty="0"/>
              <a:t>ease of cultivation</a:t>
            </a:r>
          </a:p>
          <a:p>
            <a:pPr lvl="1"/>
            <a:r>
              <a:rPr lang="en-GB" altLang="en-US" dirty="0"/>
              <a:t>speed of growth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658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4BA5A-8286-357F-EEC0-EBAEC504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Microorganisms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E052C-CA32-F7AE-DDF1-BE625386E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Microorganisms are great to grow in the lab because:</a:t>
            </a:r>
          </a:p>
          <a:p>
            <a:pPr lvl="1"/>
            <a:r>
              <a:rPr lang="en-GB" altLang="en-US" sz="2800" dirty="0"/>
              <a:t> they use a wide variety of substrates for metabolism </a:t>
            </a:r>
          </a:p>
          <a:p>
            <a:pPr lvl="1"/>
            <a:r>
              <a:rPr lang="en-GB" altLang="en-US" dirty="0"/>
              <a:t>They </a:t>
            </a:r>
            <a:r>
              <a:rPr lang="en-GB" altLang="en-US" sz="2800" dirty="0"/>
              <a:t>produce a range of products from their metabolic pathways.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865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3953-BBE9-C3EB-7D73-3A7438DCC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sz="4400" dirty="0"/>
              <a:t>Growth of microorganisms </a:t>
            </a:r>
            <a:r>
              <a:rPr lang="en-US" altLang="en-US" sz="4400" dirty="0"/>
              <a:t>(cell culture)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850F5-BCDB-716A-7344-BC804A4AC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3200" dirty="0"/>
              <a:t>Microorganisms can be cultured relatively easily in a laboratory.</a:t>
            </a:r>
          </a:p>
          <a:p>
            <a:r>
              <a:rPr lang="en-GB" dirty="0"/>
              <a:t>Many microorganisms produce all the complex molecules required for biosynthesis. </a:t>
            </a:r>
          </a:p>
          <a:p>
            <a:r>
              <a:rPr lang="en-GB" dirty="0"/>
              <a:t>These are molecules like amino acids, vitamins and fatty acids.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868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B1306-9050-01FE-E504-48AABAD7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microorganisms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8DBC1-380E-EED9-DB89-10CF28479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en-US" sz="3200" dirty="0"/>
              <a:t>Some microorganisms need to be given these.</a:t>
            </a:r>
          </a:p>
          <a:p>
            <a:endParaRPr lang="en-GB" altLang="en-US" dirty="0"/>
          </a:p>
          <a:p>
            <a:r>
              <a:rPr lang="en-GB" altLang="en-US" sz="3200" dirty="0"/>
              <a:t>They must be given an appropriate growth medium with these raw materials added in </a:t>
            </a:r>
            <a:r>
              <a:rPr lang="en-GB" altLang="en-US" sz="3200" dirty="0" err="1"/>
              <a:t>eg</a:t>
            </a:r>
            <a:r>
              <a:rPr lang="en-GB" altLang="en-US" sz="3200" dirty="0"/>
              <a:t> </a:t>
            </a:r>
            <a:r>
              <a:rPr lang="en-US" altLang="en-US" dirty="0"/>
              <a:t>vitamins, fatty acids, amino acids</a:t>
            </a:r>
            <a:r>
              <a:rPr lang="en-GB" altLang="en-US" sz="3200" dirty="0"/>
              <a:t>.</a:t>
            </a:r>
          </a:p>
          <a:p>
            <a:pPr marL="0" indent="0">
              <a:buNone/>
            </a:pPr>
            <a:endParaRPr lang="en-GB" altLang="en-US" sz="3200" dirty="0"/>
          </a:p>
          <a:p>
            <a:r>
              <a:rPr lang="en-GB" altLang="en-US" sz="3200" dirty="0" err="1"/>
              <a:t>Growt</a:t>
            </a:r>
            <a:r>
              <a:rPr lang="en-US" altLang="en-US" sz="3200" dirty="0"/>
              <a:t>h media – a solid or liquid substance used to grow, transport or store </a:t>
            </a:r>
            <a:r>
              <a:rPr lang="en-US" altLang="en-US" sz="3200" dirty="0" err="1"/>
              <a:t>microrganisms</a:t>
            </a:r>
            <a:r>
              <a:rPr lang="en-US" alt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63168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E952E-C0C0-E211-536A-B301A3E1C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microorganisms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74143-A61E-DE6D-0ED4-7FB6787AF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however things that all microorganisms need in growth media.</a:t>
            </a:r>
          </a:p>
          <a:p>
            <a:endParaRPr lang="en-US" dirty="0"/>
          </a:p>
          <a:p>
            <a:r>
              <a:rPr lang="en-US" dirty="0"/>
              <a:t>They all need:</a:t>
            </a:r>
          </a:p>
          <a:p>
            <a:pPr lvl="1"/>
            <a:r>
              <a:rPr lang="en-US" dirty="0"/>
              <a:t>An energy source (chemical substrates or light for photosynthetic microorganisms)</a:t>
            </a:r>
          </a:p>
        </p:txBody>
      </p:sp>
    </p:spTree>
    <p:extLst>
      <p:ext uri="{BB962C8B-B14F-4D97-AF65-F5344CB8AC3E}">
        <p14:creationId xmlns:p14="http://schemas.microsoft.com/office/powerpoint/2010/main" val="826413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1983D-36CF-3FAB-D5B1-2DA49D3E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microorganisms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6BD-EBEC-62D9-EC9B-2B42AFE6B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Growing microorganisms needs their culture conditions to be tightly controlled.</a:t>
            </a:r>
          </a:p>
          <a:p>
            <a:endParaRPr lang="en-US" dirty="0"/>
          </a:p>
          <a:p>
            <a:r>
              <a:rPr lang="en-US" dirty="0"/>
              <a:t>They need:</a:t>
            </a:r>
          </a:p>
          <a:p>
            <a:pPr lvl="1"/>
            <a:r>
              <a:rPr lang="en-US" dirty="0"/>
              <a:t>Sterility (to reduce competition with unwanted bacteria for nutrients and reduce spoilage of products)</a:t>
            </a:r>
          </a:p>
          <a:p>
            <a:pPr lvl="1"/>
            <a:r>
              <a:rPr lang="en-US" dirty="0"/>
              <a:t>Control of temperature</a:t>
            </a:r>
          </a:p>
          <a:p>
            <a:pPr lvl="1"/>
            <a:r>
              <a:rPr lang="en-US" dirty="0"/>
              <a:t>Control of oxygen levels (aerobic or anaerobic)</a:t>
            </a:r>
          </a:p>
          <a:p>
            <a:pPr lvl="1"/>
            <a:r>
              <a:rPr lang="en-US" dirty="0"/>
              <a:t>Control of pH</a:t>
            </a:r>
          </a:p>
        </p:txBody>
      </p:sp>
    </p:spTree>
    <p:extLst>
      <p:ext uri="{BB962C8B-B14F-4D97-AF65-F5344CB8AC3E}">
        <p14:creationId xmlns:p14="http://schemas.microsoft.com/office/powerpoint/2010/main" val="1143511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3786E-4D5C-32A7-AF53-DAD59027F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Fermenter</a:t>
            </a:r>
          </a:p>
        </p:txBody>
      </p:sp>
      <p:pic>
        <p:nvPicPr>
          <p:cNvPr id="3074" name="Picture 2" descr="Fermenter and its Features – senthilarivan">
            <a:extLst>
              <a:ext uri="{FF2B5EF4-FFF2-40B4-BE49-F238E27FC236}">
                <a16:creationId xmlns:a16="http://schemas.microsoft.com/office/drawing/2014/main" id="{DC4B0D5B-1EF1-17AB-891B-066CC4A1E8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1417638"/>
            <a:ext cx="6068036" cy="526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930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1" t="7431" r="12823"/>
          <a:stretch/>
        </p:blipFill>
        <p:spPr>
          <a:xfrm>
            <a:off x="1043608" y="23161"/>
            <a:ext cx="7272808" cy="6728381"/>
          </a:xfrm>
        </p:spPr>
      </p:pic>
    </p:spTree>
    <p:extLst>
      <p:ext uri="{BB962C8B-B14F-4D97-AF65-F5344CB8AC3E}">
        <p14:creationId xmlns:p14="http://schemas.microsoft.com/office/powerpoint/2010/main" val="1143914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8E8F5-DC95-71D6-6F1D-2855B7EE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Task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EDD04-77AA-042F-2971-1FE7E8046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some of the products made using microorganisms in industry.</a:t>
            </a:r>
          </a:p>
        </p:txBody>
      </p:sp>
    </p:spTree>
    <p:extLst>
      <p:ext uri="{BB962C8B-B14F-4D97-AF65-F5344CB8AC3E}">
        <p14:creationId xmlns:p14="http://schemas.microsoft.com/office/powerpoint/2010/main" val="628611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451"/>
            <a:ext cx="8229600" cy="193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9248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quizizz.com</a:t>
            </a:r>
            <a:r>
              <a:rPr lang="en-GB" dirty="0"/>
              <a:t>/admin/quiz/6374e5bd440f75001d90be21?source=</a:t>
            </a:r>
            <a:r>
              <a:rPr lang="en-GB" dirty="0" err="1"/>
              <a:t>quiz_share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325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3200" dirty="0"/>
              <a:t>Recognise and explain the stages of a microorganism growth curve.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62157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 will be able to:</a:t>
            </a:r>
          </a:p>
          <a:p>
            <a:pPr lvl="1"/>
            <a:r>
              <a:rPr lang="en-GB" dirty="0"/>
              <a:t>Describe a growth curve of microorganism</a:t>
            </a:r>
          </a:p>
          <a:p>
            <a:pPr lvl="1"/>
            <a:r>
              <a:rPr lang="en-GB" dirty="0"/>
              <a:t>Name the different stages</a:t>
            </a:r>
          </a:p>
          <a:p>
            <a:pPr lvl="1"/>
            <a:r>
              <a:rPr lang="en-GB" dirty="0"/>
              <a:t>Describe the different stages</a:t>
            </a:r>
          </a:p>
          <a:p>
            <a:pPr lvl="1"/>
            <a:r>
              <a:rPr lang="en-GB" dirty="0"/>
              <a:t>Explain a semi log scale</a:t>
            </a:r>
          </a:p>
          <a:p>
            <a:pPr lvl="1"/>
            <a:r>
              <a:rPr lang="en-GB" dirty="0"/>
              <a:t>Explain the difference between viable cell counts and total cell counts</a:t>
            </a:r>
          </a:p>
        </p:txBody>
      </p:sp>
    </p:spTree>
    <p:extLst>
      <p:ext uri="{BB962C8B-B14F-4D97-AF65-F5344CB8AC3E}">
        <p14:creationId xmlns:p14="http://schemas.microsoft.com/office/powerpoint/2010/main" val="2773073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313" y="-71445"/>
            <a:ext cx="8229600" cy="1143000"/>
          </a:xfrm>
        </p:spPr>
        <p:txBody>
          <a:bodyPr/>
          <a:lstStyle/>
          <a:p>
            <a:r>
              <a:rPr lang="en-GB" dirty="0"/>
              <a:t>Growing microorganisms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87" y="980728"/>
            <a:ext cx="8229600" cy="4525963"/>
          </a:xfrm>
        </p:spPr>
        <p:txBody>
          <a:bodyPr/>
          <a:lstStyle/>
          <a:p>
            <a:r>
              <a:rPr lang="en-GB" dirty="0"/>
              <a:t>Microorganisms grow in very specific patterns.</a:t>
            </a:r>
          </a:p>
          <a:p>
            <a:r>
              <a:rPr lang="en-GB" dirty="0"/>
              <a:t>Their growth curve looks like this:</a:t>
            </a:r>
          </a:p>
        </p:txBody>
      </p:sp>
      <p:pic>
        <p:nvPicPr>
          <p:cNvPr id="4" name="Picture 7" descr="microbial growth curve">
            <a:extLst>
              <a:ext uri="{FF2B5EF4-FFF2-40B4-BE49-F238E27FC236}">
                <a16:creationId xmlns:a16="http://schemas.microsoft.com/office/drawing/2014/main" id="{5878A212-4D5E-03EA-4A5E-0BAFD3200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0928"/>
            <a:ext cx="49688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770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Growing Microorganisms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4016F49-735C-A0F1-0363-EF6E61E3A8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7151" r="1697" b="5243"/>
          <a:stretch/>
        </p:blipFill>
        <p:spPr>
          <a:xfrm>
            <a:off x="0" y="2276872"/>
            <a:ext cx="4932040" cy="3528392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BB3978-4F91-2ED9-9260-6CC430904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1490463"/>
            <a:ext cx="4038600" cy="4525963"/>
          </a:xfrm>
        </p:spPr>
        <p:txBody>
          <a:bodyPr/>
          <a:lstStyle/>
          <a:p>
            <a:r>
              <a:rPr lang="en-GB" altLang="en-US" sz="2800" b="1" i="1" dirty="0"/>
              <a:t>lag phase </a:t>
            </a:r>
            <a:endParaRPr lang="en-GB" altLang="en-US" b="1" i="1" dirty="0"/>
          </a:p>
          <a:p>
            <a:r>
              <a:rPr lang="en-GB" altLang="en-US" sz="2800" dirty="0"/>
              <a:t>where microorganisms adjust to the conditions of the culture by producing enzymes that metabolise the available substrates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709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E149-1C18-DA4C-42A7-60FA550B5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Growing microorganisms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128DB7-EA40-9F9A-C727-76201598B8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8772" r="4208" b="7017"/>
          <a:stretch/>
        </p:blipFill>
        <p:spPr>
          <a:xfrm>
            <a:off x="-37769" y="2204864"/>
            <a:ext cx="4897801" cy="345638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47C7B-04F4-99B6-A02B-51609C209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4048" y="2780928"/>
            <a:ext cx="4038600" cy="2304256"/>
          </a:xfrm>
        </p:spPr>
        <p:txBody>
          <a:bodyPr/>
          <a:lstStyle/>
          <a:p>
            <a:r>
              <a:rPr lang="en-GB" altLang="en-US" sz="2800" b="1" i="1" dirty="0"/>
              <a:t>exponential (logarithmic) phase </a:t>
            </a:r>
            <a:endParaRPr lang="en-GB" altLang="en-US" b="1" i="1" dirty="0"/>
          </a:p>
          <a:p>
            <a:r>
              <a:rPr lang="en-GB" altLang="en-US" sz="2800" dirty="0"/>
              <a:t>the rate of growth is at its highest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60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016FC-FECA-15DF-5F6F-26C3F6FE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Growing microorganisms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B3EE6A-191D-12D1-2484-5EFBC5C449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7734" r="3462" b="5644"/>
          <a:stretch/>
        </p:blipFill>
        <p:spPr>
          <a:xfrm>
            <a:off x="-33338" y="2132856"/>
            <a:ext cx="5138738" cy="370146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C0796-5AF4-4D44-B5B1-ED93B04D8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1670074"/>
            <a:ext cx="4038600" cy="4525963"/>
          </a:xfrm>
        </p:spPr>
        <p:txBody>
          <a:bodyPr/>
          <a:lstStyle/>
          <a:p>
            <a:r>
              <a:rPr lang="en-GB" altLang="en-US" sz="2800" b="1" i="1" dirty="0"/>
              <a:t>stationary phase</a:t>
            </a:r>
          </a:p>
          <a:p>
            <a:r>
              <a:rPr lang="en-GB" altLang="en-US" dirty="0"/>
              <a:t>growth rate = death rate</a:t>
            </a:r>
          </a:p>
          <a:p>
            <a:r>
              <a:rPr lang="en-GB" altLang="en-US" sz="2800" dirty="0"/>
              <a:t>the culture medium becomes depleted</a:t>
            </a:r>
          </a:p>
          <a:p>
            <a:r>
              <a:rPr lang="en-GB" altLang="en-US" sz="2800" dirty="0"/>
              <a:t>secondary metabolites are produced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861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FF987-11F6-3476-47B6-C0B4B80EE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Growing microorganisms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5D5B35-8D00-319E-CF0A-CEDC68A905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5605" t="7733" r="5245" b="7866"/>
          <a:stretch/>
        </p:blipFill>
        <p:spPr>
          <a:xfrm>
            <a:off x="179512" y="2143511"/>
            <a:ext cx="5027745" cy="382108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18348-DA4E-DB06-6DF8-B927B14CA3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32040" y="2636912"/>
            <a:ext cx="4038600" cy="2834284"/>
          </a:xfrm>
        </p:spPr>
        <p:txBody>
          <a:bodyPr/>
          <a:lstStyle/>
          <a:p>
            <a:r>
              <a:rPr lang="en-GB" altLang="en-US" sz="2800" b="1" i="1" dirty="0"/>
              <a:t>death phase</a:t>
            </a:r>
          </a:p>
          <a:p>
            <a:r>
              <a:rPr lang="en-GB" altLang="en-US" sz="2800" dirty="0"/>
              <a:t>where lack of substrate and the toxic accumulation of metabolites causes death of 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44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4B0557A-87DD-8962-AAAE-ACBB67C3C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Metabolites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E3A118-8E2E-1687-6F1C-B5D3467E6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Secondary metabolites are produced in the stationary phase</a:t>
            </a:r>
          </a:p>
          <a:p>
            <a:r>
              <a:rPr lang="en-US" dirty="0"/>
              <a:t>Secondary metabolites are things like antibiotics</a:t>
            </a:r>
          </a:p>
          <a:p>
            <a:r>
              <a:rPr lang="en-US" dirty="0"/>
              <a:t>These are produced to confer an ecological advantage</a:t>
            </a:r>
          </a:p>
          <a:p>
            <a:r>
              <a:rPr lang="en-US" dirty="0"/>
              <a:t>Producing them allows microorganisms to outcompete other microorganisms </a:t>
            </a:r>
          </a:p>
        </p:txBody>
      </p:sp>
    </p:spTree>
    <p:extLst>
      <p:ext uri="{BB962C8B-B14F-4D97-AF65-F5344CB8AC3E}">
        <p14:creationId xmlns:p14="http://schemas.microsoft.com/office/powerpoint/2010/main" val="3934368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1EDD1-AB43-0767-C375-9963D9E7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Semi-logarithmic scales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B9D97-6F68-6B76-6553-B1AC34077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Microorganism populations double every time they divide</a:t>
            </a:r>
          </a:p>
          <a:p>
            <a:r>
              <a:rPr lang="en-US" dirty="0"/>
              <a:t>This means their population numbers climb into very very high numbers very quickly</a:t>
            </a:r>
          </a:p>
          <a:p>
            <a:r>
              <a:rPr lang="en-US" dirty="0"/>
              <a:t>Using normal graph paper wont let us plot their growth</a:t>
            </a:r>
          </a:p>
          <a:p>
            <a:r>
              <a:rPr lang="en-US" dirty="0"/>
              <a:t>We use semi-logarithmic paper that looks like this:</a:t>
            </a:r>
          </a:p>
        </p:txBody>
      </p:sp>
    </p:spTree>
    <p:extLst>
      <p:ext uri="{BB962C8B-B14F-4D97-AF65-F5344CB8AC3E}">
        <p14:creationId xmlns:p14="http://schemas.microsoft.com/office/powerpoint/2010/main" val="55336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9797A-80F0-D4E6-235D-72136D470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Semi-logarithmic paper</a:t>
            </a:r>
          </a:p>
        </p:txBody>
      </p:sp>
      <p:pic>
        <p:nvPicPr>
          <p:cNvPr id="4" name="Picture 6" descr="gcurve2">
            <a:extLst>
              <a:ext uri="{FF2B5EF4-FFF2-40B4-BE49-F238E27FC236}">
                <a16:creationId xmlns:a16="http://schemas.microsoft.com/office/drawing/2014/main" id="{0B100F49-A796-4505-B6F8-3646D26230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688" y="1500120"/>
            <a:ext cx="5616624" cy="5068661"/>
          </a:xfrm>
        </p:spPr>
      </p:pic>
    </p:spTree>
    <p:extLst>
      <p:ext uri="{BB962C8B-B14F-4D97-AF65-F5344CB8AC3E}">
        <p14:creationId xmlns:p14="http://schemas.microsoft.com/office/powerpoint/2010/main" val="412523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B9047-B481-5C32-1A5D-16CAE67E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Cells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91D50-F15F-EB2F-2C8A-16E85B432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90" y="1268760"/>
            <a:ext cx="8229600" cy="4525963"/>
          </a:xfrm>
        </p:spPr>
        <p:txBody>
          <a:bodyPr/>
          <a:lstStyle/>
          <a:p>
            <a:r>
              <a:rPr lang="en-GB" altLang="en-US" dirty="0"/>
              <a:t>Viable cell count – only living cells</a:t>
            </a:r>
          </a:p>
          <a:p>
            <a:r>
              <a:rPr lang="en-GB" altLang="en-US" dirty="0"/>
              <a:t>Total cell count – living and dead cells</a:t>
            </a:r>
            <a:endParaRPr lang="en-GB" altLang="en-US" u="sng" dirty="0"/>
          </a:p>
          <a:p>
            <a:endParaRPr lang="en-US" dirty="0"/>
          </a:p>
        </p:txBody>
      </p:sp>
      <p:pic>
        <p:nvPicPr>
          <p:cNvPr id="4098" name="Picture 2" descr="Difference between Viable and Non-Viable Cells">
            <a:extLst>
              <a:ext uri="{FF2B5EF4-FFF2-40B4-BE49-F238E27FC236}">
                <a16:creationId xmlns:a16="http://schemas.microsoft.com/office/drawing/2014/main" id="{D8437CA2-F314-7624-7736-00334DB4EF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t="12417" r="13775"/>
          <a:stretch/>
        </p:blipFill>
        <p:spPr bwMode="auto">
          <a:xfrm>
            <a:off x="1259632" y="2926376"/>
            <a:ext cx="6624736" cy="355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142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I am able to:</a:t>
            </a:r>
          </a:p>
          <a:p>
            <a:pPr lvl="1"/>
            <a:r>
              <a:rPr lang="en-GB" dirty="0"/>
              <a:t>Describe microorganisms</a:t>
            </a:r>
          </a:p>
          <a:p>
            <a:pPr lvl="1"/>
            <a:r>
              <a:rPr lang="en-GB" dirty="0"/>
              <a:t>Explain they are found in three different types and name the three different types as archaea, bacteria and some kinds of eukaryotes</a:t>
            </a:r>
          </a:p>
          <a:p>
            <a:pPr lvl="1"/>
            <a:r>
              <a:rPr lang="en-GB" dirty="0"/>
              <a:t>Explain what microorganisms need to grow well </a:t>
            </a:r>
          </a:p>
          <a:p>
            <a:pPr lvl="1"/>
            <a:r>
              <a:rPr lang="en-GB" dirty="0"/>
              <a:t>Explain how microorganisms are grown in lab </a:t>
            </a:r>
            <a:r>
              <a:rPr lang="en-GB" dirty="0" err="1"/>
              <a:t>conditionsDescribe</a:t>
            </a:r>
            <a:r>
              <a:rPr lang="en-GB" dirty="0"/>
              <a:t> a growth curve of bacteria</a:t>
            </a:r>
          </a:p>
          <a:p>
            <a:pPr lvl="1"/>
            <a:r>
              <a:rPr lang="en-GB" dirty="0"/>
              <a:t>Name the different stages</a:t>
            </a:r>
          </a:p>
          <a:p>
            <a:pPr lvl="1"/>
            <a:r>
              <a:rPr lang="en-GB" dirty="0"/>
              <a:t>Describe the different stages</a:t>
            </a:r>
          </a:p>
          <a:p>
            <a:pPr lvl="1"/>
            <a:r>
              <a:rPr lang="en-GB" dirty="0"/>
              <a:t>Explain a semi log scale</a:t>
            </a:r>
          </a:p>
          <a:p>
            <a:pPr lvl="1"/>
            <a:r>
              <a:rPr lang="en-GB" dirty="0"/>
              <a:t>Explain the difference between viable cell counts and total cell counts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2710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quizizz.com</a:t>
            </a:r>
            <a:r>
              <a:rPr lang="en-GB" dirty="0"/>
              <a:t>/admin/quiz/5fd33c8754b346001b8e91e6?source=</a:t>
            </a:r>
            <a:r>
              <a:rPr lang="en-GB" dirty="0" err="1"/>
              <a:t>quiz_share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744</Words>
  <Application>Microsoft Office PowerPoint</Application>
  <PresentationFormat>On-screen Show (4:3)</PresentationFormat>
  <Paragraphs>114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Comic Sans MS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Microorganisms</vt:lpstr>
      <vt:lpstr>PowerPoint Presentation</vt:lpstr>
      <vt:lpstr>Microorganisms</vt:lpstr>
      <vt:lpstr>Microorganisms</vt:lpstr>
      <vt:lpstr>Growth of microorganisms (cell culture)</vt:lpstr>
      <vt:lpstr>Growth of microorganisms</vt:lpstr>
      <vt:lpstr>Growth of microorganisms</vt:lpstr>
      <vt:lpstr>Growth of microorganisms</vt:lpstr>
      <vt:lpstr>Fermenter</vt:lpstr>
      <vt:lpstr>PowerPoint Presentation</vt:lpstr>
      <vt:lpstr>Research Task</vt:lpstr>
      <vt:lpstr>Course Specification</vt:lpstr>
      <vt:lpstr>Starter</vt:lpstr>
      <vt:lpstr>Learning Intention</vt:lpstr>
      <vt:lpstr>Success Criteria </vt:lpstr>
      <vt:lpstr>Growing microorganisms</vt:lpstr>
      <vt:lpstr>Growing Microorganisms</vt:lpstr>
      <vt:lpstr>Growing microorganisms</vt:lpstr>
      <vt:lpstr>Growing microorganisms</vt:lpstr>
      <vt:lpstr>Growing microorganisms</vt:lpstr>
      <vt:lpstr>Secondary Metabolites</vt:lpstr>
      <vt:lpstr>Semi-logarithmic scales</vt:lpstr>
      <vt:lpstr>Semi-logarithmic paper</vt:lpstr>
      <vt:lpstr>Counting Cells</vt:lpstr>
      <vt:lpstr>Success Criteria</vt:lpstr>
      <vt:lpstr>Plenary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NDivers</cp:lastModifiedBy>
  <cp:revision>11</cp:revision>
  <dcterms:created xsi:type="dcterms:W3CDTF">2021-12-20T09:14:41Z</dcterms:created>
  <dcterms:modified xsi:type="dcterms:W3CDTF">2023-11-23T12:25:02Z</dcterms:modified>
</cp:coreProperties>
</file>