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434" r:id="rId7"/>
    <p:sldId id="273" r:id="rId8"/>
    <p:sldId id="278" r:id="rId9"/>
    <p:sldId id="454" r:id="rId10"/>
    <p:sldId id="436" r:id="rId11"/>
    <p:sldId id="279" r:id="rId12"/>
    <p:sldId id="269" r:id="rId13"/>
    <p:sldId id="440" r:id="rId14"/>
    <p:sldId id="438" r:id="rId15"/>
    <p:sldId id="280" r:id="rId16"/>
    <p:sldId id="439" r:id="rId17"/>
    <p:sldId id="437" r:id="rId18"/>
    <p:sldId id="281" r:id="rId19"/>
    <p:sldId id="274" r:id="rId20"/>
    <p:sldId id="267" r:id="rId21"/>
    <p:sldId id="446" r:id="rId22"/>
    <p:sldId id="444" r:id="rId23"/>
    <p:sldId id="445" r:id="rId24"/>
    <p:sldId id="447" r:id="rId25"/>
    <p:sldId id="448" r:id="rId26"/>
    <p:sldId id="450" r:id="rId27"/>
    <p:sldId id="451" r:id="rId28"/>
    <p:sldId id="452" r:id="rId29"/>
    <p:sldId id="453" r:id="rId30"/>
    <p:sldId id="285" r:id="rId31"/>
    <p:sldId id="443" r:id="rId32"/>
    <p:sldId id="449" r:id="rId33"/>
    <p:sldId id="442" r:id="rId34"/>
    <p:sldId id="26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>
      <p:cViewPr varScale="1">
        <p:scale>
          <a:sx n="81" d="100"/>
          <a:sy n="81" d="100"/>
        </p:scale>
        <p:origin x="16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aradoja7.com/?attachment_id=23639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Lnjo4Pf2J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vH0I7Coc5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1</a:t>
            </a:r>
          </a:p>
          <a:p>
            <a:r>
              <a:rPr lang="en-GB" dirty="0"/>
              <a:t>KA 4 Cellular Differentiation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1334"/>
            <a:ext cx="7128792" cy="5413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quizizz.com</a:t>
            </a:r>
            <a:r>
              <a:rPr lang="en-GB" dirty="0"/>
              <a:t>/admin/quiz/5e78b515aa08a6001b68cba1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lesson I will be able to: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concept of cellular differentiation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stem cells and meristems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differences between adult and embryonic stem cells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therapeutic and research uses of stem cells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GB" dirty="0"/>
              <a:t>I can: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Define the term “cellular differentiation”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what is meant by the term “meristem” and identify where it would be found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Define the term Stem Cell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difference between pluripotent and </a:t>
            </a:r>
            <a:r>
              <a:rPr lang="en-GB" dirty="0" err="1"/>
              <a:t>multipotent</a:t>
            </a:r>
            <a:r>
              <a:rPr lang="en-GB" dirty="0"/>
              <a:t> stem cells 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D19349E-FEDC-3521-2470-874B5CDD2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Cellular differentiation</a:t>
            </a:r>
          </a:p>
        </p:txBody>
      </p:sp>
      <p:sp>
        <p:nvSpPr>
          <p:cNvPr id="169986" name="Rectangle 3">
            <a:extLst>
              <a:ext uri="{FF2B5EF4-FFF2-40B4-BE49-F238E27FC236}">
                <a16:creationId xmlns:a16="http://schemas.microsoft.com/office/drawing/2014/main" id="{2CD0E00D-C940-15B2-2728-03A6C7C70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Multi-cellular organisms are comprised of a large number of cells. These are specialised to carry out specific roles in the body.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GB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Differentiation</a:t>
            </a: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is the process by which unspecialised cells become altered and adapted to form a special function in the body.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different human cell types 580x444">
            <a:hlinkClick r:id="rId2"/>
            <a:extLst>
              <a:ext uri="{FF2B5EF4-FFF2-40B4-BE49-F238E27FC236}">
                <a16:creationId xmlns:a16="http://schemas.microsoft.com/office/drawing/2014/main" id="{90DCCA9F-CB4E-1E45-9977-91C9E0FD8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0"/>
            <a:ext cx="8964612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1">
            <a:extLst>
              <a:ext uri="{FF2B5EF4-FFF2-40B4-BE49-F238E27FC236}">
                <a16:creationId xmlns:a16="http://schemas.microsoft.com/office/drawing/2014/main" id="{D2583896-559A-681C-4E63-8DE690738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4450"/>
            <a:ext cx="3108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Specialised / differentiated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C63AB466-54F9-2173-8BBC-4BA16E7A9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Cellular differentiation</a:t>
            </a:r>
          </a:p>
        </p:txBody>
      </p: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9F8DA549-9078-A2B7-1B2C-5B0A7B3D5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altLang="en-US" dirty="0"/>
              <a:t>Cells in a multicellular organism do not all look the same</a:t>
            </a:r>
          </a:p>
          <a:p>
            <a:r>
              <a:rPr lang="en-GB" altLang="en-US" b="1" dirty="0"/>
              <a:t>But</a:t>
            </a:r>
            <a:r>
              <a:rPr lang="en-GB" altLang="en-US" dirty="0"/>
              <a:t> they all contain the same code</a:t>
            </a:r>
          </a:p>
          <a:p>
            <a:r>
              <a:rPr lang="en-GB" altLang="en-US" dirty="0"/>
              <a:t>Therefore they must have a different pattern of expression</a:t>
            </a:r>
          </a:p>
          <a:p>
            <a:endParaRPr lang="en-GB" altLang="en-US" dirty="0"/>
          </a:p>
          <a:p>
            <a:r>
              <a:rPr lang="en-GB" altLang="en-US" dirty="0"/>
              <a:t>Cellular differentiation is the process of expressing specific genes to produce the proteins characteristic for particular cell types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A36FD1-6CCC-4D87-B513-DB6B3DB10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088" r="1759" b="26182"/>
          <a:stretch/>
        </p:blipFill>
        <p:spPr>
          <a:xfrm>
            <a:off x="179512" y="852808"/>
            <a:ext cx="4896544" cy="515238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F62907-01D7-235A-D10A-CF594986D39D}"/>
              </a:ext>
            </a:extLst>
          </p:cNvPr>
          <p:cNvSpPr txBox="1"/>
          <p:nvPr/>
        </p:nvSpPr>
        <p:spPr>
          <a:xfrm>
            <a:off x="5364088" y="566678"/>
            <a:ext cx="3456384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600" dirty="0"/>
              <a:t>A stem cell is a cell that is capable of self renewal AND differentiation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6D354C-48A3-3E04-C766-DD897DB56625}"/>
              </a:ext>
            </a:extLst>
          </p:cNvPr>
          <p:cNvSpPr txBox="1"/>
          <p:nvPr/>
        </p:nvSpPr>
        <p:spPr>
          <a:xfrm>
            <a:off x="5148064" y="5814268"/>
            <a:ext cx="3888432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Differentiation = specialisation </a:t>
            </a:r>
          </a:p>
        </p:txBody>
      </p:sp>
    </p:spTree>
    <p:extLst>
      <p:ext uri="{BB962C8B-B14F-4D97-AF65-F5344CB8AC3E}">
        <p14:creationId xmlns:p14="http://schemas.microsoft.com/office/powerpoint/2010/main" val="4148575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00CA055-785A-79F5-84ED-074495E0B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Selective gene expression</a:t>
            </a:r>
          </a:p>
        </p:txBody>
      </p:sp>
      <p:sp>
        <p:nvSpPr>
          <p:cNvPr id="238595" name="Rectangle 3">
            <a:extLst>
              <a:ext uri="{FF2B5EF4-FFF2-40B4-BE49-F238E27FC236}">
                <a16:creationId xmlns:a16="http://schemas.microsoft.com/office/drawing/2014/main" id="{32352809-D553-5C41-1BF3-02AE3EDB5C15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92500"/>
          </a:bodyPr>
          <a:lstStyle/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Every cell in your body has all the genes necessary for constructing the whole organism</a:t>
            </a:r>
          </a:p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Genes can be switched on or switched off when they are required otherwise the body would waste energy producing proteins in cells where they are not needed</a:t>
            </a:r>
          </a:p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e.g. insulin produced in pancreas cells only, not in brain or heart cells.</a:t>
            </a:r>
          </a:p>
          <a:p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EC7367B-3D27-25D1-FCF9-1C7B4CE8D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can differentiate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503C7-240D-6298-C133-916994C05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Once a cell has gone through differentiation it cannot go back </a:t>
            </a:r>
            <a:r>
              <a:rPr lang="en-GB" altLang="en-US" sz="2800" i="1" dirty="0"/>
              <a:t>(actually scientists have managed to make this happen, but it is not what you see in normal systems)</a:t>
            </a:r>
            <a:endParaRPr lang="en-GB" altLang="en-US" i="1" dirty="0"/>
          </a:p>
          <a:p>
            <a:r>
              <a:rPr lang="en-GB" altLang="en-US" dirty="0"/>
              <a:t>There are particular cells that can self renew or differentiate</a:t>
            </a:r>
          </a:p>
          <a:p>
            <a:pPr lvl="1"/>
            <a:r>
              <a:rPr lang="en-GB" altLang="en-US" dirty="0"/>
              <a:t>Meristems in plants </a:t>
            </a:r>
          </a:p>
          <a:p>
            <a:pPr lvl="1"/>
            <a:r>
              <a:rPr lang="en-GB" altLang="en-US" dirty="0"/>
              <a:t>Stem cells in animals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2325CC46-4202-8693-A7CE-EFCE677D0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Meristems in plants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F3587-19BB-3FF4-F20C-00203B1E1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Meristems</a:t>
            </a:r>
            <a:r>
              <a:rPr lang="en-US" altLang="en-US" dirty="0"/>
              <a:t> are groups of </a:t>
            </a:r>
            <a:r>
              <a:rPr lang="en-US" altLang="en-US" dirty="0" err="1"/>
              <a:t>unspecialised</a:t>
            </a:r>
            <a:r>
              <a:rPr lang="en-US" altLang="en-US" dirty="0"/>
              <a:t> plant cells capable of dividing (self-renewing) throughout the life of the plant, or differentiating into other cell types</a:t>
            </a:r>
          </a:p>
          <a:p>
            <a:r>
              <a:rPr lang="en-US" altLang="en-US" dirty="0"/>
              <a:t>Meristems in plants are found at the points where the plant grows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Meristems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346823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0586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Meristems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https://www.youtube.com/watch?v=lLnjo4Pf2JM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9144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480A684D-1EC5-4040-AAE5-8B636C28A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Stem cells in Animals</a:t>
            </a:r>
          </a:p>
        </p:txBody>
      </p: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0E67B86C-FE17-7327-E6ED-2A71F4D8D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Found in all multicellular organisms, Self-renewing and can differentiate</a:t>
            </a:r>
          </a:p>
          <a:p>
            <a:pPr eaLnBrk="1" hangingPunct="1"/>
            <a:r>
              <a:rPr lang="en-GB" altLang="en-US" dirty="0"/>
              <a:t>Stem cells in animals can be further split into groups depending on how many different cell types they can differentiate into</a:t>
            </a:r>
          </a:p>
          <a:p>
            <a:pPr lvl="1" eaLnBrk="1" hangingPunct="1"/>
            <a:r>
              <a:rPr lang="en-GB" altLang="en-US" dirty="0"/>
              <a:t>Embryonic stem cells</a:t>
            </a:r>
          </a:p>
          <a:p>
            <a:pPr lvl="1" eaLnBrk="1" hangingPunct="1"/>
            <a:r>
              <a:rPr lang="en-GB" altLang="en-US" dirty="0"/>
              <a:t>Tissue stem cells</a:t>
            </a:r>
          </a:p>
          <a:p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Stem Cells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80728"/>
            <a:ext cx="6145611" cy="562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6984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Stem Cells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https://www.youtube.com/watch?v=evH0I7Coc54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9773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21E5A086-61F7-F316-1747-8754002E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Embryonic stem cells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44588-6E93-14AC-9D54-9C19577DC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dirty="0">
                <a:solidFill>
                  <a:srgbClr val="FF0000"/>
                </a:solidFill>
              </a:rPr>
              <a:t>Totipotent:</a:t>
            </a:r>
            <a:endParaRPr lang="en-GB" altLang="en-US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dirty="0">
                <a:solidFill>
                  <a:srgbClr val="FF0000"/>
                </a:solidFill>
              </a:rPr>
              <a:t>       </a:t>
            </a:r>
            <a:r>
              <a:rPr lang="en-GB" altLang="en-US" dirty="0" err="1">
                <a:solidFill>
                  <a:srgbClr val="FF0000"/>
                </a:solidFill>
              </a:rPr>
              <a:t>toti</a:t>
            </a:r>
            <a:r>
              <a:rPr lang="en-GB" altLang="en-US" dirty="0">
                <a:solidFill>
                  <a:srgbClr val="FF0000"/>
                </a:solidFill>
              </a:rPr>
              <a:t> </a:t>
            </a:r>
            <a:r>
              <a:rPr lang="en-GB" altLang="en-US" dirty="0"/>
              <a:t>= total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dirty="0">
                <a:solidFill>
                  <a:srgbClr val="FF0000"/>
                </a:solidFill>
              </a:rPr>
              <a:t>       potent </a:t>
            </a:r>
            <a:r>
              <a:rPr lang="en-GB" altLang="en-US" dirty="0"/>
              <a:t>= capacity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dirty="0"/>
          </a:p>
          <a:p>
            <a:pPr eaLnBrk="1" hangingPunct="1">
              <a:lnSpc>
                <a:spcPct val="90000"/>
              </a:lnSpc>
            </a:pPr>
            <a:r>
              <a:rPr lang="en-GB" altLang="en-US" dirty="0"/>
              <a:t>The state of the cells after the first few divisions of the fertilised egg have the capacity to become all cell types </a:t>
            </a:r>
            <a:r>
              <a:rPr lang="en-GB" altLang="en-US" b="1" dirty="0"/>
              <a:t>plus</a:t>
            </a:r>
            <a:r>
              <a:rPr lang="en-GB" altLang="en-US" dirty="0"/>
              <a:t> placenta</a:t>
            </a:r>
          </a:p>
          <a:p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BE5E6D84-A4A3-2FF6-3ECD-DC1EA8CA6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Embryonic stem cells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831CA-CFDE-DDE4-E6B8-43A43EE59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GB" altLang="en-US" dirty="0">
                <a:solidFill>
                  <a:srgbClr val="FF0000"/>
                </a:solidFill>
              </a:rPr>
              <a:t>Pluripotent:</a:t>
            </a:r>
            <a:endParaRPr lang="en-GB" altLang="en-US" dirty="0"/>
          </a:p>
          <a:p>
            <a:pPr>
              <a:lnSpc>
                <a:spcPct val="90000"/>
              </a:lnSpc>
              <a:buNone/>
              <a:defRPr/>
            </a:pPr>
            <a:r>
              <a:rPr lang="en-GB" altLang="en-US" dirty="0">
                <a:solidFill>
                  <a:srgbClr val="FF0000"/>
                </a:solidFill>
              </a:rPr>
              <a:t>       </a:t>
            </a:r>
            <a:r>
              <a:rPr lang="en-GB" altLang="en-US" dirty="0" err="1">
                <a:solidFill>
                  <a:srgbClr val="FF0000"/>
                </a:solidFill>
              </a:rPr>
              <a:t>pluri</a:t>
            </a:r>
            <a:r>
              <a:rPr lang="en-GB" altLang="en-US" dirty="0">
                <a:solidFill>
                  <a:srgbClr val="FF0000"/>
                </a:solidFill>
              </a:rPr>
              <a:t> </a:t>
            </a:r>
            <a:r>
              <a:rPr lang="en-GB" altLang="en-US" dirty="0"/>
              <a:t>= many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GB" altLang="en-US" dirty="0">
                <a:solidFill>
                  <a:srgbClr val="FF0000"/>
                </a:solidFill>
              </a:rPr>
              <a:t>       potent </a:t>
            </a:r>
            <a:r>
              <a:rPr lang="en-GB" altLang="en-US" dirty="0"/>
              <a:t>= capacity</a:t>
            </a:r>
          </a:p>
          <a:p>
            <a:pPr>
              <a:lnSpc>
                <a:spcPct val="90000"/>
              </a:lnSpc>
              <a:defRPr/>
            </a:pPr>
            <a:r>
              <a:rPr lang="en-GB" altLang="en-US" dirty="0"/>
              <a:t>At blastocyst stage (early embryo) cells become pluripotent</a:t>
            </a:r>
          </a:p>
          <a:p>
            <a:pPr>
              <a:lnSpc>
                <a:spcPct val="90000"/>
              </a:lnSpc>
              <a:defRPr/>
            </a:pPr>
            <a:r>
              <a:rPr lang="en-GB" altLang="en-US" dirty="0"/>
              <a:t>Have the capacity to become all cell types but</a:t>
            </a:r>
            <a:r>
              <a:rPr lang="en-GB" altLang="en-US" b="1" dirty="0"/>
              <a:t> not</a:t>
            </a:r>
            <a:r>
              <a:rPr lang="en-GB" altLang="en-US" dirty="0"/>
              <a:t> placenta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altLang="en-US" dirty="0"/>
              <a:t>All of the genes can be switched on, so they can differentiate into any cell</a:t>
            </a:r>
          </a:p>
          <a:p>
            <a:pPr marL="0" indent="0">
              <a:buFont typeface="Arial" charset="0"/>
              <a:buNone/>
              <a:defRPr/>
            </a:pPr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989ECD99-DA5C-C0FD-AA49-84611F4DA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Adult/Tissue stem cells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EFFD8-A56E-EA0B-A478-CF34229AA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dirty="0" err="1">
                <a:solidFill>
                  <a:srgbClr val="FF0000"/>
                </a:solidFill>
              </a:rPr>
              <a:t>Multipotent</a:t>
            </a:r>
            <a:r>
              <a:rPr lang="en-GB" altLang="en-US" dirty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/>
              <a:t>Can develop into cells that are closely related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/>
              <a:t>Limited number of several cell types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/>
              <a:t>Make all cell types from the tissue they come from (e.g. bone marrow stem cells can form any blood cell)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/>
              <a:t>Found in many parts of the 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GB" dirty="0"/>
              <a:t>I can: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Define the term “cellular differentiation”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what is meant by the term “meristem” and identify where it would be found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Define the term Stem Cell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difference between pluripotent and </a:t>
            </a:r>
            <a:r>
              <a:rPr lang="en-GB" dirty="0" err="1"/>
              <a:t>multipotent</a:t>
            </a:r>
            <a:r>
              <a:rPr lang="en-GB" dirty="0"/>
              <a:t> stem cells </a:t>
            </a:r>
          </a:p>
        </p:txBody>
      </p:sp>
    </p:spTree>
    <p:extLst>
      <p:ext uri="{BB962C8B-B14F-4D97-AF65-F5344CB8AC3E}">
        <p14:creationId xmlns:p14="http://schemas.microsoft.com/office/powerpoint/2010/main" val="4049699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local newspaper are running a story on Stem Cells</a:t>
            </a:r>
          </a:p>
          <a:p>
            <a:r>
              <a:rPr lang="en-GB" dirty="0"/>
              <a:t>They need this to be accessible to the public </a:t>
            </a:r>
          </a:p>
          <a:p>
            <a:r>
              <a:rPr lang="en-GB" dirty="0"/>
              <a:t>Help them explain the difference between embryonic Stem Cells and Adult Tissue Stem Cells in simple terms to a non-scientist </a:t>
            </a:r>
          </a:p>
        </p:txBody>
      </p:sp>
    </p:spTree>
    <p:extLst>
      <p:ext uri="{BB962C8B-B14F-4D97-AF65-F5344CB8AC3E}">
        <p14:creationId xmlns:p14="http://schemas.microsoft.com/office/powerpoint/2010/main" val="2840455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Describe what a Stem Cell is</a:t>
            </a:r>
          </a:p>
          <a:p>
            <a:r>
              <a:rPr lang="en-GB" dirty="0"/>
              <a:t>Describe what a meristem is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2471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lesson I will be able to: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concept of cellular differentiation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stem cells and meristems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differences between adult and embryonic stem cells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therapeutic and research uses of stem cells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23460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GB" dirty="0"/>
              <a:t>I can: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the current therapeutic uses of stem cells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Give areas of research which stem cells are useful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Give examples of the ethical issues surrounding stem cells</a:t>
            </a:r>
          </a:p>
        </p:txBody>
      </p:sp>
    </p:spTree>
    <p:extLst>
      <p:ext uri="{BB962C8B-B14F-4D97-AF65-F5344CB8AC3E}">
        <p14:creationId xmlns:p14="http://schemas.microsoft.com/office/powerpoint/2010/main" val="2741305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11D57BF4-159B-9C37-ECF5-ABC225282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Therapeutic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7291A-4EB4-6092-CD83-195BA0102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Stem cells can be grown and self-renew in the lab as long as the correct conditions are given.</a:t>
            </a:r>
          </a:p>
          <a:p>
            <a:r>
              <a:rPr lang="en-GB" altLang="en-US" dirty="0"/>
              <a:t>They are already being used in several therapeutic areas</a:t>
            </a:r>
          </a:p>
          <a:p>
            <a:r>
              <a:rPr lang="en-GB" altLang="en-US" dirty="0"/>
              <a:t>E.g. skin regeneration and corneal repair</a:t>
            </a:r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12620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619DDE4B-FF77-3DCD-A2A4-7EBFFD842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n-GB" altLang="en-US"/>
              <a:t>Therapeutic Uses</a:t>
            </a:r>
          </a:p>
        </p:txBody>
      </p:sp>
      <p:pic>
        <p:nvPicPr>
          <p:cNvPr id="12291" name="Picture 2" descr="Image result for growth of stem cells">
            <a:extLst>
              <a:ext uri="{FF2B5EF4-FFF2-40B4-BE49-F238E27FC236}">
                <a16:creationId xmlns:a16="http://schemas.microsoft.com/office/drawing/2014/main" id="{3FAFA87A-68D0-3E00-25C3-F00160C3F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1196975"/>
            <a:ext cx="8813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804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AD056CE4-77E5-C203-B8E2-D7C60FC0E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Research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79182-92B6-943A-6F73-F69BD74AD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/>
              <a:t>Stem cells are used as model systems to test different drugs and track disease response.</a:t>
            </a:r>
          </a:p>
          <a:p>
            <a:r>
              <a:rPr lang="en-GB" altLang="en-US"/>
              <a:t>Stem cells are also used to work out more about cell biochemistry  and cellular processes.</a:t>
            </a:r>
          </a:p>
        </p:txBody>
      </p:sp>
    </p:spTree>
    <p:extLst>
      <p:ext uri="{BB962C8B-B14F-4D97-AF65-F5344CB8AC3E}">
        <p14:creationId xmlns:p14="http://schemas.microsoft.com/office/powerpoint/2010/main" val="422937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Research the uses of Stem Cells in Medicine</a:t>
            </a:r>
          </a:p>
          <a:p>
            <a:r>
              <a:rPr lang="en-GB" dirty="0"/>
              <a:t>Create a poster presentation showing the use of Stem Cells in Medicine you have picked</a:t>
            </a:r>
          </a:p>
        </p:txBody>
      </p:sp>
    </p:spTree>
    <p:extLst>
      <p:ext uri="{BB962C8B-B14F-4D97-AF65-F5344CB8AC3E}">
        <p14:creationId xmlns:p14="http://schemas.microsoft.com/office/powerpoint/2010/main" val="1984272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69464B28-9483-A604-E9A7-91470BBA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Ethical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F6169-3997-0328-110D-ADCFEFC5E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The use of embryonic stem cells raises particular ethical issues</a:t>
            </a:r>
          </a:p>
          <a:p>
            <a:r>
              <a:rPr lang="en-GB" altLang="en-US" dirty="0"/>
              <a:t>There are specific treatments now using these cells and there is potential for more and also scientific advancements</a:t>
            </a:r>
          </a:p>
          <a:p>
            <a:r>
              <a:rPr lang="en-GB" altLang="en-US" dirty="0"/>
              <a:t>This work involves the destruction of embryos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Ethics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There are 5 statements around the room</a:t>
            </a:r>
          </a:p>
          <a:p>
            <a:r>
              <a:rPr lang="en-GB" dirty="0"/>
              <a:t>You are to decide whether you agree or disagree with each statement and explain why </a:t>
            </a:r>
          </a:p>
          <a:p>
            <a:r>
              <a:rPr lang="en-GB" dirty="0"/>
              <a:t>Write your answers on the poster paper at each station</a:t>
            </a:r>
          </a:p>
        </p:txBody>
      </p:sp>
    </p:spTree>
    <p:extLst>
      <p:ext uri="{BB962C8B-B14F-4D97-AF65-F5344CB8AC3E}">
        <p14:creationId xmlns:p14="http://schemas.microsoft.com/office/powerpoint/2010/main" val="22669011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GB" dirty="0"/>
              <a:t>I can: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the current therapeutic uses of stem cells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Give areas of research which stem cells are useful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Give examples of the ethical issues surrounding stem cells</a:t>
            </a:r>
          </a:p>
        </p:txBody>
      </p:sp>
    </p:spTree>
    <p:extLst>
      <p:ext uri="{BB962C8B-B14F-4D97-AF65-F5344CB8AC3E}">
        <p14:creationId xmlns:p14="http://schemas.microsoft.com/office/powerpoint/2010/main" val="15929179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Explain a use of Stem Cells in research or medicine to someone else in the class</a:t>
            </a:r>
          </a:p>
          <a:p>
            <a:r>
              <a:rPr lang="en-GB" dirty="0"/>
              <a:t>You have 5 minutes then you will listen to them for 5 </a:t>
            </a:r>
          </a:p>
        </p:txBody>
      </p:sp>
    </p:spTree>
    <p:extLst>
      <p:ext uri="{BB962C8B-B14F-4D97-AF65-F5344CB8AC3E}">
        <p14:creationId xmlns:p14="http://schemas.microsoft.com/office/powerpoint/2010/main" val="2158723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Quiziz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quizizz.com</a:t>
            </a:r>
            <a:r>
              <a:rPr lang="en-GB"/>
              <a:t>/admin/quiz/5e78d981bbf896001b17cfa7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999</Words>
  <Application>Microsoft Office PowerPoint</Application>
  <PresentationFormat>On-screen Show (4:3)</PresentationFormat>
  <Paragraphs>126</Paragraphs>
  <Slides>34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Comic Sans MS</vt:lpstr>
      <vt:lpstr>Office Theme</vt:lpstr>
      <vt:lpstr>Higher Biology </vt:lpstr>
      <vt:lpstr>Course Specification</vt:lpstr>
      <vt:lpstr>Starter</vt:lpstr>
      <vt:lpstr>Learning Intention</vt:lpstr>
      <vt:lpstr>Success Criteria </vt:lpstr>
      <vt:lpstr>Cellular differentiation</vt:lpstr>
      <vt:lpstr>PowerPoint Presentation</vt:lpstr>
      <vt:lpstr>Cellular differentiation</vt:lpstr>
      <vt:lpstr>PowerPoint Presentation</vt:lpstr>
      <vt:lpstr>Selective gene expression</vt:lpstr>
      <vt:lpstr>What can differentiate</vt:lpstr>
      <vt:lpstr>Meristems in plants</vt:lpstr>
      <vt:lpstr>Meristems</vt:lpstr>
      <vt:lpstr>Meristems</vt:lpstr>
      <vt:lpstr>Stem cells in Animals</vt:lpstr>
      <vt:lpstr>Stem Cells</vt:lpstr>
      <vt:lpstr>Stem Cells</vt:lpstr>
      <vt:lpstr>Embryonic stem cells</vt:lpstr>
      <vt:lpstr>Embryonic stem cells</vt:lpstr>
      <vt:lpstr>Adult/Tissue stem cells</vt:lpstr>
      <vt:lpstr>Success Criteria </vt:lpstr>
      <vt:lpstr>Plenary</vt:lpstr>
      <vt:lpstr>Starter</vt:lpstr>
      <vt:lpstr>Learning Intention</vt:lpstr>
      <vt:lpstr>Success Criteria </vt:lpstr>
      <vt:lpstr>Therapeutic Uses</vt:lpstr>
      <vt:lpstr>Therapeutic Uses</vt:lpstr>
      <vt:lpstr>Research Uses</vt:lpstr>
      <vt:lpstr>Research Task</vt:lpstr>
      <vt:lpstr>Ethical Issues</vt:lpstr>
      <vt:lpstr>Ethics Task</vt:lpstr>
      <vt:lpstr>Success Criteria </vt:lpstr>
      <vt:lpstr>Plenary</vt:lpstr>
      <vt:lpstr>Quiziz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Mrs Milmore</cp:lastModifiedBy>
  <cp:revision>26</cp:revision>
  <dcterms:created xsi:type="dcterms:W3CDTF">2021-12-20T09:14:41Z</dcterms:created>
  <dcterms:modified xsi:type="dcterms:W3CDTF">2026-06-01T12:05:16Z</dcterms:modified>
</cp:coreProperties>
</file>