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77" r:id="rId5"/>
    <p:sldId id="278" r:id="rId6"/>
    <p:sldId id="280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83" r:id="rId17"/>
    <p:sldId id="282" r:id="rId18"/>
    <p:sldId id="281" r:id="rId19"/>
    <p:sldId id="266" r:id="rId20"/>
    <p:sldId id="284" r:id="rId21"/>
    <p:sldId id="279" r:id="rId22"/>
    <p:sldId id="285" r:id="rId23"/>
    <p:sldId id="286" r:id="rId24"/>
    <p:sldId id="289" r:id="rId25"/>
    <p:sldId id="290" r:id="rId26"/>
    <p:sldId id="291" r:id="rId27"/>
    <p:sldId id="292" r:id="rId28"/>
    <p:sldId id="310" r:id="rId29"/>
    <p:sldId id="337" r:id="rId30"/>
    <p:sldId id="295" r:id="rId31"/>
    <p:sldId id="311" r:id="rId32"/>
    <p:sldId id="338" r:id="rId33"/>
    <p:sldId id="294" r:id="rId34"/>
    <p:sldId id="312" r:id="rId35"/>
    <p:sldId id="339" r:id="rId36"/>
    <p:sldId id="293" r:id="rId37"/>
    <p:sldId id="313" r:id="rId38"/>
    <p:sldId id="314" r:id="rId39"/>
    <p:sldId id="315" r:id="rId40"/>
    <p:sldId id="316" r:id="rId41"/>
    <p:sldId id="332" r:id="rId42"/>
    <p:sldId id="318" r:id="rId43"/>
    <p:sldId id="333" r:id="rId44"/>
    <p:sldId id="334" r:id="rId45"/>
    <p:sldId id="335" r:id="rId46"/>
    <p:sldId id="336" r:id="rId47"/>
    <p:sldId id="298" r:id="rId48"/>
    <p:sldId id="317" r:id="rId49"/>
    <p:sldId id="319" r:id="rId50"/>
    <p:sldId id="323" r:id="rId51"/>
    <p:sldId id="321" r:id="rId52"/>
    <p:sldId id="301" r:id="rId53"/>
    <p:sldId id="302" r:id="rId54"/>
    <p:sldId id="325" r:id="rId55"/>
    <p:sldId id="328" r:id="rId56"/>
    <p:sldId id="303" r:id="rId57"/>
    <p:sldId id="304" r:id="rId58"/>
    <p:sldId id="305" r:id="rId59"/>
    <p:sldId id="329" r:id="rId60"/>
    <p:sldId id="331" r:id="rId61"/>
    <p:sldId id="330" r:id="rId62"/>
    <p:sldId id="324" r:id="rId63"/>
    <p:sldId id="287" r:id="rId64"/>
    <p:sldId id="322" r:id="rId6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6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6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985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65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471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39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47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646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468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622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62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361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69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hsIF-cmoQQ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hyperlink" Target="https://quizizz.com/admin/quiz/6153770356bf5c001d56e5c4/higher-biology-16-mutations?source=MainHeader&amp;page=FeaturedPage&amp;searchLocale=&amp;fromSearch=tru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Higher Biology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Unit 1</a:t>
            </a:r>
          </a:p>
          <a:p>
            <a:r>
              <a:rPr lang="en-GB" dirty="0"/>
              <a:t>KA5 The Structure of the Genome</a:t>
            </a:r>
          </a:p>
          <a:p>
            <a:r>
              <a:rPr lang="en-GB" dirty="0"/>
              <a:t>KA6 Mutations</a:t>
            </a:r>
          </a:p>
        </p:txBody>
      </p:sp>
    </p:spTree>
    <p:extLst>
      <p:ext uri="{BB962C8B-B14F-4D97-AF65-F5344CB8AC3E}">
        <p14:creationId xmlns:p14="http://schemas.microsoft.com/office/powerpoint/2010/main" val="3229957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Specification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8457586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3604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Discuss in pairs how you would define the term “genome”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1244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By the end of this topic I will be able to:</a:t>
            </a:r>
          </a:p>
          <a:p>
            <a:r>
              <a:rPr lang="en-GB" dirty="0"/>
              <a:t>Describe the structure of the Human Genome</a:t>
            </a:r>
          </a:p>
        </p:txBody>
      </p:sp>
    </p:spTree>
    <p:extLst>
      <p:ext uri="{BB962C8B-B14F-4D97-AF65-F5344CB8AC3E}">
        <p14:creationId xmlns:p14="http://schemas.microsoft.com/office/powerpoint/2010/main" val="2305030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Define the term “genome”</a:t>
            </a:r>
          </a:p>
          <a:p>
            <a:r>
              <a:rPr lang="en-GB" dirty="0"/>
              <a:t>Describe the structure of the genome</a:t>
            </a:r>
          </a:p>
          <a:p>
            <a:r>
              <a:rPr lang="en-GB" dirty="0"/>
              <a:t>Describe the functions of coding and non-coding DNA sequences</a:t>
            </a:r>
          </a:p>
        </p:txBody>
      </p:sp>
    </p:spTree>
    <p:extLst>
      <p:ext uri="{BB962C8B-B14F-4D97-AF65-F5344CB8AC3E}">
        <p14:creationId xmlns:p14="http://schemas.microsoft.com/office/powerpoint/2010/main" val="3042255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Genome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genome of an organism is its entire hereditary information encoded in the DNA</a:t>
            </a:r>
          </a:p>
          <a:p>
            <a:endParaRPr lang="en-GB" dirty="0"/>
          </a:p>
          <a:p>
            <a:r>
              <a:rPr lang="en-GB" dirty="0"/>
              <a:t>A genome is made up of genes and other DNA sequences that do not code for protein  </a:t>
            </a:r>
          </a:p>
        </p:txBody>
      </p:sp>
    </p:spTree>
    <p:extLst>
      <p:ext uri="{BB962C8B-B14F-4D97-AF65-F5344CB8AC3E}">
        <p14:creationId xmlns:p14="http://schemas.microsoft.com/office/powerpoint/2010/main" val="3068342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mic Sans MS" pitchFamily="66" charset="0"/>
                <a:ea typeface="ＭＳ Ｐゴシック" pitchFamily="34" charset="-128"/>
              </a:rPr>
              <a:t>Human genome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The human genome:</a:t>
            </a:r>
          </a:p>
          <a:p>
            <a:pPr marL="0" indent="0"/>
            <a:r>
              <a:rPr lang="en-US" dirty="0">
                <a:latin typeface="Comic Sans MS" pitchFamily="66" charset="0"/>
                <a:ea typeface="ＭＳ Ｐゴシック" pitchFamily="34" charset="-128"/>
              </a:rPr>
              <a:t>3 billion base pairs of DNA</a:t>
            </a:r>
          </a:p>
          <a:p>
            <a:pPr marL="0" indent="0"/>
            <a:r>
              <a:rPr lang="en-US" dirty="0">
                <a:latin typeface="Comic Sans MS" pitchFamily="66" charset="0"/>
                <a:ea typeface="ＭＳ Ｐゴシック" pitchFamily="34" charset="-128"/>
              </a:rPr>
              <a:t>Codes for approximately 20% genes</a:t>
            </a:r>
          </a:p>
          <a:p>
            <a:pPr marL="0" indent="0"/>
            <a:r>
              <a:rPr lang="en-US" dirty="0">
                <a:latin typeface="Comic Sans MS" pitchFamily="66" charset="0"/>
                <a:ea typeface="ＭＳ Ｐゴシック" pitchFamily="34" charset="-128"/>
              </a:rPr>
              <a:t>Contains </a:t>
            </a:r>
            <a:r>
              <a:rPr lang="en-US" altLang="en-US" dirty="0">
                <a:latin typeface="Comic Sans MS" pitchFamily="66" charset="0"/>
                <a:ea typeface="ＭＳ Ｐゴシック" pitchFamily="34" charset="-128"/>
              </a:rPr>
              <a:t>“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protein-coding</a:t>
            </a:r>
            <a:r>
              <a:rPr lang="en-US" altLang="en-US" dirty="0">
                <a:latin typeface="Comic Sans MS" pitchFamily="66" charset="0"/>
                <a:ea typeface="ＭＳ Ｐゴシック" pitchFamily="34" charset="-128"/>
              </a:rPr>
              <a:t>”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 and </a:t>
            </a:r>
            <a:r>
              <a:rPr lang="en-US" altLang="en-US" dirty="0">
                <a:latin typeface="Comic Sans MS" pitchFamily="66" charset="0"/>
                <a:ea typeface="ＭＳ Ｐゴシック" pitchFamily="34" charset="-128"/>
              </a:rPr>
              <a:t>“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non-protein-coding</a:t>
            </a:r>
            <a:r>
              <a:rPr lang="en-US" altLang="en-US" dirty="0">
                <a:latin typeface="Comic Sans MS" pitchFamily="66" charset="0"/>
                <a:ea typeface="ＭＳ Ｐゴシック" pitchFamily="34" charset="-128"/>
              </a:rPr>
              <a:t>”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 regions</a:t>
            </a:r>
          </a:p>
          <a:p>
            <a:pPr marL="0" indent="0"/>
            <a:r>
              <a:rPr lang="en-US" dirty="0">
                <a:latin typeface="Comic Sans MS" pitchFamily="66" charset="0"/>
                <a:ea typeface="ＭＳ Ｐゴシック" pitchFamily="34" charset="-128"/>
              </a:rPr>
              <a:t>Coding regions only make up 2% of DNA</a:t>
            </a:r>
          </a:p>
        </p:txBody>
      </p:sp>
    </p:spTree>
    <p:extLst>
      <p:ext uri="{BB962C8B-B14F-4D97-AF65-F5344CB8AC3E}">
        <p14:creationId xmlns:p14="http://schemas.microsoft.com/office/powerpoint/2010/main" val="360868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489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95413"/>
            <a:ext cx="91440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1490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mic Sans MS" pitchFamily="66" charset="0"/>
                <a:ea typeface="ＭＳ Ｐゴシック" pitchFamily="34" charset="-128"/>
              </a:rPr>
              <a:t>Protein-coding regions</a:t>
            </a:r>
          </a:p>
        </p:txBody>
      </p:sp>
    </p:spTree>
    <p:extLst>
      <p:ext uri="{BB962C8B-B14F-4D97-AF65-F5344CB8AC3E}">
        <p14:creationId xmlns:p14="http://schemas.microsoft.com/office/powerpoint/2010/main" val="3893925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mic Sans MS" pitchFamily="66" charset="0"/>
                <a:ea typeface="ＭＳ Ｐゴシック" pitchFamily="34" charset="-128"/>
              </a:rPr>
              <a:t>Non-coding Regions</a:t>
            </a:r>
          </a:p>
        </p:txBody>
      </p:sp>
      <p:sp>
        <p:nvSpPr>
          <p:cNvPr id="19251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775075"/>
          </a:xfrm>
        </p:spPr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Much of the non-protein-coding regions are made of DNA sequences which are repeated over and over again.</a:t>
            </a: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en-US" dirty="0">
                <a:solidFill>
                  <a:srgbClr val="FF0000"/>
                </a:solidFill>
                <a:latin typeface="Comic Sans MS" pitchFamily="66" charset="0"/>
                <a:ea typeface="ＭＳ Ｐゴシック" pitchFamily="34" charset="-128"/>
              </a:rPr>
              <a:t>So what does the remaining 98% of the DNA do?</a:t>
            </a: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8403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51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Non-coding Regions</a:t>
            </a:r>
          </a:p>
        </p:txBody>
      </p:sp>
      <p:sp>
        <p:nvSpPr>
          <p:cNvPr id="19353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US">
                <a:latin typeface="Comic Sans MS" pitchFamily="66" charset="0"/>
                <a:ea typeface="ＭＳ Ｐゴシック" pitchFamily="34" charset="-128"/>
              </a:rPr>
              <a:t>The function of much of it remains unknown, however these are some of the proposed functions:</a:t>
            </a:r>
          </a:p>
          <a:p>
            <a:pPr marL="0" indent="0">
              <a:buFont typeface="Arial" pitchFamily="34" charset="0"/>
              <a:buNone/>
            </a:pPr>
            <a:endParaRPr lang="en-US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en-US">
                <a:latin typeface="Comic Sans MS" pitchFamily="66" charset="0"/>
                <a:ea typeface="ＭＳ Ｐゴシック" pitchFamily="34" charset="-128"/>
              </a:rPr>
              <a:t>1. Protection: Some of the repetitive sequence makes up a </a:t>
            </a:r>
            <a:r>
              <a:rPr lang="en-US" b="1">
                <a:latin typeface="Comic Sans MS" pitchFamily="66" charset="0"/>
                <a:ea typeface="ＭＳ Ｐゴシック" pitchFamily="34" charset="-128"/>
              </a:rPr>
              <a:t>telomere</a:t>
            </a:r>
            <a:r>
              <a:rPr lang="en-US">
                <a:latin typeface="Comic Sans MS" pitchFamily="66" charset="0"/>
                <a:ea typeface="ＭＳ Ｐゴシック" pitchFamily="34" charset="-128"/>
              </a:rPr>
              <a:t> at the ends of the chromosome. This prevents them from fraying at the ends.</a:t>
            </a:r>
          </a:p>
        </p:txBody>
      </p:sp>
    </p:spTree>
    <p:extLst>
      <p:ext uri="{BB962C8B-B14F-4D97-AF65-F5344CB8AC3E}">
        <p14:creationId xmlns:p14="http://schemas.microsoft.com/office/powerpoint/2010/main" val="605028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3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61" name="Content Placeholder 4" descr="telomere_fig_on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4" r="499"/>
          <a:stretch>
            <a:fillRect/>
          </a:stretch>
        </p:blipFill>
        <p:spPr>
          <a:xfrm>
            <a:off x="469900" y="0"/>
            <a:ext cx="8148638" cy="6696075"/>
          </a:xfrm>
          <a:noFill/>
        </p:spPr>
      </p:pic>
    </p:spTree>
    <p:extLst>
      <p:ext uri="{BB962C8B-B14F-4D97-AF65-F5344CB8AC3E}">
        <p14:creationId xmlns:p14="http://schemas.microsoft.com/office/powerpoint/2010/main" val="2667181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5" name="Content Placeholder 2"/>
          <p:cNvSpPr>
            <a:spLocks noGrp="1"/>
          </p:cNvSpPr>
          <p:nvPr>
            <p:ph idx="1"/>
          </p:nvPr>
        </p:nvSpPr>
        <p:spPr>
          <a:xfrm>
            <a:off x="457200" y="377825"/>
            <a:ext cx="8229600" cy="4997450"/>
          </a:xfrm>
        </p:spPr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US">
                <a:latin typeface="Comic Sans MS" pitchFamily="66" charset="0"/>
                <a:ea typeface="ＭＳ Ｐゴシック" pitchFamily="34" charset="-128"/>
              </a:rPr>
              <a:t>2. Regulation of transcription</a:t>
            </a:r>
          </a:p>
          <a:p>
            <a:pPr marL="0" indent="0">
              <a:buFont typeface="Arial" pitchFamily="34" charset="0"/>
              <a:buNone/>
            </a:pPr>
            <a:endParaRPr lang="en-US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en-US">
                <a:latin typeface="Comic Sans MS" pitchFamily="66" charset="0"/>
                <a:ea typeface="ＭＳ Ｐゴシック" pitchFamily="34" charset="-128"/>
              </a:rPr>
              <a:t>RNA polymerase is unable to initiate the transcription  process on its own. It needs </a:t>
            </a:r>
            <a:r>
              <a:rPr lang="en-US" b="1">
                <a:latin typeface="Comic Sans MS" pitchFamily="66" charset="0"/>
                <a:ea typeface="ＭＳ Ｐゴシック" pitchFamily="34" charset="-128"/>
              </a:rPr>
              <a:t>transcription factors</a:t>
            </a:r>
            <a:r>
              <a:rPr lang="en-US">
                <a:latin typeface="Comic Sans MS" pitchFamily="66" charset="0"/>
                <a:ea typeface="ＭＳ Ｐゴシック" pitchFamily="34" charset="-128"/>
              </a:rPr>
              <a:t>.</a:t>
            </a:r>
          </a:p>
          <a:p>
            <a:pPr marL="0" indent="0">
              <a:buFont typeface="Arial" pitchFamily="34" charset="0"/>
              <a:buNone/>
            </a:pPr>
            <a:endParaRPr lang="en-US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en-US">
                <a:latin typeface="Comic Sans MS" pitchFamily="66" charset="0"/>
                <a:ea typeface="ＭＳ Ｐゴシック" pitchFamily="34" charset="-128"/>
              </a:rPr>
              <a:t>Some are </a:t>
            </a:r>
            <a:r>
              <a:rPr lang="en-US" b="1">
                <a:latin typeface="Comic Sans MS" pitchFamily="66" charset="0"/>
                <a:ea typeface="ＭＳ Ｐゴシック" pitchFamily="34" charset="-128"/>
              </a:rPr>
              <a:t>activators</a:t>
            </a:r>
            <a:r>
              <a:rPr lang="en-US">
                <a:latin typeface="Comic Sans MS" pitchFamily="66" charset="0"/>
                <a:ea typeface="ＭＳ Ｐゴシック" pitchFamily="34" charset="-128"/>
              </a:rPr>
              <a:t> (help start transcription) and some are </a:t>
            </a:r>
            <a:r>
              <a:rPr lang="en-US" b="1">
                <a:latin typeface="Comic Sans MS" pitchFamily="66" charset="0"/>
                <a:ea typeface="ＭＳ Ｐゴシック" pitchFamily="34" charset="-128"/>
              </a:rPr>
              <a:t>repressors </a:t>
            </a:r>
            <a:r>
              <a:rPr lang="en-US">
                <a:latin typeface="Comic Sans MS" pitchFamily="66" charset="0"/>
                <a:ea typeface="ＭＳ Ｐゴシック" pitchFamily="34" charset="-128"/>
              </a:rPr>
              <a:t>(prevent transcription).</a:t>
            </a:r>
          </a:p>
        </p:txBody>
      </p:sp>
    </p:spTree>
    <p:extLst>
      <p:ext uri="{BB962C8B-B14F-4D97-AF65-F5344CB8AC3E}">
        <p14:creationId xmlns:p14="http://schemas.microsoft.com/office/powerpoint/2010/main" val="654092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8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09" name="Content Placeholder 2"/>
          <p:cNvSpPr>
            <a:spLocks noGrp="1"/>
          </p:cNvSpPr>
          <p:nvPr>
            <p:ph idx="1"/>
          </p:nvPr>
        </p:nvSpPr>
        <p:spPr>
          <a:xfrm>
            <a:off x="447675" y="301625"/>
            <a:ext cx="8229600" cy="5073650"/>
          </a:xfrm>
        </p:spPr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US">
                <a:latin typeface="Comic Sans MS" pitchFamily="66" charset="0"/>
                <a:ea typeface="ＭＳ Ｐゴシック" pitchFamily="34" charset="-128"/>
              </a:rPr>
              <a:t>Activators are bound to sequences of DNA called </a:t>
            </a:r>
            <a:r>
              <a:rPr lang="en-US" b="1">
                <a:latin typeface="Comic Sans MS" pitchFamily="66" charset="0"/>
                <a:ea typeface="ＭＳ Ｐゴシック" pitchFamily="34" charset="-128"/>
              </a:rPr>
              <a:t>regulator</a:t>
            </a:r>
            <a:r>
              <a:rPr lang="en-US">
                <a:latin typeface="Comic Sans MS" pitchFamily="66" charset="0"/>
                <a:ea typeface="ＭＳ Ｐゴシック" pitchFamily="34" charset="-128"/>
              </a:rPr>
              <a:t> sequences. Often these can be at some distance from the coding sequence.</a:t>
            </a:r>
          </a:p>
        </p:txBody>
      </p:sp>
      <p:grpSp>
        <p:nvGrpSpPr>
          <p:cNvPr id="196648" name="Group 40"/>
          <p:cNvGrpSpPr>
            <a:grpSpLocks/>
          </p:cNvGrpSpPr>
          <p:nvPr/>
        </p:nvGrpSpPr>
        <p:grpSpPr bwMode="auto">
          <a:xfrm>
            <a:off x="481013" y="2508250"/>
            <a:ext cx="7820025" cy="2462213"/>
            <a:chOff x="0" y="1962"/>
            <a:chExt cx="4926" cy="1551"/>
          </a:xfrm>
        </p:grpSpPr>
        <p:sp>
          <p:nvSpPr>
            <p:cNvPr id="196618" name="Line 10"/>
            <p:cNvSpPr>
              <a:spLocks noChangeShapeType="1"/>
            </p:cNvSpPr>
            <p:nvPr/>
          </p:nvSpPr>
          <p:spPr bwMode="auto">
            <a:xfrm>
              <a:off x="1199" y="3131"/>
              <a:ext cx="3511" cy="0"/>
            </a:xfrm>
            <a:prstGeom prst="line">
              <a:avLst/>
            </a:prstGeom>
            <a:noFill/>
            <a:ln w="762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6620" name="Freeform 12"/>
            <p:cNvSpPr>
              <a:spLocks/>
            </p:cNvSpPr>
            <p:nvPr/>
          </p:nvSpPr>
          <p:spPr bwMode="auto">
            <a:xfrm>
              <a:off x="731" y="2142"/>
              <a:ext cx="1253" cy="990"/>
            </a:xfrm>
            <a:custGeom>
              <a:avLst/>
              <a:gdLst>
                <a:gd name="T0" fmla="*/ 468 w 1253"/>
                <a:gd name="T1" fmla="*/ 990 h 990"/>
                <a:gd name="T2" fmla="*/ 89 w 1253"/>
                <a:gd name="T3" fmla="*/ 901 h 990"/>
                <a:gd name="T4" fmla="*/ 89 w 1253"/>
                <a:gd name="T5" fmla="*/ 515 h 990"/>
                <a:gd name="T6" fmla="*/ 624 w 1253"/>
                <a:gd name="T7" fmla="*/ 786 h 990"/>
                <a:gd name="T8" fmla="*/ 950 w 1253"/>
                <a:gd name="T9" fmla="*/ 861 h 990"/>
                <a:gd name="T10" fmla="*/ 1180 w 1253"/>
                <a:gd name="T11" fmla="*/ 698 h 990"/>
                <a:gd name="T12" fmla="*/ 1065 w 1253"/>
                <a:gd name="T13" fmla="*/ 400 h 990"/>
                <a:gd name="T14" fmla="*/ 55 w 1253"/>
                <a:gd name="T15" fmla="*/ 0 h 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53" h="990">
                  <a:moveTo>
                    <a:pt x="468" y="990"/>
                  </a:moveTo>
                  <a:cubicBezTo>
                    <a:pt x="310" y="985"/>
                    <a:pt x="152" y="980"/>
                    <a:pt x="89" y="901"/>
                  </a:cubicBezTo>
                  <a:cubicBezTo>
                    <a:pt x="26" y="822"/>
                    <a:pt x="0" y="534"/>
                    <a:pt x="89" y="515"/>
                  </a:cubicBezTo>
                  <a:cubicBezTo>
                    <a:pt x="178" y="496"/>
                    <a:pt x="481" y="728"/>
                    <a:pt x="624" y="786"/>
                  </a:cubicBezTo>
                  <a:cubicBezTo>
                    <a:pt x="767" y="844"/>
                    <a:pt x="857" y="876"/>
                    <a:pt x="950" y="861"/>
                  </a:cubicBezTo>
                  <a:cubicBezTo>
                    <a:pt x="1043" y="846"/>
                    <a:pt x="1161" y="775"/>
                    <a:pt x="1180" y="698"/>
                  </a:cubicBezTo>
                  <a:cubicBezTo>
                    <a:pt x="1199" y="621"/>
                    <a:pt x="1253" y="516"/>
                    <a:pt x="1065" y="400"/>
                  </a:cubicBezTo>
                  <a:cubicBezTo>
                    <a:pt x="877" y="284"/>
                    <a:pt x="223" y="67"/>
                    <a:pt x="55" y="0"/>
                  </a:cubicBezTo>
                </a:path>
              </a:pathLst>
            </a:custGeom>
            <a:noFill/>
            <a:ln w="76200" cmpd="sng">
              <a:solidFill>
                <a:srgbClr val="00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6622" name="Rectangle 14"/>
            <p:cNvSpPr>
              <a:spLocks noChangeArrowheads="1"/>
            </p:cNvSpPr>
            <p:nvPr/>
          </p:nvSpPr>
          <p:spPr bwMode="auto">
            <a:xfrm rot="1324748">
              <a:off x="1186" y="2322"/>
              <a:ext cx="285" cy="41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rgbClr val="00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6623" name="Rectangle 15"/>
            <p:cNvSpPr>
              <a:spLocks noChangeArrowheads="1"/>
            </p:cNvSpPr>
            <p:nvPr/>
          </p:nvSpPr>
          <p:spPr bwMode="auto">
            <a:xfrm>
              <a:off x="2588" y="3108"/>
              <a:ext cx="285" cy="45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6624" name="Rectangle 16"/>
            <p:cNvSpPr>
              <a:spLocks noChangeArrowheads="1"/>
            </p:cNvSpPr>
            <p:nvPr/>
          </p:nvSpPr>
          <p:spPr bwMode="auto">
            <a:xfrm>
              <a:off x="2874" y="3112"/>
              <a:ext cx="1590" cy="41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6625" name="AutoShape 17"/>
            <p:cNvSpPr>
              <a:spLocks noChangeArrowheads="1"/>
            </p:cNvSpPr>
            <p:nvPr/>
          </p:nvSpPr>
          <p:spPr bwMode="auto">
            <a:xfrm rot="1379807">
              <a:off x="1260" y="2193"/>
              <a:ext cx="61" cy="102"/>
            </a:xfrm>
            <a:prstGeom prst="triangle">
              <a:avLst>
                <a:gd name="adj" fmla="val 50000"/>
              </a:avLst>
            </a:prstGeom>
            <a:solidFill>
              <a:srgbClr val="FF3300"/>
            </a:solidFill>
            <a:ln w="9525">
              <a:solidFill>
                <a:srgbClr val="FF33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6626" name="AutoShape 18"/>
            <p:cNvSpPr>
              <a:spLocks noChangeArrowheads="1"/>
            </p:cNvSpPr>
            <p:nvPr/>
          </p:nvSpPr>
          <p:spPr bwMode="auto">
            <a:xfrm rot="1379807">
              <a:off x="1365" y="2238"/>
              <a:ext cx="61" cy="102"/>
            </a:xfrm>
            <a:prstGeom prst="triangle">
              <a:avLst>
                <a:gd name="adj" fmla="val 50000"/>
              </a:avLst>
            </a:prstGeom>
            <a:solidFill>
              <a:srgbClr val="FF3300"/>
            </a:solidFill>
            <a:ln w="9525">
              <a:solidFill>
                <a:srgbClr val="FF33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6627" name="Oval 19"/>
            <p:cNvSpPr>
              <a:spLocks noChangeArrowheads="1"/>
            </p:cNvSpPr>
            <p:nvPr/>
          </p:nvSpPr>
          <p:spPr bwMode="auto">
            <a:xfrm>
              <a:off x="2430" y="2442"/>
              <a:ext cx="588" cy="57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6628" name="Oval 20"/>
            <p:cNvSpPr>
              <a:spLocks noChangeArrowheads="1"/>
            </p:cNvSpPr>
            <p:nvPr/>
          </p:nvSpPr>
          <p:spPr bwMode="auto">
            <a:xfrm>
              <a:off x="3336" y="2682"/>
              <a:ext cx="312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6629" name="Oval 21"/>
            <p:cNvSpPr>
              <a:spLocks noChangeArrowheads="1"/>
            </p:cNvSpPr>
            <p:nvPr/>
          </p:nvSpPr>
          <p:spPr bwMode="auto">
            <a:xfrm>
              <a:off x="3099" y="2649"/>
              <a:ext cx="162" cy="15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196632" name="Group 24"/>
            <p:cNvGrpSpPr>
              <a:grpSpLocks/>
            </p:cNvGrpSpPr>
            <p:nvPr/>
          </p:nvGrpSpPr>
          <p:grpSpPr bwMode="auto">
            <a:xfrm rot="9232804">
              <a:off x="3411" y="2652"/>
              <a:ext cx="166" cy="147"/>
              <a:chOff x="3482" y="2431"/>
              <a:chExt cx="166" cy="147"/>
            </a:xfrm>
          </p:grpSpPr>
          <p:sp>
            <p:nvSpPr>
              <p:cNvPr id="196630" name="AutoShape 22"/>
              <p:cNvSpPr>
                <a:spLocks noChangeArrowheads="1"/>
              </p:cNvSpPr>
              <p:nvPr/>
            </p:nvSpPr>
            <p:spPr bwMode="auto">
              <a:xfrm rot="1379807">
                <a:off x="3482" y="2431"/>
                <a:ext cx="61" cy="10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6631" name="AutoShape 23"/>
              <p:cNvSpPr>
                <a:spLocks noChangeArrowheads="1"/>
              </p:cNvSpPr>
              <p:nvPr/>
            </p:nvSpPr>
            <p:spPr bwMode="auto">
              <a:xfrm rot="1379807">
                <a:off x="3587" y="2476"/>
                <a:ext cx="61" cy="10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196634" name="Text Box 26"/>
            <p:cNvSpPr txBox="1">
              <a:spLocks noChangeArrowheads="1"/>
            </p:cNvSpPr>
            <p:nvPr/>
          </p:nvSpPr>
          <p:spPr bwMode="auto">
            <a:xfrm>
              <a:off x="2364" y="3282"/>
              <a:ext cx="90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</a:pPr>
              <a:r>
                <a:rPr lang="en-GB" sz="1800">
                  <a:latin typeface="Comic Sans MS" pitchFamily="66" charset="0"/>
                </a:rPr>
                <a:t>Promoter</a:t>
              </a:r>
            </a:p>
          </p:txBody>
        </p:sp>
        <p:sp>
          <p:nvSpPr>
            <p:cNvPr id="196635" name="Text Box 27"/>
            <p:cNvSpPr txBox="1">
              <a:spLocks noChangeArrowheads="1"/>
            </p:cNvSpPr>
            <p:nvPr/>
          </p:nvSpPr>
          <p:spPr bwMode="auto">
            <a:xfrm>
              <a:off x="3132" y="3270"/>
              <a:ext cx="179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</a:pPr>
              <a:r>
                <a:rPr lang="en-GB" sz="1800">
                  <a:latin typeface="Comic Sans MS" pitchFamily="66" charset="0"/>
                </a:rPr>
                <a:t>Gene to be transcribed</a:t>
              </a:r>
            </a:p>
          </p:txBody>
        </p:sp>
        <p:sp>
          <p:nvSpPr>
            <p:cNvPr id="196636" name="Text Box 28"/>
            <p:cNvSpPr txBox="1">
              <a:spLocks noChangeArrowheads="1"/>
            </p:cNvSpPr>
            <p:nvPr/>
          </p:nvSpPr>
          <p:spPr bwMode="auto">
            <a:xfrm>
              <a:off x="278" y="2007"/>
              <a:ext cx="90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</a:pPr>
              <a:r>
                <a:rPr lang="en-GB" sz="1800">
                  <a:latin typeface="Comic Sans MS" pitchFamily="66" charset="0"/>
                </a:rPr>
                <a:t>DNA</a:t>
              </a:r>
            </a:p>
          </p:txBody>
        </p:sp>
        <p:sp>
          <p:nvSpPr>
            <p:cNvPr id="196637" name="Text Box 29"/>
            <p:cNvSpPr txBox="1">
              <a:spLocks noChangeArrowheads="1"/>
            </p:cNvSpPr>
            <p:nvPr/>
          </p:nvSpPr>
          <p:spPr bwMode="auto">
            <a:xfrm>
              <a:off x="2387" y="2007"/>
              <a:ext cx="14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</a:pPr>
              <a:r>
                <a:rPr lang="en-GB" sz="1800">
                  <a:latin typeface="Comic Sans MS" pitchFamily="66" charset="0"/>
                </a:rPr>
                <a:t>RNA polymerase</a:t>
              </a:r>
            </a:p>
          </p:txBody>
        </p:sp>
        <p:sp>
          <p:nvSpPr>
            <p:cNvPr id="196638" name="Text Box 30"/>
            <p:cNvSpPr txBox="1">
              <a:spLocks noChangeArrowheads="1"/>
            </p:cNvSpPr>
            <p:nvPr/>
          </p:nvSpPr>
          <p:spPr bwMode="auto">
            <a:xfrm>
              <a:off x="3336" y="2322"/>
              <a:ext cx="159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</a:pPr>
              <a:r>
                <a:rPr lang="en-GB" sz="1800">
                  <a:latin typeface="Comic Sans MS" pitchFamily="66" charset="0"/>
                </a:rPr>
                <a:t>Transcription factors</a:t>
              </a:r>
            </a:p>
          </p:txBody>
        </p:sp>
        <p:sp>
          <p:nvSpPr>
            <p:cNvPr id="196639" name="Text Box 31"/>
            <p:cNvSpPr txBox="1">
              <a:spLocks noChangeArrowheads="1"/>
            </p:cNvSpPr>
            <p:nvPr/>
          </p:nvSpPr>
          <p:spPr bwMode="auto">
            <a:xfrm>
              <a:off x="1365" y="1962"/>
              <a:ext cx="90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</a:pPr>
              <a:r>
                <a:rPr lang="en-GB" sz="1800">
                  <a:latin typeface="Comic Sans MS" pitchFamily="66" charset="0"/>
                </a:rPr>
                <a:t>Activator</a:t>
              </a:r>
            </a:p>
          </p:txBody>
        </p:sp>
        <p:sp>
          <p:nvSpPr>
            <p:cNvPr id="196640" name="Text Box 32"/>
            <p:cNvSpPr txBox="1">
              <a:spLocks noChangeArrowheads="1"/>
            </p:cNvSpPr>
            <p:nvPr/>
          </p:nvSpPr>
          <p:spPr bwMode="auto">
            <a:xfrm>
              <a:off x="0" y="2363"/>
              <a:ext cx="142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</a:pPr>
              <a:r>
                <a:rPr lang="en-GB" sz="1800">
                  <a:latin typeface="Comic Sans MS" pitchFamily="66" charset="0"/>
                </a:rPr>
                <a:t>Regulator sequence</a:t>
              </a:r>
            </a:p>
          </p:txBody>
        </p:sp>
        <p:sp>
          <p:nvSpPr>
            <p:cNvPr id="196641" name="Line 33"/>
            <p:cNvSpPr>
              <a:spLocks noChangeShapeType="1"/>
            </p:cNvSpPr>
            <p:nvPr/>
          </p:nvSpPr>
          <p:spPr bwMode="auto">
            <a:xfrm flipH="1">
              <a:off x="1426" y="2142"/>
              <a:ext cx="134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6642" name="Line 34"/>
            <p:cNvSpPr>
              <a:spLocks noChangeShapeType="1"/>
            </p:cNvSpPr>
            <p:nvPr/>
          </p:nvSpPr>
          <p:spPr bwMode="auto">
            <a:xfrm flipV="1">
              <a:off x="996" y="2363"/>
              <a:ext cx="264" cy="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6643" name="Line 35"/>
            <p:cNvSpPr>
              <a:spLocks noChangeShapeType="1"/>
            </p:cNvSpPr>
            <p:nvPr/>
          </p:nvSpPr>
          <p:spPr bwMode="auto">
            <a:xfrm flipH="1">
              <a:off x="2766" y="2238"/>
              <a:ext cx="108" cy="3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6644" name="Line 36"/>
            <p:cNvSpPr>
              <a:spLocks noChangeShapeType="1"/>
            </p:cNvSpPr>
            <p:nvPr/>
          </p:nvSpPr>
          <p:spPr bwMode="auto">
            <a:xfrm flipH="1">
              <a:off x="3261" y="2553"/>
              <a:ext cx="144" cy="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6645" name="Line 37"/>
            <p:cNvSpPr>
              <a:spLocks noChangeShapeType="1"/>
            </p:cNvSpPr>
            <p:nvPr/>
          </p:nvSpPr>
          <p:spPr bwMode="auto">
            <a:xfrm>
              <a:off x="3411" y="2553"/>
              <a:ext cx="55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6646" name="Line 38"/>
            <p:cNvSpPr>
              <a:spLocks noChangeShapeType="1"/>
            </p:cNvSpPr>
            <p:nvPr/>
          </p:nvSpPr>
          <p:spPr bwMode="auto">
            <a:xfrm flipV="1">
              <a:off x="2766" y="3153"/>
              <a:ext cx="0" cy="1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6647" name="Line 39"/>
            <p:cNvSpPr>
              <a:spLocks noChangeShapeType="1"/>
            </p:cNvSpPr>
            <p:nvPr/>
          </p:nvSpPr>
          <p:spPr bwMode="auto">
            <a:xfrm flipV="1">
              <a:off x="3811" y="3153"/>
              <a:ext cx="0" cy="1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9749210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3" name="Content Placeholder 6"/>
          <p:cNvSpPr>
            <a:spLocks noGrp="1"/>
          </p:cNvSpPr>
          <p:nvPr>
            <p:ph idx="1"/>
          </p:nvPr>
        </p:nvSpPr>
        <p:spPr>
          <a:xfrm>
            <a:off x="400050" y="203200"/>
            <a:ext cx="8229600" cy="5172075"/>
          </a:xfrm>
        </p:spPr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US">
                <a:latin typeface="Comic Sans MS" pitchFamily="66" charset="0"/>
                <a:ea typeface="ＭＳ Ｐゴシック" pitchFamily="34" charset="-128"/>
              </a:rPr>
              <a:t>The DNA must bend to bring the regulator and the activators bound to it in contact with other transcription factors close to the promoter.</a:t>
            </a:r>
          </a:p>
        </p:txBody>
      </p:sp>
      <p:grpSp>
        <p:nvGrpSpPr>
          <p:cNvPr id="197670" name="Group 38"/>
          <p:cNvGrpSpPr>
            <a:grpSpLocks/>
          </p:cNvGrpSpPr>
          <p:nvPr/>
        </p:nvGrpSpPr>
        <p:grpSpPr bwMode="auto">
          <a:xfrm>
            <a:off x="1058863" y="2525713"/>
            <a:ext cx="6508750" cy="2687637"/>
            <a:chOff x="913" y="1799"/>
            <a:chExt cx="4100" cy="1693"/>
          </a:xfrm>
        </p:grpSpPr>
        <p:sp>
          <p:nvSpPr>
            <p:cNvPr id="197646" name="Oval 14"/>
            <p:cNvSpPr>
              <a:spLocks noChangeArrowheads="1"/>
            </p:cNvSpPr>
            <p:nvPr/>
          </p:nvSpPr>
          <p:spPr bwMode="auto">
            <a:xfrm>
              <a:off x="2775" y="2438"/>
              <a:ext cx="588" cy="57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7648" name="Oval 16"/>
            <p:cNvSpPr>
              <a:spLocks noChangeArrowheads="1"/>
            </p:cNvSpPr>
            <p:nvPr/>
          </p:nvSpPr>
          <p:spPr bwMode="auto">
            <a:xfrm>
              <a:off x="3069" y="2771"/>
              <a:ext cx="162" cy="15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197666" name="Group 34"/>
            <p:cNvGrpSpPr>
              <a:grpSpLocks/>
            </p:cNvGrpSpPr>
            <p:nvPr/>
          </p:nvGrpSpPr>
          <p:grpSpPr bwMode="auto">
            <a:xfrm>
              <a:off x="2775" y="2543"/>
              <a:ext cx="312" cy="366"/>
              <a:chOff x="3639" y="2270"/>
              <a:chExt cx="312" cy="366"/>
            </a:xfrm>
          </p:grpSpPr>
          <p:sp>
            <p:nvSpPr>
              <p:cNvPr id="197647" name="Oval 15"/>
              <p:cNvSpPr>
                <a:spLocks noChangeArrowheads="1"/>
              </p:cNvSpPr>
              <p:nvPr/>
            </p:nvSpPr>
            <p:spPr bwMode="auto">
              <a:xfrm>
                <a:off x="3639" y="2300"/>
                <a:ext cx="312" cy="33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197649" name="Group 17"/>
              <p:cNvGrpSpPr>
                <a:grpSpLocks/>
              </p:cNvGrpSpPr>
              <p:nvPr/>
            </p:nvGrpSpPr>
            <p:grpSpPr bwMode="auto">
              <a:xfrm rot="9232804">
                <a:off x="3714" y="2270"/>
                <a:ext cx="166" cy="147"/>
                <a:chOff x="3482" y="2431"/>
                <a:chExt cx="166" cy="147"/>
              </a:xfrm>
            </p:grpSpPr>
            <p:sp>
              <p:nvSpPr>
                <p:cNvPr id="197650" name="AutoShape 18"/>
                <p:cNvSpPr>
                  <a:spLocks noChangeArrowheads="1"/>
                </p:cNvSpPr>
                <p:nvPr/>
              </p:nvSpPr>
              <p:spPr bwMode="auto">
                <a:xfrm rot="1379807">
                  <a:off x="3482" y="2431"/>
                  <a:ext cx="61" cy="10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7651" name="AutoShape 19"/>
                <p:cNvSpPr>
                  <a:spLocks noChangeArrowheads="1"/>
                </p:cNvSpPr>
                <p:nvPr/>
              </p:nvSpPr>
              <p:spPr bwMode="auto">
                <a:xfrm rot="1379807">
                  <a:off x="3587" y="2476"/>
                  <a:ext cx="61" cy="10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197639" name="Line 7"/>
            <p:cNvSpPr>
              <a:spLocks noChangeShapeType="1"/>
            </p:cNvSpPr>
            <p:nvPr/>
          </p:nvSpPr>
          <p:spPr bwMode="auto">
            <a:xfrm>
              <a:off x="1502" y="2749"/>
              <a:ext cx="3511" cy="0"/>
            </a:xfrm>
            <a:prstGeom prst="line">
              <a:avLst/>
            </a:prstGeom>
            <a:noFill/>
            <a:ln w="76200">
              <a:solidFill>
                <a:srgbClr val="00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7642" name="Rectangle 10"/>
            <p:cNvSpPr>
              <a:spLocks noChangeArrowheads="1"/>
            </p:cNvSpPr>
            <p:nvPr/>
          </p:nvSpPr>
          <p:spPr bwMode="auto">
            <a:xfrm>
              <a:off x="2891" y="2726"/>
              <a:ext cx="285" cy="45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7643" name="Rectangle 11"/>
            <p:cNvSpPr>
              <a:spLocks noChangeArrowheads="1"/>
            </p:cNvSpPr>
            <p:nvPr/>
          </p:nvSpPr>
          <p:spPr bwMode="auto">
            <a:xfrm>
              <a:off x="3177" y="2730"/>
              <a:ext cx="1590" cy="41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7654" name="Text Box 22"/>
            <p:cNvSpPr txBox="1">
              <a:spLocks noChangeArrowheads="1"/>
            </p:cNvSpPr>
            <p:nvPr/>
          </p:nvSpPr>
          <p:spPr bwMode="auto">
            <a:xfrm>
              <a:off x="2609" y="1799"/>
              <a:ext cx="156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</a:pPr>
              <a:r>
                <a:rPr lang="en-GB" sz="1800">
                  <a:latin typeface="Comic Sans MS" pitchFamily="66" charset="0"/>
                </a:rPr>
                <a:t>Regulator sequence</a:t>
              </a:r>
            </a:p>
          </p:txBody>
        </p:sp>
        <p:sp>
          <p:nvSpPr>
            <p:cNvPr id="197655" name="Text Box 23"/>
            <p:cNvSpPr txBox="1">
              <a:spLocks noChangeArrowheads="1"/>
            </p:cNvSpPr>
            <p:nvPr/>
          </p:nvSpPr>
          <p:spPr bwMode="auto">
            <a:xfrm>
              <a:off x="3410" y="2915"/>
              <a:ext cx="1424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</a:pPr>
              <a:r>
                <a:rPr lang="en-GB" sz="1800">
                  <a:latin typeface="Comic Sans MS" pitchFamily="66" charset="0"/>
                </a:rPr>
                <a:t>RNA polymerase ready to start transcription</a:t>
              </a:r>
            </a:p>
          </p:txBody>
        </p:sp>
        <p:sp>
          <p:nvSpPr>
            <p:cNvPr id="197661" name="Line 29"/>
            <p:cNvSpPr>
              <a:spLocks noChangeShapeType="1"/>
            </p:cNvSpPr>
            <p:nvPr/>
          </p:nvSpPr>
          <p:spPr bwMode="auto">
            <a:xfrm flipH="1" flipV="1">
              <a:off x="3159" y="2969"/>
              <a:ext cx="234" cy="5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7668" name="Freeform 36"/>
            <p:cNvSpPr>
              <a:spLocks/>
            </p:cNvSpPr>
            <p:nvPr/>
          </p:nvSpPr>
          <p:spPr bwMode="auto">
            <a:xfrm>
              <a:off x="913" y="2130"/>
              <a:ext cx="2591" cy="715"/>
            </a:xfrm>
            <a:custGeom>
              <a:avLst/>
              <a:gdLst>
                <a:gd name="T0" fmla="*/ 599 w 2591"/>
                <a:gd name="T1" fmla="*/ 618 h 715"/>
                <a:gd name="T2" fmla="*/ 161 w 2591"/>
                <a:gd name="T3" fmla="*/ 618 h 715"/>
                <a:gd name="T4" fmla="*/ 77 w 2591"/>
                <a:gd name="T5" fmla="*/ 36 h 715"/>
                <a:gd name="T6" fmla="*/ 623 w 2591"/>
                <a:gd name="T7" fmla="*/ 402 h 715"/>
                <a:gd name="T8" fmla="*/ 2591 w 2591"/>
                <a:gd name="T9" fmla="*/ 384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1" h="715">
                  <a:moveTo>
                    <a:pt x="599" y="618"/>
                  </a:moveTo>
                  <a:cubicBezTo>
                    <a:pt x="423" y="666"/>
                    <a:pt x="248" y="715"/>
                    <a:pt x="161" y="618"/>
                  </a:cubicBezTo>
                  <a:cubicBezTo>
                    <a:pt x="74" y="521"/>
                    <a:pt x="0" y="72"/>
                    <a:pt x="77" y="36"/>
                  </a:cubicBezTo>
                  <a:cubicBezTo>
                    <a:pt x="154" y="0"/>
                    <a:pt x="204" y="344"/>
                    <a:pt x="623" y="402"/>
                  </a:cubicBezTo>
                  <a:cubicBezTo>
                    <a:pt x="1042" y="460"/>
                    <a:pt x="2263" y="387"/>
                    <a:pt x="2591" y="384"/>
                  </a:cubicBezTo>
                </a:path>
              </a:pathLst>
            </a:custGeom>
            <a:noFill/>
            <a:ln w="76200" cmpd="sng">
              <a:solidFill>
                <a:srgbClr val="00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197667" name="Group 35"/>
            <p:cNvGrpSpPr>
              <a:grpSpLocks/>
            </p:cNvGrpSpPr>
            <p:nvPr/>
          </p:nvGrpSpPr>
          <p:grpSpPr bwMode="auto">
            <a:xfrm rot="9319672">
              <a:off x="2796" y="2513"/>
              <a:ext cx="285" cy="170"/>
              <a:chOff x="1489" y="1811"/>
              <a:chExt cx="285" cy="170"/>
            </a:xfrm>
          </p:grpSpPr>
          <p:sp>
            <p:nvSpPr>
              <p:cNvPr id="197641" name="Rectangle 9"/>
              <p:cNvSpPr>
                <a:spLocks noChangeArrowheads="1"/>
              </p:cNvSpPr>
              <p:nvPr/>
            </p:nvSpPr>
            <p:spPr bwMode="auto">
              <a:xfrm rot="1324748">
                <a:off x="1489" y="1940"/>
                <a:ext cx="285" cy="41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rgbClr val="00FF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7644" name="AutoShape 12"/>
              <p:cNvSpPr>
                <a:spLocks noChangeArrowheads="1"/>
              </p:cNvSpPr>
              <p:nvPr/>
            </p:nvSpPr>
            <p:spPr bwMode="auto">
              <a:xfrm rot="1379807">
                <a:off x="1563" y="1811"/>
                <a:ext cx="61" cy="102"/>
              </a:xfrm>
              <a:prstGeom prst="triangle">
                <a:avLst>
                  <a:gd name="adj" fmla="val 50000"/>
                </a:avLst>
              </a:prstGeom>
              <a:solidFill>
                <a:srgbClr val="FF3300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7645" name="AutoShape 13"/>
              <p:cNvSpPr>
                <a:spLocks noChangeArrowheads="1"/>
              </p:cNvSpPr>
              <p:nvPr/>
            </p:nvSpPr>
            <p:spPr bwMode="auto">
              <a:xfrm rot="1379807">
                <a:off x="1668" y="1856"/>
                <a:ext cx="61" cy="102"/>
              </a:xfrm>
              <a:prstGeom prst="triangle">
                <a:avLst>
                  <a:gd name="adj" fmla="val 50000"/>
                </a:avLst>
              </a:prstGeom>
              <a:solidFill>
                <a:srgbClr val="FF3300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197669" name="Line 37"/>
            <p:cNvSpPr>
              <a:spLocks noChangeShapeType="1"/>
            </p:cNvSpPr>
            <p:nvPr/>
          </p:nvSpPr>
          <p:spPr bwMode="auto">
            <a:xfrm flipH="1">
              <a:off x="2905" y="2130"/>
              <a:ext cx="51" cy="3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9463057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550" y="211138"/>
            <a:ext cx="8509000" cy="5738142"/>
          </a:xfrm>
        </p:spPr>
        <p:txBody>
          <a:bodyPr>
            <a:normAutofit/>
          </a:bodyPr>
          <a:lstStyle/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3. Non-translated forms of RNA</a:t>
            </a: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These types of RNA are transcribed, but not translated into proteins:</a:t>
            </a:r>
          </a:p>
          <a:p>
            <a:pPr marL="0" indent="0"/>
            <a:r>
              <a:rPr lang="en-US" dirty="0" err="1">
                <a:latin typeface="Comic Sans MS" pitchFamily="66" charset="0"/>
                <a:ea typeface="ＭＳ Ｐゴシック" pitchFamily="34" charset="-128"/>
              </a:rPr>
              <a:t>tRNA</a:t>
            </a:r>
            <a:endParaRPr lang="en-US" dirty="0">
              <a:latin typeface="Comic Sans MS" pitchFamily="66" charset="0"/>
              <a:ea typeface="ＭＳ Ｐゴシック" pitchFamily="34" charset="-128"/>
            </a:endParaRPr>
          </a:p>
          <a:p>
            <a:pPr marL="0" indent="0"/>
            <a:r>
              <a:rPr lang="en-US" dirty="0" err="1">
                <a:latin typeface="Comic Sans MS" pitchFamily="66" charset="0"/>
                <a:ea typeface="ＭＳ Ｐゴシック" pitchFamily="34" charset="-128"/>
              </a:rPr>
              <a:t>rRNA</a:t>
            </a:r>
            <a:endParaRPr lang="en-US" dirty="0">
              <a:latin typeface="Comic Sans MS" pitchFamily="66" charset="0"/>
              <a:ea typeface="ＭＳ Ｐゴシック" pitchFamily="34" charset="-128"/>
            </a:endParaRPr>
          </a:p>
          <a:p>
            <a:pPr marL="0" indent="0"/>
            <a:r>
              <a:rPr lang="en-US" dirty="0">
                <a:latin typeface="Comic Sans MS" pitchFamily="66" charset="0"/>
                <a:ea typeface="ＭＳ Ｐゴシック" pitchFamily="34" charset="-128"/>
              </a:rPr>
              <a:t>RNA fragments </a:t>
            </a:r>
          </a:p>
          <a:p>
            <a:pPr lvl="1"/>
            <a:r>
              <a:rPr lang="en-US" dirty="0">
                <a:latin typeface="Comic Sans MS" pitchFamily="66" charset="0"/>
                <a:ea typeface="ＭＳ Ｐゴシック" pitchFamily="34" charset="-128"/>
              </a:rPr>
              <a:t> small nuclear RNA (</a:t>
            </a:r>
            <a:r>
              <a:rPr lang="en-US" dirty="0" err="1">
                <a:latin typeface="Comic Sans MS" pitchFamily="66" charset="0"/>
                <a:ea typeface="ＭＳ Ｐゴシック" pitchFamily="34" charset="-128"/>
              </a:rPr>
              <a:t>snRNA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) – help with RNA splicing</a:t>
            </a:r>
          </a:p>
          <a:p>
            <a:pPr lvl="1"/>
            <a:r>
              <a:rPr lang="en-US" dirty="0">
                <a:latin typeface="Comic Sans MS" pitchFamily="66" charset="0"/>
                <a:ea typeface="ＭＳ Ｐゴシック" pitchFamily="34" charset="-128"/>
              </a:rPr>
              <a:t>micro RNA (</a:t>
            </a:r>
            <a:r>
              <a:rPr lang="en-US" dirty="0" err="1">
                <a:latin typeface="Comic Sans MS" pitchFamily="66" charset="0"/>
                <a:ea typeface="ＭＳ Ｐゴシック" pitchFamily="34" charset="-128"/>
              </a:rPr>
              <a:t>miRNA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) – help to </a:t>
            </a:r>
            <a:r>
              <a:rPr lang="en-US" altLang="en-US" dirty="0">
                <a:latin typeface="Comic Sans MS" pitchFamily="66" charset="0"/>
                <a:ea typeface="ＭＳ Ｐゴシック" pitchFamily="34" charset="-128"/>
              </a:rPr>
              <a:t>“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silence</a:t>
            </a:r>
            <a:r>
              <a:rPr lang="en-US" altLang="en-US" dirty="0">
                <a:latin typeface="Comic Sans MS" pitchFamily="66" charset="0"/>
                <a:ea typeface="ＭＳ Ｐゴシック" pitchFamily="34" charset="-128"/>
              </a:rPr>
              <a:t>”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 genes</a:t>
            </a:r>
          </a:p>
        </p:txBody>
      </p:sp>
    </p:spTree>
    <p:extLst>
      <p:ext uri="{BB962C8B-B14F-4D97-AF65-F5344CB8AC3E}">
        <p14:creationId xmlns:p14="http://schemas.microsoft.com/office/powerpoint/2010/main" val="3151898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Human Genome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https://www.youtube.com/watch?v=AhsIF-cmoQQ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46771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Newspaper Article Task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You are going to write a newspaper article </a:t>
            </a:r>
            <a:r>
              <a:rPr lang="en-GB" dirty="0">
                <a:solidFill>
                  <a:srgbClr val="FF0000"/>
                </a:solidFill>
              </a:rPr>
              <a:t>explaining The Human Genome Project </a:t>
            </a:r>
            <a:r>
              <a:rPr lang="en-GB" dirty="0"/>
              <a:t>to the general public</a:t>
            </a:r>
          </a:p>
          <a:p>
            <a:r>
              <a:rPr lang="en-GB" dirty="0"/>
              <a:t>You should include </a:t>
            </a:r>
            <a:r>
              <a:rPr lang="en-GB" dirty="0">
                <a:solidFill>
                  <a:srgbClr val="FF0000"/>
                </a:solidFill>
              </a:rPr>
              <a:t>what it is, why it is important and any other interesting facts</a:t>
            </a:r>
            <a:r>
              <a:rPr lang="en-GB" dirty="0"/>
              <a:t> that would engage the reader</a:t>
            </a:r>
          </a:p>
          <a:p>
            <a:r>
              <a:rPr lang="en-GB" dirty="0"/>
              <a:t>Remember to use </a:t>
            </a:r>
            <a:r>
              <a:rPr lang="en-GB" dirty="0">
                <a:solidFill>
                  <a:srgbClr val="FF0000"/>
                </a:solidFill>
              </a:rPr>
              <a:t>layman terms </a:t>
            </a:r>
            <a:r>
              <a:rPr lang="en-GB" dirty="0"/>
              <a:t>as many readers will not be Scientists</a:t>
            </a:r>
          </a:p>
        </p:txBody>
      </p:sp>
    </p:spTree>
    <p:extLst>
      <p:ext uri="{BB962C8B-B14F-4D97-AF65-F5344CB8AC3E}">
        <p14:creationId xmlns:p14="http://schemas.microsoft.com/office/powerpoint/2010/main" val="30576959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Define the term “genome”</a:t>
            </a:r>
          </a:p>
          <a:p>
            <a:r>
              <a:rPr lang="en-GB" dirty="0"/>
              <a:t>Describe the structure of the genome</a:t>
            </a:r>
          </a:p>
          <a:p>
            <a:r>
              <a:rPr lang="en-GB" dirty="0"/>
              <a:t>Describe the functions of coding and non-coding DNA sequences</a:t>
            </a:r>
          </a:p>
        </p:txBody>
      </p:sp>
    </p:spTree>
    <p:extLst>
      <p:ext uri="{BB962C8B-B14F-4D97-AF65-F5344CB8AC3E}">
        <p14:creationId xmlns:p14="http://schemas.microsoft.com/office/powerpoint/2010/main" val="8430664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Plenary- Editor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Proof read your desk partners newspaper article </a:t>
            </a:r>
          </a:p>
          <a:p>
            <a:r>
              <a:rPr lang="en-GB" dirty="0"/>
              <a:t>Give them editorial tips on how to improve it before it is printed in the newspaper</a:t>
            </a:r>
          </a:p>
        </p:txBody>
      </p:sp>
    </p:spTree>
    <p:extLst>
      <p:ext uri="{BB962C8B-B14F-4D97-AF65-F5344CB8AC3E}">
        <p14:creationId xmlns:p14="http://schemas.microsoft.com/office/powerpoint/2010/main" val="33103980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Explain what the coding and non-coding regions of DNA sequences do </a:t>
            </a:r>
          </a:p>
        </p:txBody>
      </p:sp>
    </p:spTree>
    <p:extLst>
      <p:ext uri="{BB962C8B-B14F-4D97-AF65-F5344CB8AC3E}">
        <p14:creationId xmlns:p14="http://schemas.microsoft.com/office/powerpoint/2010/main" val="33143217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Specification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72816"/>
            <a:ext cx="8584758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3483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By the end of this topic I will be able to:</a:t>
            </a:r>
          </a:p>
          <a:p>
            <a:r>
              <a:rPr lang="en-GB" dirty="0"/>
              <a:t>Describe different kinds of single gene mutations and identify them from a diagram</a:t>
            </a:r>
          </a:p>
          <a:p>
            <a:r>
              <a:rPr lang="en-GB" dirty="0"/>
              <a:t>Describe different kinds of chromosome mutations and identify them from a diagram</a:t>
            </a:r>
          </a:p>
          <a:p>
            <a:r>
              <a:rPr lang="en-GB" dirty="0"/>
              <a:t>Understand the importance of mutations for evolution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63378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Define the term “mutation”</a:t>
            </a:r>
          </a:p>
          <a:p>
            <a:r>
              <a:rPr lang="en-GB" dirty="0"/>
              <a:t>State the effect of a mutation on the protein produced </a:t>
            </a:r>
          </a:p>
          <a:p>
            <a:r>
              <a:rPr lang="en-GB" dirty="0"/>
              <a:t>Describe three types of single gene mutation</a:t>
            </a:r>
          </a:p>
          <a:p>
            <a:r>
              <a:rPr lang="en-GB" dirty="0"/>
              <a:t>Describe the possible effects of a nucleotide insertion, deletion and substitution </a:t>
            </a:r>
          </a:p>
        </p:txBody>
      </p:sp>
    </p:spTree>
    <p:extLst>
      <p:ext uri="{BB962C8B-B14F-4D97-AF65-F5344CB8AC3E}">
        <p14:creationId xmlns:p14="http://schemas.microsoft.com/office/powerpoint/2010/main" val="9944793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mic Sans MS" pitchFamily="66" charset="0"/>
                <a:ea typeface="ＭＳ Ｐゴシック" pitchFamily="34" charset="-128"/>
              </a:rPr>
              <a:t>Mutations</a:t>
            </a:r>
          </a:p>
        </p:txBody>
      </p:sp>
      <p:sp>
        <p:nvSpPr>
          <p:cNvPr id="20173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Mutations are a change in the structure or amount of an organism</a:t>
            </a:r>
            <a:r>
              <a:rPr lang="en-US" altLang="en-US" dirty="0">
                <a:latin typeface="Comic Sans MS" pitchFamily="66" charset="0"/>
                <a:ea typeface="ＭＳ Ｐゴシック" pitchFamily="34" charset="-128"/>
              </a:rPr>
              <a:t>’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s DNA.</a:t>
            </a: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Mutations arise </a:t>
            </a:r>
            <a:r>
              <a:rPr lang="en-US" dirty="0">
                <a:solidFill>
                  <a:srgbClr val="FF0000"/>
                </a:solidFill>
                <a:latin typeface="Comic Sans MS" pitchFamily="66" charset="0"/>
                <a:ea typeface="ＭＳ Ｐゴシック" pitchFamily="34" charset="-128"/>
              </a:rPr>
              <a:t>spontaneously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 and at </a:t>
            </a:r>
            <a:r>
              <a:rPr lang="en-US" dirty="0">
                <a:solidFill>
                  <a:srgbClr val="FF0000"/>
                </a:solidFill>
                <a:latin typeface="Comic Sans MS" pitchFamily="66" charset="0"/>
                <a:ea typeface="ＭＳ Ｐゴシック" pitchFamily="34" charset="-128"/>
              </a:rPr>
              <a:t>random</a:t>
            </a: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6800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0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mic Sans MS" pitchFamily="66" charset="0"/>
                <a:ea typeface="ＭＳ Ｐゴシック" pitchFamily="34" charset="-128"/>
              </a:rPr>
              <a:t>Frequency of mutations</a:t>
            </a:r>
          </a:p>
        </p:txBody>
      </p:sp>
      <p:sp>
        <p:nvSpPr>
          <p:cNvPr id="20275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omic Sans MS" pitchFamily="66" charset="0"/>
                <a:ea typeface="ＭＳ Ｐゴシック" pitchFamily="34" charset="-128"/>
              </a:rPr>
              <a:t>Mutations are rare</a:t>
            </a:r>
          </a:p>
          <a:p>
            <a:endParaRPr lang="en-US" dirty="0">
              <a:latin typeface="Comic Sans MS" pitchFamily="66" charset="0"/>
              <a:ea typeface="ＭＳ Ｐゴシック" pitchFamily="34" charset="-128"/>
            </a:endParaRPr>
          </a:p>
          <a:p>
            <a:r>
              <a:rPr lang="en-US" dirty="0">
                <a:latin typeface="Comic Sans MS" pitchFamily="66" charset="0"/>
                <a:ea typeface="ＭＳ Ｐゴシック" pitchFamily="34" charset="-128"/>
              </a:rPr>
              <a:t>In humans it is estimated that there is 1 mutation per 15-30 million base pairs</a:t>
            </a:r>
          </a:p>
          <a:p>
            <a:endParaRPr lang="en-US" dirty="0">
              <a:latin typeface="Comic Sans MS" pitchFamily="66" charset="0"/>
              <a:ea typeface="ＭＳ Ｐゴシック" pitchFamily="34" charset="-128"/>
            </a:endParaRPr>
          </a:p>
          <a:p>
            <a:r>
              <a:rPr lang="en-US" dirty="0">
                <a:latin typeface="Comic Sans MS" pitchFamily="66" charset="0"/>
                <a:ea typeface="ＭＳ Ｐゴシック" pitchFamily="34" charset="-128"/>
              </a:rPr>
              <a:t>Mutation rates differ in different genes and different organisms</a:t>
            </a:r>
          </a:p>
        </p:txBody>
      </p:sp>
    </p:spTree>
    <p:extLst>
      <p:ext uri="{BB962C8B-B14F-4D97-AF65-F5344CB8AC3E}">
        <p14:creationId xmlns:p14="http://schemas.microsoft.com/office/powerpoint/2010/main" val="3647990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75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mic Sans MS" pitchFamily="66" charset="0"/>
                <a:ea typeface="ＭＳ Ｐゴシック" pitchFamily="34" charset="-128"/>
              </a:rPr>
              <a:t>Types of mutation</a:t>
            </a:r>
          </a:p>
        </p:txBody>
      </p:sp>
      <p:sp>
        <p:nvSpPr>
          <p:cNvPr id="20377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Comic Sans MS" pitchFamily="66" charset="0"/>
              <a:buAutoNum type="arabicPeriod"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Single gene mutations</a:t>
            </a:r>
          </a:p>
          <a:p>
            <a:pPr marL="0" indent="0"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-substitution</a:t>
            </a:r>
          </a:p>
          <a:p>
            <a:pPr marL="0" indent="0"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-insertion</a:t>
            </a:r>
          </a:p>
          <a:p>
            <a:pPr marL="0" indent="0"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-deletion</a:t>
            </a:r>
          </a:p>
          <a:p>
            <a:pPr marL="0" indent="0"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  <a:p>
            <a:pPr marL="514350" indent="-514350">
              <a:buFont typeface="+mj-lt"/>
              <a:buAutoNum type="arabicPeriod" startAt="2"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Chromosome structure mutations</a:t>
            </a:r>
          </a:p>
          <a:p>
            <a:pPr marL="0" indent="0"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-Duplication</a:t>
            </a:r>
          </a:p>
          <a:p>
            <a:pPr marL="0" indent="0"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-Deletion</a:t>
            </a:r>
          </a:p>
          <a:p>
            <a:pPr marL="0" indent="0"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-Inversion</a:t>
            </a:r>
          </a:p>
          <a:p>
            <a:pPr marL="0" indent="0"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-Translocation</a:t>
            </a:r>
          </a:p>
        </p:txBody>
      </p:sp>
    </p:spTree>
    <p:extLst>
      <p:ext uri="{BB962C8B-B14F-4D97-AF65-F5344CB8AC3E}">
        <p14:creationId xmlns:p14="http://schemas.microsoft.com/office/powerpoint/2010/main" val="1696148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778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mic Sans MS" pitchFamily="66" charset="0"/>
                <a:ea typeface="ＭＳ Ｐゴシック" pitchFamily="34" charset="-128"/>
              </a:rPr>
              <a:t>Single gene mutations</a:t>
            </a:r>
          </a:p>
        </p:txBody>
      </p:sp>
      <p:sp>
        <p:nvSpPr>
          <p:cNvPr id="2048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These mutations involve a change in one of the base pairs in the DNA sequence of a single gene. Also known as </a:t>
            </a:r>
            <a:r>
              <a:rPr lang="en-US" b="1" dirty="0">
                <a:latin typeface="Comic Sans MS" pitchFamily="66" charset="0"/>
                <a:ea typeface="ＭＳ Ｐゴシック" pitchFamily="34" charset="-128"/>
              </a:rPr>
              <a:t>point mutations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.</a:t>
            </a: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These may occur in the protein-coding sequence or the regulatory sequences which control expression of the gene.</a:t>
            </a:r>
          </a:p>
        </p:txBody>
      </p:sp>
    </p:spTree>
    <p:extLst>
      <p:ext uri="{BB962C8B-B14F-4D97-AF65-F5344CB8AC3E}">
        <p14:creationId xmlns:p14="http://schemas.microsoft.com/office/powerpoint/2010/main" val="617799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Substitution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One nucleotide in the mRNA is </a:t>
            </a:r>
            <a:r>
              <a:rPr lang="en-GB" dirty="0">
                <a:solidFill>
                  <a:srgbClr val="FF0000"/>
                </a:solidFill>
              </a:rPr>
              <a:t>substituted</a:t>
            </a:r>
            <a:r>
              <a:rPr lang="en-GB" dirty="0"/>
              <a:t> for another different nucleotide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This means the codon will be different and so a different amino acid will be produced</a:t>
            </a:r>
          </a:p>
          <a:p>
            <a:pPr marL="0" indent="0">
              <a:buNone/>
            </a:pPr>
            <a:r>
              <a:rPr lang="en-GB" dirty="0"/>
              <a:t>This is called a point mutation.</a:t>
            </a:r>
          </a:p>
        </p:txBody>
      </p:sp>
    </p:spTree>
    <p:extLst>
      <p:ext uri="{BB962C8B-B14F-4D97-AF65-F5344CB8AC3E}">
        <p14:creationId xmlns:p14="http://schemas.microsoft.com/office/powerpoint/2010/main" val="12704775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26582-F4F9-0D24-58EB-84D87C8F7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Substitution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75DE3F-1642-651E-9FBF-3B2D2D0A1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ADA94B-1D30-70ED-A8D5-34BF62BCACA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57200" y="1600200"/>
            <a:ext cx="8363272" cy="298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1777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mic Sans MS" pitchFamily="66" charset="0"/>
                <a:ea typeface="ＭＳ Ｐゴシック" pitchFamily="34" charset="-128"/>
              </a:rPr>
              <a:t>Substitution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835150" y="2022475"/>
            <a:ext cx="6097588" cy="376238"/>
          </a:xfrm>
          <a:prstGeom prst="rect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897063" y="1412875"/>
            <a:ext cx="266700" cy="604838"/>
          </a:xfrm>
          <a:prstGeom prst="rect">
            <a:avLst/>
          </a:prstGeom>
          <a:solidFill>
            <a:srgbClr val="FFFF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284413" y="1412875"/>
            <a:ext cx="266700" cy="604838"/>
          </a:xfrm>
          <a:prstGeom prst="rect">
            <a:avLst/>
          </a:prstGeom>
          <a:solidFill>
            <a:srgbClr val="00FFFF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703513" y="1412875"/>
            <a:ext cx="266700" cy="604838"/>
          </a:xfrm>
          <a:prstGeom prst="rect">
            <a:avLst/>
          </a:prstGeom>
          <a:solidFill>
            <a:srgbClr val="FF66CC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090863" y="1412875"/>
            <a:ext cx="266700" cy="604838"/>
          </a:xfrm>
          <a:prstGeom prst="rect">
            <a:avLst/>
          </a:prstGeom>
          <a:solidFill>
            <a:srgbClr val="FF66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81388" y="1412875"/>
            <a:ext cx="266700" cy="604838"/>
          </a:xfrm>
          <a:prstGeom prst="rect">
            <a:avLst/>
          </a:prstGeom>
          <a:solidFill>
            <a:srgbClr val="FFFF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895725" y="1412875"/>
            <a:ext cx="266700" cy="604838"/>
          </a:xfrm>
          <a:prstGeom prst="rect">
            <a:avLst/>
          </a:prstGeom>
          <a:solidFill>
            <a:srgbClr val="FF66CC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284663" y="1412875"/>
            <a:ext cx="265112" cy="604838"/>
          </a:xfrm>
          <a:prstGeom prst="rect">
            <a:avLst/>
          </a:prstGeom>
          <a:solidFill>
            <a:srgbClr val="FFFF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702175" y="1412875"/>
            <a:ext cx="266700" cy="604838"/>
          </a:xfrm>
          <a:prstGeom prst="rect">
            <a:avLst/>
          </a:prstGeom>
          <a:solidFill>
            <a:srgbClr val="FF66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5091113" y="1412875"/>
            <a:ext cx="265112" cy="604838"/>
          </a:xfrm>
          <a:prstGeom prst="rect">
            <a:avLst/>
          </a:prstGeom>
          <a:solidFill>
            <a:srgbClr val="FFFF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5480050" y="1412875"/>
            <a:ext cx="266700" cy="604838"/>
          </a:xfrm>
          <a:prstGeom prst="rect">
            <a:avLst/>
          </a:prstGeom>
          <a:solidFill>
            <a:srgbClr val="00FFFF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5891213" y="1417638"/>
            <a:ext cx="266700" cy="604837"/>
          </a:xfrm>
          <a:prstGeom prst="rect">
            <a:avLst/>
          </a:prstGeom>
          <a:solidFill>
            <a:srgbClr val="FF66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278563" y="1417638"/>
            <a:ext cx="266700" cy="604837"/>
          </a:xfrm>
          <a:prstGeom prst="rect">
            <a:avLst/>
          </a:prstGeom>
          <a:solidFill>
            <a:srgbClr val="00FFFF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6697663" y="1417638"/>
            <a:ext cx="266700" cy="604837"/>
          </a:xfrm>
          <a:prstGeom prst="rect">
            <a:avLst/>
          </a:prstGeom>
          <a:solidFill>
            <a:srgbClr val="00FFFF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7085013" y="1417638"/>
            <a:ext cx="266700" cy="604837"/>
          </a:xfrm>
          <a:prstGeom prst="rect">
            <a:avLst/>
          </a:prstGeom>
          <a:solidFill>
            <a:srgbClr val="FFFF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7475538" y="1417638"/>
            <a:ext cx="266700" cy="604837"/>
          </a:xfrm>
          <a:prstGeom prst="rect">
            <a:avLst/>
          </a:prstGeom>
          <a:solidFill>
            <a:srgbClr val="FF66CC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07890" name="TextBox 3"/>
          <p:cNvSpPr txBox="1">
            <a:spLocks noChangeArrowheads="1"/>
          </p:cNvSpPr>
          <p:nvPr/>
        </p:nvSpPr>
        <p:spPr bwMode="auto">
          <a:xfrm>
            <a:off x="1866900" y="2603500"/>
            <a:ext cx="1103313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800"/>
              <a:t>Met</a:t>
            </a:r>
          </a:p>
        </p:txBody>
      </p:sp>
      <p:sp>
        <p:nvSpPr>
          <p:cNvPr id="207891" name="TextBox 21"/>
          <p:cNvSpPr txBox="1">
            <a:spLocks noChangeArrowheads="1"/>
          </p:cNvSpPr>
          <p:nvPr/>
        </p:nvSpPr>
        <p:spPr bwMode="auto">
          <a:xfrm>
            <a:off x="3024188" y="2603500"/>
            <a:ext cx="1138237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800"/>
              <a:t>Gln</a:t>
            </a:r>
          </a:p>
        </p:txBody>
      </p:sp>
      <p:sp>
        <p:nvSpPr>
          <p:cNvPr id="207892" name="TextBox 22"/>
          <p:cNvSpPr txBox="1">
            <a:spLocks noChangeArrowheads="1"/>
          </p:cNvSpPr>
          <p:nvPr/>
        </p:nvSpPr>
        <p:spPr bwMode="auto">
          <a:xfrm>
            <a:off x="4243388" y="2614613"/>
            <a:ext cx="1138237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800"/>
              <a:t>Thr</a:t>
            </a:r>
          </a:p>
        </p:txBody>
      </p:sp>
      <p:sp>
        <p:nvSpPr>
          <p:cNvPr id="207893" name="TextBox 23"/>
          <p:cNvSpPr txBox="1">
            <a:spLocks noChangeArrowheads="1"/>
          </p:cNvSpPr>
          <p:nvPr/>
        </p:nvSpPr>
        <p:spPr bwMode="auto">
          <a:xfrm>
            <a:off x="5438775" y="2614613"/>
            <a:ext cx="1138238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800"/>
              <a:t>Ser</a:t>
            </a:r>
          </a:p>
        </p:txBody>
      </p:sp>
      <p:sp>
        <p:nvSpPr>
          <p:cNvPr id="207894" name="TextBox 24"/>
          <p:cNvSpPr txBox="1">
            <a:spLocks noChangeArrowheads="1"/>
          </p:cNvSpPr>
          <p:nvPr/>
        </p:nvSpPr>
        <p:spPr bwMode="auto">
          <a:xfrm>
            <a:off x="6630988" y="2614613"/>
            <a:ext cx="1138237" cy="3683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800"/>
              <a:t>STOP</a:t>
            </a:r>
          </a:p>
        </p:txBody>
      </p:sp>
      <p:sp>
        <p:nvSpPr>
          <p:cNvPr id="207895" name="TextBox 4"/>
          <p:cNvSpPr txBox="1">
            <a:spLocks noChangeArrowheads="1"/>
          </p:cNvSpPr>
          <p:nvPr/>
        </p:nvSpPr>
        <p:spPr bwMode="auto">
          <a:xfrm>
            <a:off x="330200" y="2022475"/>
            <a:ext cx="1174750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/>
              <a:t>mRNA</a:t>
            </a:r>
          </a:p>
        </p:txBody>
      </p:sp>
      <p:sp>
        <p:nvSpPr>
          <p:cNvPr id="207896" name="TextBox 26"/>
          <p:cNvSpPr txBox="1">
            <a:spLocks noChangeArrowheads="1"/>
          </p:cNvSpPr>
          <p:nvPr/>
        </p:nvSpPr>
        <p:spPr bwMode="auto">
          <a:xfrm>
            <a:off x="388938" y="2614613"/>
            <a:ext cx="11160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 dirty="0"/>
              <a:t>Protein</a:t>
            </a: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1835150" y="4092575"/>
            <a:ext cx="6097588" cy="376238"/>
          </a:xfrm>
          <a:prstGeom prst="rect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1897063" y="3482975"/>
            <a:ext cx="266700" cy="604838"/>
          </a:xfrm>
          <a:prstGeom prst="rect">
            <a:avLst/>
          </a:prstGeom>
          <a:solidFill>
            <a:srgbClr val="FFFF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2284413" y="3482975"/>
            <a:ext cx="266700" cy="604838"/>
          </a:xfrm>
          <a:prstGeom prst="rect">
            <a:avLst/>
          </a:prstGeom>
          <a:solidFill>
            <a:srgbClr val="00FFFF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2703513" y="3482975"/>
            <a:ext cx="266700" cy="604838"/>
          </a:xfrm>
          <a:prstGeom prst="rect">
            <a:avLst/>
          </a:prstGeom>
          <a:solidFill>
            <a:srgbClr val="FF66CC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3090863" y="3482975"/>
            <a:ext cx="266700" cy="604838"/>
          </a:xfrm>
          <a:prstGeom prst="rect">
            <a:avLst/>
          </a:prstGeom>
          <a:solidFill>
            <a:srgbClr val="FF66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3481388" y="3482975"/>
            <a:ext cx="266700" cy="604838"/>
          </a:xfrm>
          <a:prstGeom prst="rect">
            <a:avLst/>
          </a:prstGeom>
          <a:solidFill>
            <a:srgbClr val="FFFF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3895725" y="3482975"/>
            <a:ext cx="266700" cy="604838"/>
          </a:xfrm>
          <a:prstGeom prst="rect">
            <a:avLst/>
          </a:prstGeom>
          <a:solidFill>
            <a:srgbClr val="FFFF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4284663" y="3482975"/>
            <a:ext cx="265112" cy="604838"/>
          </a:xfrm>
          <a:prstGeom prst="rect">
            <a:avLst/>
          </a:prstGeom>
          <a:solidFill>
            <a:srgbClr val="FFFF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4702175" y="3482975"/>
            <a:ext cx="266700" cy="604838"/>
          </a:xfrm>
          <a:prstGeom prst="rect">
            <a:avLst/>
          </a:prstGeom>
          <a:solidFill>
            <a:srgbClr val="FF66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5091113" y="3482975"/>
            <a:ext cx="265112" cy="604838"/>
          </a:xfrm>
          <a:prstGeom prst="rect">
            <a:avLst/>
          </a:prstGeom>
          <a:solidFill>
            <a:srgbClr val="FFFF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5480050" y="3482975"/>
            <a:ext cx="266700" cy="604838"/>
          </a:xfrm>
          <a:prstGeom prst="rect">
            <a:avLst/>
          </a:prstGeom>
          <a:solidFill>
            <a:srgbClr val="00FFFF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5891213" y="3487738"/>
            <a:ext cx="266700" cy="604837"/>
          </a:xfrm>
          <a:prstGeom prst="rect">
            <a:avLst/>
          </a:prstGeom>
          <a:solidFill>
            <a:srgbClr val="FF66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6278563" y="3487738"/>
            <a:ext cx="266700" cy="604837"/>
          </a:xfrm>
          <a:prstGeom prst="rect">
            <a:avLst/>
          </a:prstGeom>
          <a:solidFill>
            <a:srgbClr val="00FFFF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6697663" y="3487738"/>
            <a:ext cx="266700" cy="604837"/>
          </a:xfrm>
          <a:prstGeom prst="rect">
            <a:avLst/>
          </a:prstGeom>
          <a:solidFill>
            <a:srgbClr val="00FFFF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2" name="Rectangle 41"/>
          <p:cNvSpPr>
            <a:spLocks noChangeArrowheads="1"/>
          </p:cNvSpPr>
          <p:nvPr/>
        </p:nvSpPr>
        <p:spPr bwMode="auto">
          <a:xfrm>
            <a:off x="7085013" y="3487738"/>
            <a:ext cx="266700" cy="604837"/>
          </a:xfrm>
          <a:prstGeom prst="rect">
            <a:avLst/>
          </a:prstGeom>
          <a:solidFill>
            <a:srgbClr val="FFFF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7475538" y="3487738"/>
            <a:ext cx="266700" cy="604837"/>
          </a:xfrm>
          <a:prstGeom prst="rect">
            <a:avLst/>
          </a:prstGeom>
          <a:solidFill>
            <a:srgbClr val="FF66CC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07913" name="TextBox 3"/>
          <p:cNvSpPr txBox="1">
            <a:spLocks noChangeArrowheads="1"/>
          </p:cNvSpPr>
          <p:nvPr/>
        </p:nvSpPr>
        <p:spPr bwMode="auto">
          <a:xfrm>
            <a:off x="1866900" y="4673600"/>
            <a:ext cx="1103313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800"/>
              <a:t>Met</a:t>
            </a:r>
          </a:p>
        </p:txBody>
      </p:sp>
      <p:sp>
        <p:nvSpPr>
          <p:cNvPr id="207914" name="TextBox 44"/>
          <p:cNvSpPr txBox="1">
            <a:spLocks noChangeArrowheads="1"/>
          </p:cNvSpPr>
          <p:nvPr/>
        </p:nvSpPr>
        <p:spPr bwMode="auto">
          <a:xfrm>
            <a:off x="3024188" y="4673600"/>
            <a:ext cx="1138237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800"/>
              <a:t>Gln</a:t>
            </a:r>
          </a:p>
        </p:txBody>
      </p:sp>
      <p:sp>
        <p:nvSpPr>
          <p:cNvPr id="207915" name="TextBox 45"/>
          <p:cNvSpPr txBox="1">
            <a:spLocks noChangeArrowheads="1"/>
          </p:cNvSpPr>
          <p:nvPr/>
        </p:nvSpPr>
        <p:spPr bwMode="auto">
          <a:xfrm>
            <a:off x="4243388" y="4684713"/>
            <a:ext cx="1138237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800"/>
              <a:t>Thr</a:t>
            </a:r>
          </a:p>
        </p:txBody>
      </p:sp>
      <p:sp>
        <p:nvSpPr>
          <p:cNvPr id="207916" name="TextBox 46"/>
          <p:cNvSpPr txBox="1">
            <a:spLocks noChangeArrowheads="1"/>
          </p:cNvSpPr>
          <p:nvPr/>
        </p:nvSpPr>
        <p:spPr bwMode="auto">
          <a:xfrm>
            <a:off x="5438775" y="4684713"/>
            <a:ext cx="1138238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800"/>
              <a:t>Ser</a:t>
            </a:r>
          </a:p>
        </p:txBody>
      </p:sp>
      <p:sp>
        <p:nvSpPr>
          <p:cNvPr id="207917" name="TextBox 47"/>
          <p:cNvSpPr txBox="1">
            <a:spLocks noChangeArrowheads="1"/>
          </p:cNvSpPr>
          <p:nvPr/>
        </p:nvSpPr>
        <p:spPr bwMode="auto">
          <a:xfrm>
            <a:off x="6630988" y="4684713"/>
            <a:ext cx="1138237" cy="3683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800"/>
              <a:t>STOP</a:t>
            </a:r>
          </a:p>
        </p:txBody>
      </p:sp>
      <p:sp>
        <p:nvSpPr>
          <p:cNvPr id="207918" name="TextBox 4"/>
          <p:cNvSpPr txBox="1">
            <a:spLocks noChangeArrowheads="1"/>
          </p:cNvSpPr>
          <p:nvPr/>
        </p:nvSpPr>
        <p:spPr bwMode="auto">
          <a:xfrm>
            <a:off x="330200" y="4092574"/>
            <a:ext cx="11747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/>
              <a:t>mRNA</a:t>
            </a:r>
          </a:p>
        </p:txBody>
      </p:sp>
      <p:sp>
        <p:nvSpPr>
          <p:cNvPr id="207919" name="TextBox 49"/>
          <p:cNvSpPr txBox="1">
            <a:spLocks noChangeArrowheads="1"/>
          </p:cNvSpPr>
          <p:nvPr/>
        </p:nvSpPr>
        <p:spPr bwMode="auto">
          <a:xfrm>
            <a:off x="388938" y="4684713"/>
            <a:ext cx="11160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/>
              <a:t>Protein</a:t>
            </a:r>
          </a:p>
        </p:txBody>
      </p:sp>
    </p:spTree>
    <p:extLst>
      <p:ext uri="{BB962C8B-B14F-4D97-AF65-F5344CB8AC3E}">
        <p14:creationId xmlns:p14="http://schemas.microsoft.com/office/powerpoint/2010/main" val="2938174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Insertion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 nucleotide is </a:t>
            </a:r>
            <a:r>
              <a:rPr lang="en-GB" dirty="0">
                <a:solidFill>
                  <a:srgbClr val="FF0000"/>
                </a:solidFill>
              </a:rPr>
              <a:t>inserted</a:t>
            </a:r>
            <a:r>
              <a:rPr lang="en-GB" dirty="0"/>
              <a:t> into the mRNA strand </a:t>
            </a:r>
          </a:p>
          <a:p>
            <a:r>
              <a:rPr lang="en-GB" dirty="0"/>
              <a:t>The bases will then all shift along one place</a:t>
            </a:r>
          </a:p>
          <a:p>
            <a:r>
              <a:rPr lang="en-GB" dirty="0"/>
              <a:t>This will result in different codons and therefore different amino acids </a:t>
            </a:r>
          </a:p>
          <a:p>
            <a:r>
              <a:rPr lang="en-GB" dirty="0"/>
              <a:t>It’s called a frameshift mutation</a:t>
            </a:r>
          </a:p>
        </p:txBody>
      </p:sp>
    </p:spTree>
    <p:extLst>
      <p:ext uri="{BB962C8B-B14F-4D97-AF65-F5344CB8AC3E}">
        <p14:creationId xmlns:p14="http://schemas.microsoft.com/office/powerpoint/2010/main" val="32826004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3E9F8-88C3-F5B2-3DD8-52305F39F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Insertion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7BB76-01FC-A8D4-196C-5B96285DB5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DE5CDC-0BAF-F0A7-DAA3-D071BB1AB56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57200" y="1600200"/>
            <a:ext cx="8435280" cy="305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8136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mic Sans MS" pitchFamily="66" charset="0"/>
                <a:ea typeface="ＭＳ Ｐゴシック" pitchFamily="34" charset="-128"/>
              </a:rPr>
              <a:t>Insertion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787525" y="2022475"/>
            <a:ext cx="6097588" cy="376238"/>
          </a:xfrm>
          <a:prstGeom prst="rect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849438" y="1412875"/>
            <a:ext cx="266700" cy="604838"/>
          </a:xfrm>
          <a:prstGeom prst="rect">
            <a:avLst/>
          </a:prstGeom>
          <a:solidFill>
            <a:srgbClr val="FFFF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236788" y="1412875"/>
            <a:ext cx="266700" cy="604838"/>
          </a:xfrm>
          <a:prstGeom prst="rect">
            <a:avLst/>
          </a:prstGeom>
          <a:solidFill>
            <a:srgbClr val="00FFFF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655888" y="1412875"/>
            <a:ext cx="266700" cy="604838"/>
          </a:xfrm>
          <a:prstGeom prst="rect">
            <a:avLst/>
          </a:prstGeom>
          <a:solidFill>
            <a:srgbClr val="FF66CC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043238" y="1412875"/>
            <a:ext cx="266700" cy="604838"/>
          </a:xfrm>
          <a:prstGeom prst="rect">
            <a:avLst/>
          </a:prstGeom>
          <a:solidFill>
            <a:srgbClr val="FF66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3763" y="1412875"/>
            <a:ext cx="266700" cy="604838"/>
          </a:xfrm>
          <a:prstGeom prst="rect">
            <a:avLst/>
          </a:prstGeom>
          <a:solidFill>
            <a:srgbClr val="FFFF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848100" y="1412875"/>
            <a:ext cx="266700" cy="604838"/>
          </a:xfrm>
          <a:prstGeom prst="rect">
            <a:avLst/>
          </a:prstGeom>
          <a:solidFill>
            <a:srgbClr val="FF66CC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237038" y="1412875"/>
            <a:ext cx="265112" cy="604838"/>
          </a:xfrm>
          <a:prstGeom prst="rect">
            <a:avLst/>
          </a:prstGeom>
          <a:solidFill>
            <a:srgbClr val="FFFF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654550" y="1412875"/>
            <a:ext cx="266700" cy="604838"/>
          </a:xfrm>
          <a:prstGeom prst="rect">
            <a:avLst/>
          </a:prstGeom>
          <a:solidFill>
            <a:srgbClr val="FF66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5043488" y="1412875"/>
            <a:ext cx="265112" cy="604838"/>
          </a:xfrm>
          <a:prstGeom prst="rect">
            <a:avLst/>
          </a:prstGeom>
          <a:solidFill>
            <a:srgbClr val="FFFF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5432425" y="1412875"/>
            <a:ext cx="266700" cy="604838"/>
          </a:xfrm>
          <a:prstGeom prst="rect">
            <a:avLst/>
          </a:prstGeom>
          <a:solidFill>
            <a:srgbClr val="00FFFF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5843588" y="1417638"/>
            <a:ext cx="266700" cy="604837"/>
          </a:xfrm>
          <a:prstGeom prst="rect">
            <a:avLst/>
          </a:prstGeom>
          <a:solidFill>
            <a:srgbClr val="FF66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230938" y="1417638"/>
            <a:ext cx="266700" cy="604837"/>
          </a:xfrm>
          <a:prstGeom prst="rect">
            <a:avLst/>
          </a:prstGeom>
          <a:solidFill>
            <a:srgbClr val="00FFFF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6650038" y="1417638"/>
            <a:ext cx="266700" cy="604837"/>
          </a:xfrm>
          <a:prstGeom prst="rect">
            <a:avLst/>
          </a:prstGeom>
          <a:solidFill>
            <a:srgbClr val="00FFFF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7037388" y="1417638"/>
            <a:ext cx="266700" cy="604837"/>
          </a:xfrm>
          <a:prstGeom prst="rect">
            <a:avLst/>
          </a:prstGeom>
          <a:solidFill>
            <a:srgbClr val="FFFF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7427913" y="1417638"/>
            <a:ext cx="266700" cy="604837"/>
          </a:xfrm>
          <a:prstGeom prst="rect">
            <a:avLst/>
          </a:prstGeom>
          <a:solidFill>
            <a:srgbClr val="FF66CC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06866" name="TextBox 3"/>
          <p:cNvSpPr txBox="1">
            <a:spLocks noChangeArrowheads="1"/>
          </p:cNvSpPr>
          <p:nvPr/>
        </p:nvSpPr>
        <p:spPr bwMode="auto">
          <a:xfrm>
            <a:off x="1819275" y="2603500"/>
            <a:ext cx="1103313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800"/>
              <a:t>Met</a:t>
            </a:r>
          </a:p>
        </p:txBody>
      </p:sp>
      <p:sp>
        <p:nvSpPr>
          <p:cNvPr id="206867" name="TextBox 21"/>
          <p:cNvSpPr txBox="1">
            <a:spLocks noChangeArrowheads="1"/>
          </p:cNvSpPr>
          <p:nvPr/>
        </p:nvSpPr>
        <p:spPr bwMode="auto">
          <a:xfrm>
            <a:off x="2976563" y="2603500"/>
            <a:ext cx="1138237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800"/>
              <a:t>Gln</a:t>
            </a:r>
          </a:p>
        </p:txBody>
      </p:sp>
      <p:sp>
        <p:nvSpPr>
          <p:cNvPr id="206868" name="TextBox 22"/>
          <p:cNvSpPr txBox="1">
            <a:spLocks noChangeArrowheads="1"/>
          </p:cNvSpPr>
          <p:nvPr/>
        </p:nvSpPr>
        <p:spPr bwMode="auto">
          <a:xfrm>
            <a:off x="4195763" y="2614613"/>
            <a:ext cx="1138237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800"/>
              <a:t>Thr</a:t>
            </a:r>
          </a:p>
        </p:txBody>
      </p:sp>
      <p:sp>
        <p:nvSpPr>
          <p:cNvPr id="206869" name="TextBox 23"/>
          <p:cNvSpPr txBox="1">
            <a:spLocks noChangeArrowheads="1"/>
          </p:cNvSpPr>
          <p:nvPr/>
        </p:nvSpPr>
        <p:spPr bwMode="auto">
          <a:xfrm>
            <a:off x="5391150" y="2614613"/>
            <a:ext cx="1138238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800"/>
              <a:t>Ser</a:t>
            </a:r>
          </a:p>
        </p:txBody>
      </p:sp>
      <p:sp>
        <p:nvSpPr>
          <p:cNvPr id="206870" name="TextBox 24"/>
          <p:cNvSpPr txBox="1">
            <a:spLocks noChangeArrowheads="1"/>
          </p:cNvSpPr>
          <p:nvPr/>
        </p:nvSpPr>
        <p:spPr bwMode="auto">
          <a:xfrm>
            <a:off x="6583363" y="2614613"/>
            <a:ext cx="1138237" cy="3683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800"/>
              <a:t>STOP</a:t>
            </a:r>
          </a:p>
        </p:txBody>
      </p:sp>
      <p:sp>
        <p:nvSpPr>
          <p:cNvPr id="206871" name="TextBox 4"/>
          <p:cNvSpPr txBox="1">
            <a:spLocks noChangeArrowheads="1"/>
          </p:cNvSpPr>
          <p:nvPr/>
        </p:nvSpPr>
        <p:spPr bwMode="auto">
          <a:xfrm>
            <a:off x="282575" y="2022475"/>
            <a:ext cx="1174750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/>
              <a:t>mRNA</a:t>
            </a:r>
          </a:p>
        </p:txBody>
      </p:sp>
      <p:sp>
        <p:nvSpPr>
          <p:cNvPr id="206872" name="TextBox 26"/>
          <p:cNvSpPr txBox="1">
            <a:spLocks noChangeArrowheads="1"/>
          </p:cNvSpPr>
          <p:nvPr/>
        </p:nvSpPr>
        <p:spPr bwMode="auto">
          <a:xfrm>
            <a:off x="341313" y="2614613"/>
            <a:ext cx="11160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/>
              <a:t>Protein</a:t>
            </a: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1814513" y="4040188"/>
            <a:ext cx="6097587" cy="376237"/>
          </a:xfrm>
          <a:prstGeom prst="rect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1876425" y="3430588"/>
            <a:ext cx="266700" cy="604837"/>
          </a:xfrm>
          <a:prstGeom prst="rect">
            <a:avLst/>
          </a:prstGeom>
          <a:solidFill>
            <a:srgbClr val="FFFF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2263775" y="3430588"/>
            <a:ext cx="266700" cy="604837"/>
          </a:xfrm>
          <a:prstGeom prst="rect">
            <a:avLst/>
          </a:prstGeom>
          <a:solidFill>
            <a:srgbClr val="00FFFF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2706688" y="3430588"/>
            <a:ext cx="266700" cy="604837"/>
          </a:xfrm>
          <a:prstGeom prst="rect">
            <a:avLst/>
          </a:prstGeom>
          <a:solidFill>
            <a:srgbClr val="FF66CC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3455988" y="3430588"/>
            <a:ext cx="266700" cy="604837"/>
          </a:xfrm>
          <a:prstGeom prst="rect">
            <a:avLst/>
          </a:prstGeom>
          <a:solidFill>
            <a:srgbClr val="FF66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3846513" y="3430588"/>
            <a:ext cx="266700" cy="604837"/>
          </a:xfrm>
          <a:prstGeom prst="rect">
            <a:avLst/>
          </a:prstGeom>
          <a:solidFill>
            <a:srgbClr val="FFFF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4260850" y="3430588"/>
            <a:ext cx="266700" cy="604837"/>
          </a:xfrm>
          <a:prstGeom prst="rect">
            <a:avLst/>
          </a:prstGeom>
          <a:solidFill>
            <a:srgbClr val="FF66CC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4649788" y="3430588"/>
            <a:ext cx="265112" cy="604837"/>
          </a:xfrm>
          <a:prstGeom prst="rect">
            <a:avLst/>
          </a:prstGeom>
          <a:solidFill>
            <a:srgbClr val="FFFF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5067300" y="3430588"/>
            <a:ext cx="266700" cy="604837"/>
          </a:xfrm>
          <a:prstGeom prst="rect">
            <a:avLst/>
          </a:prstGeom>
          <a:solidFill>
            <a:srgbClr val="FF66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5456238" y="3430588"/>
            <a:ext cx="265112" cy="604837"/>
          </a:xfrm>
          <a:prstGeom prst="rect">
            <a:avLst/>
          </a:prstGeom>
          <a:solidFill>
            <a:srgbClr val="FFFF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5845175" y="3430588"/>
            <a:ext cx="266700" cy="604837"/>
          </a:xfrm>
          <a:prstGeom prst="rect">
            <a:avLst/>
          </a:prstGeom>
          <a:solidFill>
            <a:srgbClr val="00FFFF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6256338" y="3435350"/>
            <a:ext cx="266700" cy="604838"/>
          </a:xfrm>
          <a:prstGeom prst="rect">
            <a:avLst/>
          </a:prstGeom>
          <a:solidFill>
            <a:srgbClr val="FF66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6643688" y="3435350"/>
            <a:ext cx="266700" cy="604838"/>
          </a:xfrm>
          <a:prstGeom prst="rect">
            <a:avLst/>
          </a:prstGeom>
          <a:solidFill>
            <a:srgbClr val="00FFFF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7062788" y="3435350"/>
            <a:ext cx="266700" cy="604838"/>
          </a:xfrm>
          <a:prstGeom prst="rect">
            <a:avLst/>
          </a:prstGeom>
          <a:solidFill>
            <a:srgbClr val="00FFFF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2" name="Rectangle 41"/>
          <p:cNvSpPr>
            <a:spLocks noChangeArrowheads="1"/>
          </p:cNvSpPr>
          <p:nvPr/>
        </p:nvSpPr>
        <p:spPr bwMode="auto">
          <a:xfrm>
            <a:off x="7450138" y="3435350"/>
            <a:ext cx="266700" cy="604838"/>
          </a:xfrm>
          <a:prstGeom prst="rect">
            <a:avLst/>
          </a:prstGeom>
          <a:solidFill>
            <a:srgbClr val="FFFF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06888" name="TextBox 3"/>
          <p:cNvSpPr txBox="1">
            <a:spLocks noChangeArrowheads="1"/>
          </p:cNvSpPr>
          <p:nvPr/>
        </p:nvSpPr>
        <p:spPr bwMode="auto">
          <a:xfrm>
            <a:off x="1846263" y="4621213"/>
            <a:ext cx="1103312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800"/>
              <a:t>Met</a:t>
            </a:r>
          </a:p>
        </p:txBody>
      </p:sp>
      <p:sp>
        <p:nvSpPr>
          <p:cNvPr id="206889" name="TextBox 21"/>
          <p:cNvSpPr txBox="1">
            <a:spLocks noChangeArrowheads="1"/>
          </p:cNvSpPr>
          <p:nvPr/>
        </p:nvSpPr>
        <p:spPr bwMode="auto">
          <a:xfrm>
            <a:off x="3003550" y="4621213"/>
            <a:ext cx="1138238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800"/>
              <a:t>Ala</a:t>
            </a:r>
          </a:p>
        </p:txBody>
      </p:sp>
      <p:sp>
        <p:nvSpPr>
          <p:cNvPr id="206890" name="TextBox 22"/>
          <p:cNvSpPr txBox="1">
            <a:spLocks noChangeArrowheads="1"/>
          </p:cNvSpPr>
          <p:nvPr/>
        </p:nvSpPr>
        <p:spPr bwMode="auto">
          <a:xfrm>
            <a:off x="4222750" y="4632325"/>
            <a:ext cx="1138238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800"/>
              <a:t>Asp</a:t>
            </a:r>
          </a:p>
        </p:txBody>
      </p:sp>
      <p:sp>
        <p:nvSpPr>
          <p:cNvPr id="206891" name="TextBox 23"/>
          <p:cNvSpPr txBox="1">
            <a:spLocks noChangeArrowheads="1"/>
          </p:cNvSpPr>
          <p:nvPr/>
        </p:nvSpPr>
        <p:spPr bwMode="auto">
          <a:xfrm>
            <a:off x="5418138" y="4632325"/>
            <a:ext cx="1138237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800"/>
              <a:t>Ile</a:t>
            </a:r>
          </a:p>
        </p:txBody>
      </p:sp>
      <p:sp>
        <p:nvSpPr>
          <p:cNvPr id="206892" name="TextBox 24"/>
          <p:cNvSpPr txBox="1">
            <a:spLocks noChangeArrowheads="1"/>
          </p:cNvSpPr>
          <p:nvPr/>
        </p:nvSpPr>
        <p:spPr bwMode="auto">
          <a:xfrm>
            <a:off x="6610350" y="4632325"/>
            <a:ext cx="1138238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800"/>
              <a:t>Leu</a:t>
            </a:r>
          </a:p>
        </p:txBody>
      </p:sp>
      <p:sp>
        <p:nvSpPr>
          <p:cNvPr id="206893" name="TextBox 4"/>
          <p:cNvSpPr txBox="1">
            <a:spLocks noChangeArrowheads="1"/>
          </p:cNvSpPr>
          <p:nvPr/>
        </p:nvSpPr>
        <p:spPr bwMode="auto">
          <a:xfrm>
            <a:off x="309563" y="4040188"/>
            <a:ext cx="1147762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/>
              <a:t>mRNA</a:t>
            </a:r>
          </a:p>
        </p:txBody>
      </p:sp>
      <p:sp>
        <p:nvSpPr>
          <p:cNvPr id="206894" name="TextBox 26"/>
          <p:cNvSpPr txBox="1">
            <a:spLocks noChangeArrowheads="1"/>
          </p:cNvSpPr>
          <p:nvPr/>
        </p:nvSpPr>
        <p:spPr bwMode="auto">
          <a:xfrm>
            <a:off x="368300" y="4632325"/>
            <a:ext cx="11160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/>
              <a:t>Protein</a:t>
            </a:r>
          </a:p>
        </p:txBody>
      </p:sp>
      <p:sp>
        <p:nvSpPr>
          <p:cNvPr id="51" name="Rectangle 50"/>
          <p:cNvSpPr>
            <a:spLocks noChangeArrowheads="1"/>
          </p:cNvSpPr>
          <p:nvPr/>
        </p:nvSpPr>
        <p:spPr bwMode="auto">
          <a:xfrm>
            <a:off x="3079750" y="3427413"/>
            <a:ext cx="266700" cy="604837"/>
          </a:xfrm>
          <a:prstGeom prst="rect">
            <a:avLst/>
          </a:prstGeom>
          <a:solidFill>
            <a:srgbClr val="FF66CC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172859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Deletion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One nucleotide in the mRNA is deleted (or removed) </a:t>
            </a:r>
          </a:p>
          <a:p>
            <a:r>
              <a:rPr lang="en-GB" dirty="0"/>
              <a:t>The bases will then all shift along one place</a:t>
            </a:r>
          </a:p>
          <a:p>
            <a:r>
              <a:rPr lang="en-GB" dirty="0"/>
              <a:t>This will result in different codons and therefore different amino acids </a:t>
            </a:r>
          </a:p>
          <a:p>
            <a:r>
              <a:rPr lang="en-GB" dirty="0"/>
              <a:t>This is also a frameshift mutation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91034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FB171-15AE-E13C-DC72-7C66834B6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Deletion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69A66-8D6F-7093-B245-E389EFF01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2C305B-A80A-FA83-0689-889D85D6127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23528" y="1600200"/>
            <a:ext cx="8640960" cy="420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4673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mic Sans MS" pitchFamily="66" charset="0"/>
                <a:ea typeface="ＭＳ Ｐゴシック" pitchFamily="34" charset="-128"/>
              </a:rPr>
              <a:t>Deletion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787525" y="2022475"/>
            <a:ext cx="6097588" cy="376238"/>
          </a:xfrm>
          <a:prstGeom prst="rect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849438" y="1412875"/>
            <a:ext cx="266700" cy="604838"/>
          </a:xfrm>
          <a:prstGeom prst="rect">
            <a:avLst/>
          </a:prstGeom>
          <a:solidFill>
            <a:srgbClr val="FFFF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236788" y="1412875"/>
            <a:ext cx="266700" cy="604838"/>
          </a:xfrm>
          <a:prstGeom prst="rect">
            <a:avLst/>
          </a:prstGeom>
          <a:solidFill>
            <a:srgbClr val="00FFFF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655888" y="1412875"/>
            <a:ext cx="266700" cy="604838"/>
          </a:xfrm>
          <a:prstGeom prst="rect">
            <a:avLst/>
          </a:prstGeom>
          <a:solidFill>
            <a:srgbClr val="FF66CC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043238" y="1412875"/>
            <a:ext cx="266700" cy="604838"/>
          </a:xfrm>
          <a:prstGeom prst="rect">
            <a:avLst/>
          </a:prstGeom>
          <a:solidFill>
            <a:srgbClr val="FF66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3763" y="1412875"/>
            <a:ext cx="266700" cy="604838"/>
          </a:xfrm>
          <a:prstGeom prst="rect">
            <a:avLst/>
          </a:prstGeom>
          <a:solidFill>
            <a:srgbClr val="FFFF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848100" y="1412875"/>
            <a:ext cx="266700" cy="604838"/>
          </a:xfrm>
          <a:prstGeom prst="rect">
            <a:avLst/>
          </a:prstGeom>
          <a:solidFill>
            <a:srgbClr val="FF66CC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237038" y="1412875"/>
            <a:ext cx="265112" cy="604838"/>
          </a:xfrm>
          <a:prstGeom prst="rect">
            <a:avLst/>
          </a:prstGeom>
          <a:solidFill>
            <a:srgbClr val="FFFF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654550" y="1412875"/>
            <a:ext cx="266700" cy="604838"/>
          </a:xfrm>
          <a:prstGeom prst="rect">
            <a:avLst/>
          </a:prstGeom>
          <a:solidFill>
            <a:srgbClr val="FF66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5043488" y="1412875"/>
            <a:ext cx="265112" cy="604838"/>
          </a:xfrm>
          <a:prstGeom prst="rect">
            <a:avLst/>
          </a:prstGeom>
          <a:solidFill>
            <a:srgbClr val="FFFF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5432425" y="1412875"/>
            <a:ext cx="266700" cy="604838"/>
          </a:xfrm>
          <a:prstGeom prst="rect">
            <a:avLst/>
          </a:prstGeom>
          <a:solidFill>
            <a:srgbClr val="00FFFF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5843588" y="1417638"/>
            <a:ext cx="266700" cy="604837"/>
          </a:xfrm>
          <a:prstGeom prst="rect">
            <a:avLst/>
          </a:prstGeom>
          <a:solidFill>
            <a:srgbClr val="FF66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230938" y="1417638"/>
            <a:ext cx="266700" cy="604837"/>
          </a:xfrm>
          <a:prstGeom prst="rect">
            <a:avLst/>
          </a:prstGeom>
          <a:solidFill>
            <a:srgbClr val="00FFFF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6650038" y="1417638"/>
            <a:ext cx="266700" cy="604837"/>
          </a:xfrm>
          <a:prstGeom prst="rect">
            <a:avLst/>
          </a:prstGeom>
          <a:solidFill>
            <a:srgbClr val="00FFFF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7037388" y="1417638"/>
            <a:ext cx="266700" cy="604837"/>
          </a:xfrm>
          <a:prstGeom prst="rect">
            <a:avLst/>
          </a:prstGeom>
          <a:solidFill>
            <a:srgbClr val="FFFF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7427913" y="1417638"/>
            <a:ext cx="266700" cy="604837"/>
          </a:xfrm>
          <a:prstGeom prst="rect">
            <a:avLst/>
          </a:prstGeom>
          <a:solidFill>
            <a:srgbClr val="FF66CC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05842" name="TextBox 3"/>
          <p:cNvSpPr txBox="1">
            <a:spLocks noChangeArrowheads="1"/>
          </p:cNvSpPr>
          <p:nvPr/>
        </p:nvSpPr>
        <p:spPr bwMode="auto">
          <a:xfrm>
            <a:off x="1819275" y="2603500"/>
            <a:ext cx="1103313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800"/>
              <a:t>Met</a:t>
            </a:r>
          </a:p>
        </p:txBody>
      </p:sp>
      <p:sp>
        <p:nvSpPr>
          <p:cNvPr id="205843" name="TextBox 21"/>
          <p:cNvSpPr txBox="1">
            <a:spLocks noChangeArrowheads="1"/>
          </p:cNvSpPr>
          <p:nvPr/>
        </p:nvSpPr>
        <p:spPr bwMode="auto">
          <a:xfrm>
            <a:off x="2976563" y="2603500"/>
            <a:ext cx="1138237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800"/>
              <a:t>Gln</a:t>
            </a:r>
          </a:p>
        </p:txBody>
      </p:sp>
      <p:sp>
        <p:nvSpPr>
          <p:cNvPr id="205844" name="TextBox 22"/>
          <p:cNvSpPr txBox="1">
            <a:spLocks noChangeArrowheads="1"/>
          </p:cNvSpPr>
          <p:nvPr/>
        </p:nvSpPr>
        <p:spPr bwMode="auto">
          <a:xfrm>
            <a:off x="4195763" y="2614613"/>
            <a:ext cx="1138237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800"/>
              <a:t>Thr</a:t>
            </a:r>
          </a:p>
        </p:txBody>
      </p:sp>
      <p:sp>
        <p:nvSpPr>
          <p:cNvPr id="205845" name="TextBox 23"/>
          <p:cNvSpPr txBox="1">
            <a:spLocks noChangeArrowheads="1"/>
          </p:cNvSpPr>
          <p:nvPr/>
        </p:nvSpPr>
        <p:spPr bwMode="auto">
          <a:xfrm>
            <a:off x="5391150" y="2614613"/>
            <a:ext cx="1138238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800"/>
              <a:t>Ser</a:t>
            </a:r>
          </a:p>
        </p:txBody>
      </p:sp>
      <p:sp>
        <p:nvSpPr>
          <p:cNvPr id="205846" name="TextBox 24"/>
          <p:cNvSpPr txBox="1">
            <a:spLocks noChangeArrowheads="1"/>
          </p:cNvSpPr>
          <p:nvPr/>
        </p:nvSpPr>
        <p:spPr bwMode="auto">
          <a:xfrm>
            <a:off x="6583363" y="2614613"/>
            <a:ext cx="1138237" cy="3683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800"/>
              <a:t>STOP</a:t>
            </a:r>
          </a:p>
        </p:txBody>
      </p:sp>
      <p:sp>
        <p:nvSpPr>
          <p:cNvPr id="205847" name="TextBox 4"/>
          <p:cNvSpPr txBox="1">
            <a:spLocks noChangeArrowheads="1"/>
          </p:cNvSpPr>
          <p:nvPr/>
        </p:nvSpPr>
        <p:spPr bwMode="auto">
          <a:xfrm>
            <a:off x="282575" y="2022475"/>
            <a:ext cx="1174750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 dirty="0"/>
              <a:t>mRNA</a:t>
            </a:r>
          </a:p>
        </p:txBody>
      </p:sp>
      <p:sp>
        <p:nvSpPr>
          <p:cNvPr id="205848" name="TextBox 26"/>
          <p:cNvSpPr txBox="1">
            <a:spLocks noChangeArrowheads="1"/>
          </p:cNvSpPr>
          <p:nvPr/>
        </p:nvSpPr>
        <p:spPr bwMode="auto">
          <a:xfrm>
            <a:off x="341313" y="2614613"/>
            <a:ext cx="11160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/>
              <a:t>Protein</a:t>
            </a: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1814513" y="4116388"/>
            <a:ext cx="6097587" cy="376237"/>
          </a:xfrm>
          <a:prstGeom prst="rect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1876425" y="3506788"/>
            <a:ext cx="266700" cy="604837"/>
          </a:xfrm>
          <a:prstGeom prst="rect">
            <a:avLst/>
          </a:prstGeom>
          <a:solidFill>
            <a:srgbClr val="FFFF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2263775" y="3506788"/>
            <a:ext cx="266700" cy="604837"/>
          </a:xfrm>
          <a:prstGeom prst="rect">
            <a:avLst/>
          </a:prstGeom>
          <a:solidFill>
            <a:srgbClr val="00FFFF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2682875" y="3506788"/>
            <a:ext cx="266700" cy="604837"/>
          </a:xfrm>
          <a:prstGeom prst="rect">
            <a:avLst/>
          </a:prstGeom>
          <a:solidFill>
            <a:srgbClr val="FF66CC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3070225" y="3506788"/>
            <a:ext cx="266700" cy="604837"/>
          </a:xfrm>
          <a:prstGeom prst="rect">
            <a:avLst/>
          </a:prstGeom>
          <a:solidFill>
            <a:srgbClr val="FF66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3460750" y="3506788"/>
            <a:ext cx="266700" cy="604837"/>
          </a:xfrm>
          <a:prstGeom prst="rect">
            <a:avLst/>
          </a:prstGeom>
          <a:solidFill>
            <a:srgbClr val="FFFF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3875088" y="3506788"/>
            <a:ext cx="266700" cy="604837"/>
          </a:xfrm>
          <a:prstGeom prst="rect">
            <a:avLst/>
          </a:prstGeom>
          <a:solidFill>
            <a:srgbClr val="FF66CC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4681538" y="3506788"/>
            <a:ext cx="266700" cy="604837"/>
          </a:xfrm>
          <a:prstGeom prst="rect">
            <a:avLst/>
          </a:prstGeom>
          <a:solidFill>
            <a:srgbClr val="FF66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5070475" y="3506788"/>
            <a:ext cx="265113" cy="604837"/>
          </a:xfrm>
          <a:prstGeom prst="rect">
            <a:avLst/>
          </a:prstGeom>
          <a:solidFill>
            <a:srgbClr val="FFFF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5459413" y="3506788"/>
            <a:ext cx="266700" cy="604837"/>
          </a:xfrm>
          <a:prstGeom prst="rect">
            <a:avLst/>
          </a:prstGeom>
          <a:solidFill>
            <a:srgbClr val="00FFFF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5870575" y="3511550"/>
            <a:ext cx="266700" cy="604838"/>
          </a:xfrm>
          <a:prstGeom prst="rect">
            <a:avLst/>
          </a:prstGeom>
          <a:solidFill>
            <a:srgbClr val="FF66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6257925" y="3511550"/>
            <a:ext cx="266700" cy="604838"/>
          </a:xfrm>
          <a:prstGeom prst="rect">
            <a:avLst/>
          </a:prstGeom>
          <a:solidFill>
            <a:srgbClr val="00FFFF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6677025" y="3511550"/>
            <a:ext cx="266700" cy="604838"/>
          </a:xfrm>
          <a:prstGeom prst="rect">
            <a:avLst/>
          </a:prstGeom>
          <a:solidFill>
            <a:srgbClr val="00FFFF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2" name="Rectangle 41"/>
          <p:cNvSpPr>
            <a:spLocks noChangeArrowheads="1"/>
          </p:cNvSpPr>
          <p:nvPr/>
        </p:nvSpPr>
        <p:spPr bwMode="auto">
          <a:xfrm>
            <a:off x="7064375" y="3511550"/>
            <a:ext cx="266700" cy="604838"/>
          </a:xfrm>
          <a:prstGeom prst="rect">
            <a:avLst/>
          </a:prstGeom>
          <a:solidFill>
            <a:srgbClr val="FFFF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7454900" y="3511550"/>
            <a:ext cx="266700" cy="604838"/>
          </a:xfrm>
          <a:prstGeom prst="rect">
            <a:avLst/>
          </a:prstGeom>
          <a:solidFill>
            <a:srgbClr val="FF66CC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05864" name="TextBox 43"/>
          <p:cNvSpPr txBox="1">
            <a:spLocks noChangeArrowheads="1"/>
          </p:cNvSpPr>
          <p:nvPr/>
        </p:nvSpPr>
        <p:spPr bwMode="auto">
          <a:xfrm>
            <a:off x="1846263" y="4695825"/>
            <a:ext cx="1103312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800"/>
              <a:t>Met</a:t>
            </a:r>
          </a:p>
        </p:txBody>
      </p:sp>
      <p:sp>
        <p:nvSpPr>
          <p:cNvPr id="205865" name="TextBox 44"/>
          <p:cNvSpPr txBox="1">
            <a:spLocks noChangeArrowheads="1"/>
          </p:cNvSpPr>
          <p:nvPr/>
        </p:nvSpPr>
        <p:spPr bwMode="auto">
          <a:xfrm>
            <a:off x="3003550" y="4695825"/>
            <a:ext cx="1138238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800"/>
              <a:t>Gln</a:t>
            </a:r>
          </a:p>
        </p:txBody>
      </p:sp>
      <p:sp>
        <p:nvSpPr>
          <p:cNvPr id="205866" name="TextBox 45"/>
          <p:cNvSpPr txBox="1">
            <a:spLocks noChangeArrowheads="1"/>
          </p:cNvSpPr>
          <p:nvPr/>
        </p:nvSpPr>
        <p:spPr bwMode="auto">
          <a:xfrm>
            <a:off x="4692650" y="4706938"/>
            <a:ext cx="1138238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800"/>
              <a:t>His</a:t>
            </a:r>
          </a:p>
        </p:txBody>
      </p:sp>
      <p:sp>
        <p:nvSpPr>
          <p:cNvPr id="205867" name="TextBox 46"/>
          <p:cNvSpPr txBox="1">
            <a:spLocks noChangeArrowheads="1"/>
          </p:cNvSpPr>
          <p:nvPr/>
        </p:nvSpPr>
        <p:spPr bwMode="auto">
          <a:xfrm>
            <a:off x="5888038" y="4706938"/>
            <a:ext cx="1138237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800"/>
              <a:t>Leu</a:t>
            </a:r>
          </a:p>
        </p:txBody>
      </p:sp>
      <p:sp>
        <p:nvSpPr>
          <p:cNvPr id="205868" name="TextBox 48"/>
          <p:cNvSpPr txBox="1">
            <a:spLocks noChangeArrowheads="1"/>
          </p:cNvSpPr>
          <p:nvPr/>
        </p:nvSpPr>
        <p:spPr bwMode="auto">
          <a:xfrm>
            <a:off x="309563" y="4116388"/>
            <a:ext cx="11477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 dirty="0"/>
              <a:t>mRNA</a:t>
            </a:r>
          </a:p>
        </p:txBody>
      </p:sp>
      <p:sp>
        <p:nvSpPr>
          <p:cNvPr id="205869" name="TextBox 49"/>
          <p:cNvSpPr txBox="1">
            <a:spLocks noChangeArrowheads="1"/>
          </p:cNvSpPr>
          <p:nvPr/>
        </p:nvSpPr>
        <p:spPr bwMode="auto">
          <a:xfrm>
            <a:off x="366713" y="4706938"/>
            <a:ext cx="1117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/>
              <a:t>Protein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7096125" y="4722813"/>
            <a:ext cx="0" cy="358775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9924" name="Straight Connector 209923"/>
          <p:cNvCxnSpPr/>
          <p:nvPr/>
        </p:nvCxnSpPr>
        <p:spPr>
          <a:xfrm flipV="1">
            <a:off x="7096125" y="4711700"/>
            <a:ext cx="628650" cy="1111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7091363" y="5068888"/>
            <a:ext cx="630237" cy="11112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27984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Missence</a:t>
            </a:r>
            <a:r>
              <a:rPr lang="en-GB" dirty="0"/>
              <a:t> Mutations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Missence</a:t>
            </a:r>
            <a:r>
              <a:rPr lang="en-GB" dirty="0"/>
              <a:t> mutations result in </a:t>
            </a:r>
            <a:r>
              <a:rPr lang="en-GB" dirty="0">
                <a:solidFill>
                  <a:srgbClr val="FF0000"/>
                </a:solidFill>
              </a:rPr>
              <a:t>one amino acid being changed for another</a:t>
            </a:r>
          </a:p>
          <a:p>
            <a:r>
              <a:rPr lang="en-GB" dirty="0"/>
              <a:t>This can result in a non-functional protein or have little effect on the protein</a:t>
            </a:r>
          </a:p>
        </p:txBody>
      </p:sp>
    </p:spTree>
    <p:extLst>
      <p:ext uri="{BB962C8B-B14F-4D97-AF65-F5344CB8AC3E}">
        <p14:creationId xmlns:p14="http://schemas.microsoft.com/office/powerpoint/2010/main" val="1703166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Nonsense Mutations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This results in a </a:t>
            </a:r>
            <a:r>
              <a:rPr lang="en-GB" dirty="0">
                <a:solidFill>
                  <a:srgbClr val="FF0000"/>
                </a:solidFill>
              </a:rPr>
              <a:t>premature STOP codon being produced</a:t>
            </a:r>
          </a:p>
          <a:p>
            <a:r>
              <a:rPr lang="en-GB" dirty="0"/>
              <a:t>This results in a shorter amino acid chain and there for a shorter protein</a:t>
            </a:r>
          </a:p>
        </p:txBody>
      </p:sp>
    </p:spTree>
    <p:extLst>
      <p:ext uri="{BB962C8B-B14F-4D97-AF65-F5344CB8AC3E}">
        <p14:creationId xmlns:p14="http://schemas.microsoft.com/office/powerpoint/2010/main" val="36785184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Splice Site Mutations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These result in </a:t>
            </a:r>
            <a:r>
              <a:rPr lang="en-GB" dirty="0">
                <a:solidFill>
                  <a:srgbClr val="FF0000"/>
                </a:solidFill>
              </a:rPr>
              <a:t>some introns being retained and / or some exons not being included</a:t>
            </a:r>
            <a:r>
              <a:rPr lang="en-GB" dirty="0"/>
              <a:t> in the mature transcript</a:t>
            </a:r>
          </a:p>
          <a:p>
            <a:r>
              <a:rPr lang="en-GB" dirty="0"/>
              <a:t>This has an effect later down the line on the amino acids and protein produced</a:t>
            </a:r>
          </a:p>
        </p:txBody>
      </p:sp>
    </p:spTree>
    <p:extLst>
      <p:ext uri="{BB962C8B-B14F-4D97-AF65-F5344CB8AC3E}">
        <p14:creationId xmlns:p14="http://schemas.microsoft.com/office/powerpoint/2010/main" val="2625372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Thalassemia</a:t>
            </a:r>
          </a:p>
        </p:txBody>
      </p:sp>
      <p:grpSp>
        <p:nvGrpSpPr>
          <p:cNvPr id="29" name="Group 28"/>
          <p:cNvGrpSpPr>
            <a:grpSpLocks/>
          </p:cNvGrpSpPr>
          <p:nvPr/>
        </p:nvGrpSpPr>
        <p:grpSpPr bwMode="auto">
          <a:xfrm>
            <a:off x="539750" y="2328863"/>
            <a:ext cx="3100388" cy="271462"/>
            <a:chOff x="540364" y="2328206"/>
            <a:chExt cx="3099661" cy="272842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540364" y="2328206"/>
              <a:ext cx="620567" cy="272842"/>
            </a:xfrm>
            <a:prstGeom prst="rect">
              <a:avLst/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160931" y="2328206"/>
              <a:ext cx="618980" cy="272842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779911" y="2328206"/>
              <a:ext cx="620566" cy="272842"/>
            </a:xfrm>
            <a:prstGeom prst="rect">
              <a:avLst/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400478" y="2328206"/>
              <a:ext cx="618980" cy="272842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3019458" y="2328206"/>
              <a:ext cx="620567" cy="272842"/>
            </a:xfrm>
            <a:prstGeom prst="rect">
              <a:avLst/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141413" y="3355975"/>
            <a:ext cx="619125" cy="273050"/>
          </a:xfrm>
          <a:prstGeom prst="rect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760538" y="3355975"/>
            <a:ext cx="620712" cy="273050"/>
          </a:xfrm>
          <a:prstGeom prst="rect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 flipH="1">
            <a:off x="2381250" y="3355975"/>
            <a:ext cx="619125" cy="273050"/>
          </a:xfrm>
          <a:prstGeom prst="rect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4997450" y="2330450"/>
            <a:ext cx="620713" cy="273050"/>
          </a:xfrm>
          <a:prstGeom prst="rect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5618163" y="2330450"/>
            <a:ext cx="619125" cy="273050"/>
          </a:xfrm>
          <a:prstGeom prst="rect">
            <a:avLst/>
          </a:prstGeom>
          <a:solidFill>
            <a:srgbClr val="FF66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6237288" y="2330450"/>
            <a:ext cx="620712" cy="273050"/>
          </a:xfrm>
          <a:prstGeom prst="rect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6858000" y="2330450"/>
            <a:ext cx="619125" cy="273050"/>
          </a:xfrm>
          <a:prstGeom prst="rect">
            <a:avLst/>
          </a:prstGeom>
          <a:solidFill>
            <a:srgbClr val="FF66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7477125" y="2330450"/>
            <a:ext cx="620713" cy="273050"/>
          </a:xfrm>
          <a:prstGeom prst="rect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326063" y="3357563"/>
            <a:ext cx="620712" cy="273050"/>
          </a:xfrm>
          <a:prstGeom prst="rect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6581775" y="3357563"/>
            <a:ext cx="619125" cy="273050"/>
          </a:xfrm>
          <a:prstGeom prst="rect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 flipH="1">
            <a:off x="7200900" y="3357563"/>
            <a:ext cx="620713" cy="273050"/>
          </a:xfrm>
          <a:prstGeom prst="rect">
            <a:avLst/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5946775" y="3355975"/>
            <a:ext cx="619125" cy="273050"/>
          </a:xfrm>
          <a:prstGeom prst="rect">
            <a:avLst/>
          </a:prstGeom>
          <a:solidFill>
            <a:srgbClr val="FF6600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46200" y="1677988"/>
            <a:ext cx="1239838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latin typeface="+mn-lt"/>
                <a:ea typeface="ＭＳ Ｐゴシック" charset="0"/>
                <a:cs typeface="ＭＳ Ｐゴシック" charset="0"/>
              </a:rPr>
              <a:t>Intron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35275" y="1693863"/>
            <a:ext cx="1239838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latin typeface="+mn-lt"/>
                <a:ea typeface="ＭＳ Ｐゴシック" charset="0"/>
                <a:cs typeface="ＭＳ Ｐゴシック" charset="0"/>
              </a:rPr>
              <a:t>Exon</a:t>
            </a:r>
          </a:p>
        </p:txBody>
      </p:sp>
      <p:cxnSp>
        <p:nvCxnSpPr>
          <p:cNvPr id="31" name="Straight Arrow Connector 30"/>
          <p:cNvCxnSpPr>
            <a:cxnSpLocks noChangeShapeType="1"/>
            <a:stCxn id="28" idx="1"/>
            <a:endCxn id="6" idx="0"/>
          </p:cNvCxnSpPr>
          <p:nvPr/>
        </p:nvCxnSpPr>
        <p:spPr bwMode="auto">
          <a:xfrm flipH="1">
            <a:off x="850900" y="1925638"/>
            <a:ext cx="1984375" cy="40322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" name="Straight Arrow Connector 32"/>
          <p:cNvCxnSpPr>
            <a:cxnSpLocks noChangeShapeType="1"/>
            <a:stCxn id="28" idx="1"/>
            <a:endCxn id="8" idx="0"/>
          </p:cNvCxnSpPr>
          <p:nvPr/>
        </p:nvCxnSpPr>
        <p:spPr bwMode="auto">
          <a:xfrm flipH="1">
            <a:off x="2090738" y="1925638"/>
            <a:ext cx="744537" cy="40322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Straight Arrow Connector 34"/>
          <p:cNvCxnSpPr>
            <a:cxnSpLocks noChangeShapeType="1"/>
            <a:stCxn id="28" idx="1"/>
          </p:cNvCxnSpPr>
          <p:nvPr/>
        </p:nvCxnSpPr>
        <p:spPr bwMode="auto">
          <a:xfrm>
            <a:off x="2835275" y="1925638"/>
            <a:ext cx="0" cy="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" name="Straight Arrow Connector 36"/>
          <p:cNvCxnSpPr>
            <a:cxnSpLocks noChangeShapeType="1"/>
            <a:stCxn id="28" idx="2"/>
          </p:cNvCxnSpPr>
          <p:nvPr/>
        </p:nvCxnSpPr>
        <p:spPr bwMode="auto">
          <a:xfrm flipH="1">
            <a:off x="3417888" y="2155825"/>
            <a:ext cx="36512" cy="17462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" name="Straight Arrow Connector 38"/>
          <p:cNvCxnSpPr>
            <a:cxnSpLocks noChangeShapeType="1"/>
          </p:cNvCxnSpPr>
          <p:nvPr/>
        </p:nvCxnSpPr>
        <p:spPr bwMode="auto">
          <a:xfrm flipH="1">
            <a:off x="1573213" y="2139950"/>
            <a:ext cx="347662" cy="30956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" name="Straight Arrow Connector 40"/>
          <p:cNvCxnSpPr>
            <a:cxnSpLocks noChangeShapeType="1"/>
            <a:stCxn id="27" idx="2"/>
            <a:endCxn id="9" idx="0"/>
          </p:cNvCxnSpPr>
          <p:nvPr/>
        </p:nvCxnSpPr>
        <p:spPr bwMode="auto">
          <a:xfrm>
            <a:off x="1965325" y="2139950"/>
            <a:ext cx="744538" cy="18891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2" name="TextBox 41"/>
          <p:cNvSpPr txBox="1"/>
          <p:nvPr/>
        </p:nvSpPr>
        <p:spPr>
          <a:xfrm>
            <a:off x="2457450" y="2751138"/>
            <a:ext cx="2490788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latin typeface="+mn-lt"/>
                <a:ea typeface="ＭＳ Ｐゴシック" charset="0"/>
                <a:cs typeface="ＭＳ Ｐゴシック" charset="0"/>
              </a:rPr>
              <a:t>Normal splicing</a:t>
            </a:r>
          </a:p>
        </p:txBody>
      </p:sp>
      <p:sp>
        <p:nvSpPr>
          <p:cNvPr id="43" name="Down Arrow 42"/>
          <p:cNvSpPr>
            <a:spLocks noChangeArrowheads="1"/>
          </p:cNvSpPr>
          <p:nvPr/>
        </p:nvSpPr>
        <p:spPr bwMode="auto">
          <a:xfrm>
            <a:off x="1779588" y="2751138"/>
            <a:ext cx="311150" cy="461962"/>
          </a:xfrm>
          <a:prstGeom prst="downArrow">
            <a:avLst>
              <a:gd name="adj1" fmla="val 50000"/>
              <a:gd name="adj2" fmla="val 49998"/>
            </a:avLst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294438" y="2751138"/>
            <a:ext cx="27178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latin typeface="+mn-lt"/>
                <a:ea typeface="ＭＳ Ｐゴシック" charset="0"/>
                <a:cs typeface="ＭＳ Ｐゴシック" charset="0"/>
              </a:rPr>
              <a:t>Abnormal splicing</a:t>
            </a:r>
          </a:p>
        </p:txBody>
      </p:sp>
      <p:sp>
        <p:nvSpPr>
          <p:cNvPr id="45" name="Down Arrow 44"/>
          <p:cNvSpPr>
            <a:spLocks noChangeArrowheads="1"/>
          </p:cNvSpPr>
          <p:nvPr/>
        </p:nvSpPr>
        <p:spPr bwMode="auto">
          <a:xfrm>
            <a:off x="5618163" y="2751138"/>
            <a:ext cx="309562" cy="461962"/>
          </a:xfrm>
          <a:prstGeom prst="downArrow">
            <a:avLst>
              <a:gd name="adj1" fmla="val 50000"/>
              <a:gd name="adj2" fmla="val 49999"/>
            </a:avLst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157288" y="3798888"/>
            <a:ext cx="3454400" cy="1774825"/>
            <a:chOff x="1156533" y="3799242"/>
            <a:chExt cx="3455159" cy="1773999"/>
          </a:xfrm>
        </p:grpSpPr>
        <p:sp>
          <p:nvSpPr>
            <p:cNvPr id="2" name="Oval 1"/>
            <p:cNvSpPr>
              <a:spLocks noChangeArrowheads="1"/>
            </p:cNvSpPr>
            <p:nvPr/>
          </p:nvSpPr>
          <p:spPr bwMode="auto">
            <a:xfrm>
              <a:off x="1180350" y="4595796"/>
              <a:ext cx="909838" cy="952057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1904409" y="3999174"/>
              <a:ext cx="909838" cy="952057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8" name="Oval 37"/>
            <p:cNvSpPr>
              <a:spLocks noChangeArrowheads="1"/>
            </p:cNvSpPr>
            <p:nvPr/>
          </p:nvSpPr>
          <p:spPr bwMode="auto">
            <a:xfrm>
              <a:off x="1156533" y="3948398"/>
              <a:ext cx="909837" cy="952057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40" name="Oval 39"/>
            <p:cNvSpPr>
              <a:spLocks noChangeArrowheads="1"/>
            </p:cNvSpPr>
            <p:nvPr/>
          </p:nvSpPr>
          <p:spPr bwMode="auto">
            <a:xfrm>
              <a:off x="1899646" y="4621184"/>
              <a:ext cx="909837" cy="952057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926984" y="3799242"/>
              <a:ext cx="1684708" cy="175495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latin typeface="+mn-lt"/>
                  <a:ea typeface="ＭＳ Ｐゴシック" charset="0"/>
                  <a:cs typeface="ＭＳ Ｐゴシック" charset="0"/>
                </a:rPr>
                <a:t>Normal functional </a:t>
              </a:r>
              <a:r>
                <a:rPr lang="en-US" dirty="0" err="1">
                  <a:latin typeface="+mn-lt"/>
                  <a:ea typeface="ＭＳ Ｐゴシック" charset="0"/>
                  <a:cs typeface="ＭＳ Ｐゴシック" charset="0"/>
                </a:rPr>
                <a:t>haeomoglobin</a:t>
              </a:r>
              <a:r>
                <a:rPr lang="en-US" dirty="0">
                  <a:latin typeface="+mn-lt"/>
                  <a:ea typeface="ＭＳ Ｐゴシック" charset="0"/>
                  <a:cs typeface="ＭＳ Ｐゴシック" charset="0"/>
                </a:rPr>
                <a:t> with 4 oxygen carrying subunits</a:t>
              </a:r>
            </a:p>
          </p:txBody>
        </p:sp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5672138" y="3908425"/>
            <a:ext cx="3489325" cy="1716088"/>
            <a:chOff x="5672137" y="3908011"/>
            <a:chExt cx="3489512" cy="1715968"/>
          </a:xfrm>
        </p:grpSpPr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5695950" y="4646147"/>
              <a:ext cx="909687" cy="952433"/>
            </a:xfrm>
            <a:prstGeom prst="ellipse">
              <a:avLst/>
            </a:prstGeom>
            <a:solidFill>
              <a:srgbClr val="F2DCDB"/>
            </a:soli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47" name="Oval 46"/>
            <p:cNvSpPr>
              <a:spLocks noChangeArrowheads="1"/>
            </p:cNvSpPr>
            <p:nvPr/>
          </p:nvSpPr>
          <p:spPr bwMode="auto">
            <a:xfrm>
              <a:off x="6419889" y="4049289"/>
              <a:ext cx="909687" cy="952433"/>
            </a:xfrm>
            <a:prstGeom prst="ellipse">
              <a:avLst/>
            </a:prstGeom>
            <a:solidFill>
              <a:srgbClr val="F2DCDB"/>
            </a:soli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48" name="Oval 47"/>
            <p:cNvSpPr>
              <a:spLocks noChangeArrowheads="1"/>
            </p:cNvSpPr>
            <p:nvPr/>
          </p:nvSpPr>
          <p:spPr bwMode="auto">
            <a:xfrm>
              <a:off x="5672137" y="3998493"/>
              <a:ext cx="909686" cy="952433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49" name="Oval 48"/>
            <p:cNvSpPr>
              <a:spLocks noChangeArrowheads="1"/>
            </p:cNvSpPr>
            <p:nvPr/>
          </p:nvSpPr>
          <p:spPr bwMode="auto">
            <a:xfrm>
              <a:off x="6416714" y="4671546"/>
              <a:ext cx="908099" cy="952433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7477221" y="3908011"/>
              <a:ext cx="1684428" cy="147786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 err="1">
                  <a:latin typeface="+mn-lt"/>
                  <a:ea typeface="ＭＳ Ｐゴシック" charset="0"/>
                  <a:cs typeface="ＭＳ Ｐゴシック" charset="0"/>
                </a:rPr>
                <a:t>Haeomoglobin</a:t>
              </a:r>
              <a:r>
                <a:rPr lang="en-US" dirty="0">
                  <a:latin typeface="+mn-lt"/>
                  <a:ea typeface="ＭＳ Ｐゴシック" charset="0"/>
                  <a:cs typeface="ＭＳ Ｐゴシック" charset="0"/>
                </a:rPr>
                <a:t> with only 2 oxygen carrying subunits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7346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7" grpId="1"/>
      <p:bldP spid="28" grpId="0"/>
      <p:bldP spid="28" grpId="1"/>
      <p:bldP spid="42" grpId="0"/>
      <p:bldP spid="43" grpId="0" animBg="1"/>
      <p:bldP spid="44" grpId="0"/>
      <p:bldP spid="4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Frame Shift Mutation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 a frame shift mutation all of the bases are “shifted” along one place</a:t>
            </a:r>
          </a:p>
          <a:p>
            <a:r>
              <a:rPr lang="en-GB" dirty="0"/>
              <a:t>This causes all codons after the deleted or inserted base to be read differently after the mutation</a:t>
            </a:r>
          </a:p>
          <a:p>
            <a:r>
              <a:rPr lang="en-GB" dirty="0"/>
              <a:t>This usually results in a completely different or non-functional protein</a:t>
            </a:r>
          </a:p>
        </p:txBody>
      </p:sp>
    </p:spTree>
    <p:extLst>
      <p:ext uri="{BB962C8B-B14F-4D97-AF65-F5344CB8AC3E}">
        <p14:creationId xmlns:p14="http://schemas.microsoft.com/office/powerpoint/2010/main" val="34542879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Activity Cards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Use your cards to play out different mutations on your mRNA</a:t>
            </a:r>
          </a:p>
          <a:p>
            <a:r>
              <a:rPr lang="en-GB" dirty="0"/>
              <a:t>Try insertion, deletion and substitution mutations</a:t>
            </a:r>
          </a:p>
          <a:p>
            <a:r>
              <a:rPr lang="en-GB" dirty="0"/>
              <a:t>Translate your mRNA into amino acids using your codon chart </a:t>
            </a:r>
          </a:p>
        </p:txBody>
      </p:sp>
    </p:spTree>
    <p:extLst>
      <p:ext uri="{BB962C8B-B14F-4D97-AF65-F5344CB8AC3E}">
        <p14:creationId xmlns:p14="http://schemas.microsoft.com/office/powerpoint/2010/main" val="27797735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Original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483162" y="-555833"/>
            <a:ext cx="2160239" cy="8833760"/>
          </a:xfrm>
        </p:spPr>
      </p:pic>
    </p:spTree>
    <p:extLst>
      <p:ext uri="{BB962C8B-B14F-4D97-AF65-F5344CB8AC3E}">
        <p14:creationId xmlns:p14="http://schemas.microsoft.com/office/powerpoint/2010/main" val="6939710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Substitution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420475" y="-711555"/>
            <a:ext cx="2202561" cy="9043511"/>
          </a:xfrm>
        </p:spPr>
      </p:pic>
    </p:spTree>
    <p:extLst>
      <p:ext uri="{BB962C8B-B14F-4D97-AF65-F5344CB8AC3E}">
        <p14:creationId xmlns:p14="http://schemas.microsoft.com/office/powerpoint/2010/main" val="17786079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Insertion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47912" y="-853990"/>
            <a:ext cx="2160240" cy="8998027"/>
          </a:xfrm>
        </p:spPr>
      </p:pic>
    </p:spTree>
    <p:extLst>
      <p:ext uri="{BB962C8B-B14F-4D97-AF65-F5344CB8AC3E}">
        <p14:creationId xmlns:p14="http://schemas.microsoft.com/office/powerpoint/2010/main" val="33205259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Deletion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84890" y="-469253"/>
            <a:ext cx="2952329" cy="8588597"/>
          </a:xfrm>
        </p:spPr>
      </p:pic>
    </p:spTree>
    <p:extLst>
      <p:ext uri="{BB962C8B-B14F-4D97-AF65-F5344CB8AC3E}">
        <p14:creationId xmlns:p14="http://schemas.microsoft.com/office/powerpoint/2010/main" val="1699940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Comic Sans MS" pitchFamily="66" charset="0"/>
                <a:ea typeface="ＭＳ Ｐゴシック" pitchFamily="34" charset="-128"/>
              </a:rPr>
              <a:t>Case Study: Sickle cell anaemia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What type of mutation causes this disease?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Are any of the mutations confined to a specific area or ethnic race? 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What are the symptoms associated with each mutation? 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Are any of the mutations beneficial or are they detrimental?</a:t>
            </a:r>
          </a:p>
          <a:p>
            <a:pPr>
              <a:buFont typeface="Arial" pitchFamily="34" charset="0"/>
              <a:buNone/>
            </a:pPr>
            <a:endParaRPr lang="en-US" dirty="0">
              <a:solidFill>
                <a:srgbClr val="0033CC"/>
              </a:solidFill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794993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Write a description of each type of mutation:</a:t>
            </a:r>
          </a:p>
          <a:p>
            <a:pPr marL="0" indent="0"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Insertion, deletion, substitution.</a:t>
            </a:r>
          </a:p>
          <a:p>
            <a:pPr marL="0" indent="0"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Use the following sequences as your original DNA sequence:</a:t>
            </a:r>
          </a:p>
          <a:p>
            <a:pPr marL="0" indent="0">
              <a:buNone/>
            </a:pPr>
            <a:endParaRPr lang="en-US" dirty="0">
              <a:solidFill>
                <a:srgbClr val="0033CC"/>
              </a:solidFill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33CC"/>
                </a:solidFill>
                <a:latin typeface="Comic Sans MS" pitchFamily="66" charset="0"/>
                <a:ea typeface="ＭＳ Ｐゴシック" pitchFamily="34" charset="-128"/>
              </a:rPr>
              <a:t>		T A G C </a:t>
            </a:r>
            <a:r>
              <a:rPr lang="en-US" dirty="0" err="1">
                <a:solidFill>
                  <a:srgbClr val="0033CC"/>
                </a:solidFill>
                <a:latin typeface="Comic Sans MS" pitchFamily="66" charset="0"/>
                <a:ea typeface="ＭＳ Ｐゴシック" pitchFamily="34" charset="-128"/>
              </a:rPr>
              <a:t>C</a:t>
            </a:r>
            <a:r>
              <a:rPr lang="en-US" dirty="0">
                <a:solidFill>
                  <a:srgbClr val="0033CC"/>
                </a:solidFill>
                <a:latin typeface="Comic Sans MS" pitchFamily="66" charset="0"/>
                <a:ea typeface="ＭＳ Ｐゴシック" pitchFamily="34" charset="-128"/>
              </a:rPr>
              <a:t> G T A T C G T A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11205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Describe the following: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/>
              <a:t>Missence</a:t>
            </a:r>
            <a:r>
              <a:rPr lang="en-GB" dirty="0"/>
              <a:t> mutation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/>
              <a:t>Nonsence</a:t>
            </a:r>
            <a:r>
              <a:rPr lang="en-GB" dirty="0"/>
              <a:t> mutation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Splice Site mutation</a:t>
            </a:r>
          </a:p>
        </p:txBody>
      </p:sp>
    </p:spTree>
    <p:extLst>
      <p:ext uri="{BB962C8B-B14F-4D97-AF65-F5344CB8AC3E}">
        <p14:creationId xmlns:p14="http://schemas.microsoft.com/office/powerpoint/2010/main" val="37684972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By the end of this topic I will be able to:</a:t>
            </a:r>
          </a:p>
          <a:p>
            <a:r>
              <a:rPr lang="en-GB" dirty="0"/>
              <a:t>Describe different kinds of single gene mutations and identify them from a diagram</a:t>
            </a:r>
          </a:p>
          <a:p>
            <a:r>
              <a:rPr lang="en-GB" dirty="0"/>
              <a:t>Describe different kinds of chromosome mutations and identify them from a diagram</a:t>
            </a:r>
          </a:p>
          <a:p>
            <a:r>
              <a:rPr lang="en-GB" dirty="0"/>
              <a:t>Understand the importance of mutations for evolution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71146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Describe and draw the 4 types of chromosome mutation</a:t>
            </a:r>
          </a:p>
          <a:p>
            <a:r>
              <a:rPr lang="en-GB" dirty="0"/>
              <a:t>Explain the importance of duplication in evolution </a:t>
            </a:r>
          </a:p>
        </p:txBody>
      </p:sp>
    </p:spTree>
    <p:extLst>
      <p:ext uri="{BB962C8B-B14F-4D97-AF65-F5344CB8AC3E}">
        <p14:creationId xmlns:p14="http://schemas.microsoft.com/office/powerpoint/2010/main" val="212072364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3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Comic Sans MS" pitchFamily="66" charset="0"/>
                <a:ea typeface="ＭＳ Ｐゴシック" pitchFamily="34" charset="-128"/>
              </a:rPr>
              <a:t>Chromosome Structure Mutations</a:t>
            </a:r>
          </a:p>
        </p:txBody>
      </p:sp>
      <p:sp>
        <p:nvSpPr>
          <p:cNvPr id="218114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775075"/>
          </a:xfrm>
        </p:spPr>
        <p:txBody>
          <a:bodyPr/>
          <a:lstStyle/>
          <a:p>
            <a:r>
              <a:rPr lang="en-GB" dirty="0">
                <a:latin typeface="Comic Sans MS" pitchFamily="66" charset="0"/>
                <a:ea typeface="ＭＳ Ｐゴシック" pitchFamily="34" charset="-128"/>
              </a:rPr>
              <a:t>Many mutations arise through changes to the chromosome structure or number</a:t>
            </a:r>
          </a:p>
          <a:p>
            <a:r>
              <a:rPr lang="en-GB" dirty="0">
                <a:latin typeface="Comic Sans MS" pitchFamily="66" charset="0"/>
                <a:ea typeface="ＭＳ Ｐゴシック" pitchFamily="34" charset="-128"/>
              </a:rPr>
              <a:t>As these affect more than one gene these mutations usually have a significant impact on the organism </a:t>
            </a:r>
          </a:p>
        </p:txBody>
      </p:sp>
    </p:spTree>
    <p:extLst>
      <p:ext uri="{BB962C8B-B14F-4D97-AF65-F5344CB8AC3E}">
        <p14:creationId xmlns:p14="http://schemas.microsoft.com/office/powerpoint/2010/main" val="23278957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7" name="Title 1"/>
          <p:cNvSpPr>
            <a:spLocks noGrp="1"/>
          </p:cNvSpPr>
          <p:nvPr>
            <p:ph type="title"/>
          </p:nvPr>
        </p:nvSpPr>
        <p:spPr>
          <a:xfrm>
            <a:off x="3292475" y="274638"/>
            <a:ext cx="5394325" cy="1143000"/>
          </a:xfrm>
        </p:spPr>
        <p:txBody>
          <a:bodyPr/>
          <a:lstStyle/>
          <a:p>
            <a:r>
              <a:rPr lang="en-US" dirty="0">
                <a:latin typeface="Comic Sans MS" pitchFamily="66" charset="0"/>
                <a:ea typeface="ＭＳ Ｐゴシック" pitchFamily="34" charset="-128"/>
              </a:rPr>
              <a:t>Deletion</a:t>
            </a:r>
          </a:p>
        </p:txBody>
      </p:sp>
      <p:sp>
        <p:nvSpPr>
          <p:cNvPr id="219138" name="Content Placeholder 2"/>
          <p:cNvSpPr>
            <a:spLocks noGrp="1"/>
          </p:cNvSpPr>
          <p:nvPr>
            <p:ph idx="1"/>
          </p:nvPr>
        </p:nvSpPr>
        <p:spPr>
          <a:xfrm>
            <a:off x="3292475" y="1600200"/>
            <a:ext cx="5394325" cy="4751388"/>
          </a:xfrm>
        </p:spPr>
        <p:txBody>
          <a:bodyPr>
            <a:normAutofit fontScale="92500"/>
          </a:bodyPr>
          <a:lstStyle/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A section of the chromosome is removed</a:t>
            </a: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Deletion mutations have a drastic effect on the organism – as genes are lost.</a:t>
            </a: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e.g. Deletion of part of chromosome 5 leads to </a:t>
            </a:r>
            <a:r>
              <a:rPr lang="en-US" i="1" dirty="0">
                <a:latin typeface="Comic Sans MS" pitchFamily="66" charset="0"/>
                <a:ea typeface="ＭＳ Ｐゴシック" pitchFamily="34" charset="-128"/>
              </a:rPr>
              <a:t>Cri du Chat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 syndrome.</a:t>
            </a:r>
          </a:p>
        </p:txBody>
      </p:sp>
      <p:pic>
        <p:nvPicPr>
          <p:cNvPr id="219139" name="Content Placeholder 3" descr="Chromosomes_mutation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" t="3011" r="67200" b="63058"/>
          <a:stretch>
            <a:fillRect/>
          </a:stretch>
        </p:blipFill>
        <p:spPr bwMode="auto">
          <a:xfrm>
            <a:off x="141288" y="533400"/>
            <a:ext cx="2774950" cy="58181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51222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3" name="Title 1"/>
          <p:cNvSpPr>
            <a:spLocks noGrp="1"/>
          </p:cNvSpPr>
          <p:nvPr>
            <p:ph type="title"/>
          </p:nvPr>
        </p:nvSpPr>
        <p:spPr>
          <a:xfrm>
            <a:off x="3122613" y="274638"/>
            <a:ext cx="5564187" cy="1143000"/>
          </a:xfrm>
        </p:spPr>
        <p:txBody>
          <a:bodyPr/>
          <a:lstStyle/>
          <a:p>
            <a:r>
              <a:rPr lang="en-US" dirty="0">
                <a:latin typeface="Comic Sans MS" pitchFamily="66" charset="0"/>
                <a:ea typeface="ＭＳ Ｐゴシック" pitchFamily="34" charset="-128"/>
              </a:rPr>
              <a:t>Inversion</a:t>
            </a:r>
          </a:p>
        </p:txBody>
      </p:sp>
      <p:sp>
        <p:nvSpPr>
          <p:cNvPr id="223234" name="Content Placeholder 2"/>
          <p:cNvSpPr>
            <a:spLocks noGrp="1"/>
          </p:cNvSpPr>
          <p:nvPr>
            <p:ph idx="1"/>
          </p:nvPr>
        </p:nvSpPr>
        <p:spPr>
          <a:xfrm>
            <a:off x="3495675" y="1600200"/>
            <a:ext cx="5191125" cy="3775075"/>
          </a:xfrm>
        </p:spPr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Section of the chromosome is reversed </a:t>
            </a: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 </a:t>
            </a: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This often results in the formation of </a:t>
            </a:r>
            <a:r>
              <a:rPr lang="en-US" b="1" dirty="0">
                <a:latin typeface="Comic Sans MS" pitchFamily="66" charset="0"/>
                <a:ea typeface="ＭＳ Ｐゴシック" pitchFamily="34" charset="-128"/>
              </a:rPr>
              <a:t>non-viable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 gametes.</a:t>
            </a:r>
          </a:p>
        </p:txBody>
      </p:sp>
      <p:pic>
        <p:nvPicPr>
          <p:cNvPr id="223235" name="Content Placeholder 3" descr="Chromosomes_mutation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23" t="3011" r="652" b="63058"/>
          <a:stretch>
            <a:fillRect/>
          </a:stretch>
        </p:blipFill>
        <p:spPr bwMode="auto">
          <a:xfrm>
            <a:off x="331788" y="274638"/>
            <a:ext cx="3038475" cy="5819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83609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Translocation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Where a section of a chromosome is added to a chromosome</a:t>
            </a:r>
          </a:p>
          <a:p>
            <a:r>
              <a:rPr lang="en-US" dirty="0">
                <a:latin typeface="Comic Sans MS" pitchFamily="66" charset="0"/>
                <a:ea typeface="ＭＳ Ｐゴシック" pitchFamily="34" charset="-128"/>
              </a:rPr>
              <a:t>This results in problems pairing chromosomes during gamete formation and leads to non-viable gametes.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Non-reciprocal:			Reciprocal:</a:t>
            </a:r>
          </a:p>
        </p:txBody>
      </p:sp>
      <p:pic>
        <p:nvPicPr>
          <p:cNvPr id="4" name="Content Placeholder 3" descr="Chromosomes_mutations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982" t="41937" r="-1210" b="31895"/>
          <a:stretch>
            <a:fillRect/>
          </a:stretch>
        </p:blipFill>
        <p:spPr>
          <a:xfrm>
            <a:off x="179512" y="4941168"/>
            <a:ext cx="4248472" cy="2012996"/>
          </a:xfrm>
          <a:prstGeom prst="rect">
            <a:avLst/>
          </a:prstGeom>
        </p:spPr>
      </p:pic>
      <p:pic>
        <p:nvPicPr>
          <p:cNvPr id="5" name="Content Placeholder 3" descr="Chromosomes_mutations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46" t="71831" r="-9419"/>
          <a:stretch>
            <a:fillRect/>
          </a:stretch>
        </p:blipFill>
        <p:spPr>
          <a:xfrm>
            <a:off x="4631631" y="4603073"/>
            <a:ext cx="4901140" cy="2276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41984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688013" cy="1143000"/>
          </a:xfrm>
        </p:spPr>
        <p:txBody>
          <a:bodyPr/>
          <a:lstStyle/>
          <a:p>
            <a:r>
              <a:rPr lang="en-US" dirty="0">
                <a:latin typeface="Comic Sans MS" pitchFamily="66" charset="0"/>
                <a:ea typeface="ＭＳ Ｐゴシック" pitchFamily="34" charset="-128"/>
              </a:rPr>
              <a:t>Duplication</a:t>
            </a:r>
          </a:p>
        </p:txBody>
      </p:sp>
      <p:sp>
        <p:nvSpPr>
          <p:cNvPr id="220162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829300" cy="4565104"/>
          </a:xfrm>
        </p:spPr>
        <p:txBody>
          <a:bodyPr>
            <a:normAutofit fontScale="92500" lnSpcReduction="10000"/>
          </a:bodyPr>
          <a:lstStyle/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This results in a set of genes being repeated from its homologous partner.</a:t>
            </a: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Some duplications can be detrimental.</a:t>
            </a: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e.g. Duplication of oncogenes is a common cause of cancer.</a:t>
            </a:r>
          </a:p>
        </p:txBody>
      </p:sp>
      <p:pic>
        <p:nvPicPr>
          <p:cNvPr id="220163" name="Content Placeholder 3" descr="Chromosomes_mutation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30" t="3011" r="36295" b="63058"/>
          <a:stretch>
            <a:fillRect/>
          </a:stretch>
        </p:blipFill>
        <p:spPr bwMode="auto">
          <a:xfrm>
            <a:off x="6413500" y="908720"/>
            <a:ext cx="2273300" cy="5105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598710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Comic Sans MS" pitchFamily="66" charset="0"/>
                <a:ea typeface="ＭＳ Ｐゴシック" pitchFamily="34" charset="-128"/>
              </a:rPr>
              <a:t>Evolutionary importance of gene duplication</a:t>
            </a:r>
          </a:p>
        </p:txBody>
      </p:sp>
      <p:sp>
        <p:nvSpPr>
          <p:cNvPr id="22118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omic Sans MS" pitchFamily="66" charset="0"/>
                <a:ea typeface="ＭＳ Ｐゴシック" pitchFamily="34" charset="-128"/>
              </a:rPr>
              <a:t>Allows potential beneficial mutations to occur in the duplicated gene whilst the original gene can still be expressed to produce the protein</a:t>
            </a:r>
          </a:p>
          <a:p>
            <a:r>
              <a:rPr lang="en-US" dirty="0">
                <a:latin typeface="Comic Sans MS" pitchFamily="66" charset="0"/>
                <a:ea typeface="ＭＳ Ｐゴシック" pitchFamily="34" charset="-128"/>
              </a:rPr>
              <a:t>The second copy of the gene is free from selection pressure (it can become altered with out affecting the original gene</a:t>
            </a:r>
            <a:r>
              <a:rPr lang="en-US" altLang="en-US" dirty="0">
                <a:latin typeface="Comic Sans MS" pitchFamily="66" charset="0"/>
                <a:ea typeface="ＭＳ Ｐゴシック" pitchFamily="34" charset="-128"/>
              </a:rPr>
              <a:t>’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s function).</a:t>
            </a:r>
          </a:p>
        </p:txBody>
      </p:sp>
    </p:spTree>
    <p:extLst>
      <p:ext uri="{BB962C8B-B14F-4D97-AF65-F5344CB8AC3E}">
        <p14:creationId xmlns:p14="http://schemas.microsoft.com/office/powerpoint/2010/main" val="386466922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09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Comic Sans MS" pitchFamily="66" charset="0"/>
                <a:ea typeface="ＭＳ Ｐゴシック" pitchFamily="34" charset="-128"/>
              </a:rPr>
              <a:t>Evolutionary importance of gene duplication</a:t>
            </a:r>
            <a:endParaRPr lang="en-GB" dirty="0">
              <a:latin typeface="Comic Sans MS" pitchFamily="66" charset="0"/>
              <a:ea typeface="ＭＳ Ｐゴシック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775075"/>
          </a:xfrm>
        </p:spPr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This means it can mutate to produce new DNA sequences.</a:t>
            </a: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This may confer advantages to the organism and possibly increase it fitness and chances of survival.</a:t>
            </a:r>
          </a:p>
        </p:txBody>
      </p:sp>
    </p:spTree>
    <p:extLst>
      <p:ext uri="{BB962C8B-B14F-4D97-AF65-F5344CB8AC3E}">
        <p14:creationId xmlns:p14="http://schemas.microsoft.com/office/powerpoint/2010/main" val="3714874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/>
              <a:t>Research one of the following human conditions and produce an information leaflet on it:</a:t>
            </a:r>
          </a:p>
          <a:p>
            <a:r>
              <a:rPr lang="en-GB"/>
              <a:t>Cri-du-chat </a:t>
            </a:r>
            <a:r>
              <a:rPr lang="en-GB" dirty="0"/>
              <a:t>syndrome</a:t>
            </a:r>
          </a:p>
          <a:p>
            <a:r>
              <a:rPr lang="en-GB" dirty="0"/>
              <a:t>Haemophilia A</a:t>
            </a:r>
          </a:p>
          <a:p>
            <a:r>
              <a:rPr lang="en-GB" dirty="0"/>
              <a:t>Chronic Myeloid </a:t>
            </a:r>
            <a:r>
              <a:rPr lang="en-GB" dirty="0" err="1"/>
              <a:t>Leukemia</a:t>
            </a:r>
            <a:r>
              <a:rPr lang="en-GB" dirty="0"/>
              <a:t> </a:t>
            </a:r>
          </a:p>
          <a:p>
            <a:r>
              <a:rPr lang="en-GB" dirty="0"/>
              <a:t>Turner syndrome</a:t>
            </a:r>
          </a:p>
          <a:p>
            <a:r>
              <a:rPr lang="en-GB" dirty="0"/>
              <a:t>Klinefelter’s </a:t>
            </a:r>
          </a:p>
          <a:p>
            <a:r>
              <a:rPr lang="en-GB" dirty="0"/>
              <a:t>Prader Willi</a:t>
            </a:r>
          </a:p>
          <a:p>
            <a:r>
              <a:rPr lang="en-GB" dirty="0"/>
              <a:t>Angelman</a:t>
            </a:r>
          </a:p>
          <a:p>
            <a:r>
              <a:rPr lang="en-GB" dirty="0"/>
              <a:t>Cystic Fibrosis</a:t>
            </a:r>
          </a:p>
          <a:p>
            <a:r>
              <a:rPr lang="en-GB" dirty="0"/>
              <a:t>BRAC1/2</a:t>
            </a:r>
          </a:p>
        </p:txBody>
      </p:sp>
    </p:spTree>
    <p:extLst>
      <p:ext uri="{BB962C8B-B14F-4D97-AF65-F5344CB8AC3E}">
        <p14:creationId xmlns:p14="http://schemas.microsoft.com/office/powerpoint/2010/main" val="181773532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Sweetie Chromosome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Using gummy bear sweets as your chromosomes you are going to create a stop frame photo animation on the different kinds of chromosomal mutation</a:t>
            </a:r>
          </a:p>
        </p:txBody>
      </p:sp>
    </p:spTree>
    <p:extLst>
      <p:ext uri="{BB962C8B-B14F-4D97-AF65-F5344CB8AC3E}">
        <p14:creationId xmlns:p14="http://schemas.microsoft.com/office/powerpoint/2010/main" val="254631659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Video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https://www.youtube.com/watch?v=mCOMD291oBM</a:t>
            </a:r>
          </a:p>
        </p:txBody>
      </p:sp>
    </p:spTree>
    <p:extLst>
      <p:ext uri="{BB962C8B-B14F-4D97-AF65-F5344CB8AC3E}">
        <p14:creationId xmlns:p14="http://schemas.microsoft.com/office/powerpoint/2010/main" val="173327486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Describe and draw the 4 types of chromosome mutation</a:t>
            </a:r>
          </a:p>
          <a:p>
            <a:r>
              <a:rPr lang="en-GB" dirty="0"/>
              <a:t>Explain the importance of duplication in evolution </a:t>
            </a:r>
          </a:p>
        </p:txBody>
      </p:sp>
    </p:spTree>
    <p:extLst>
      <p:ext uri="{BB962C8B-B14F-4D97-AF65-F5344CB8AC3E}">
        <p14:creationId xmlns:p14="http://schemas.microsoft.com/office/powerpoint/2010/main" val="243977545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Describe the different types of chromosome mutations</a:t>
            </a:r>
          </a:p>
        </p:txBody>
      </p:sp>
    </p:spTree>
    <p:extLst>
      <p:ext uri="{BB962C8B-B14F-4D97-AF65-F5344CB8AC3E}">
        <p14:creationId xmlns:p14="http://schemas.microsoft.com/office/powerpoint/2010/main" val="206149748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Quiziz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https://quizizz.com/admin/quiz/6153770356bf5c001d56e5c4/higher-biology-16-mutations?source=MainHeader&amp;page=FeaturedPage&amp;searchLocale=&amp;fromSearch=true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5701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1095</TotalTime>
  <Words>1607</Words>
  <Application>Microsoft Office PowerPoint</Application>
  <PresentationFormat>On-screen Show (4:3)</PresentationFormat>
  <Paragraphs>279</Paragraphs>
  <Slides>64</Slides>
  <Notes>0</Notes>
  <HiddenSlides>5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7" baseType="lpstr">
      <vt:lpstr>Arial</vt:lpstr>
      <vt:lpstr>Comic Sans MS</vt:lpstr>
      <vt:lpstr>Office Theme</vt:lpstr>
      <vt:lpstr>Higher Biology </vt:lpstr>
      <vt:lpstr>Course Specification</vt:lpstr>
      <vt:lpstr>Starter</vt:lpstr>
      <vt:lpstr>Learning Intention</vt:lpstr>
      <vt:lpstr>Success Criteria </vt:lpstr>
      <vt:lpstr>Genome</vt:lpstr>
      <vt:lpstr>Human genome</vt:lpstr>
      <vt:lpstr>Protein-coding regions</vt:lpstr>
      <vt:lpstr>Non-coding Regions</vt:lpstr>
      <vt:lpstr>Non-coding Regions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Human Genome Project</vt:lpstr>
      <vt:lpstr>Newspaper Article Task</vt:lpstr>
      <vt:lpstr>Success Criteria </vt:lpstr>
      <vt:lpstr>Plenary- Editor  </vt:lpstr>
      <vt:lpstr>Starter </vt:lpstr>
      <vt:lpstr>Course Specification</vt:lpstr>
      <vt:lpstr>Learning Intention</vt:lpstr>
      <vt:lpstr>Success Criteria </vt:lpstr>
      <vt:lpstr>Mutations</vt:lpstr>
      <vt:lpstr>Frequency of mutations</vt:lpstr>
      <vt:lpstr>Types of mutation</vt:lpstr>
      <vt:lpstr>Single gene mutations</vt:lpstr>
      <vt:lpstr>Substitution</vt:lpstr>
      <vt:lpstr>Substitution</vt:lpstr>
      <vt:lpstr>Substitution</vt:lpstr>
      <vt:lpstr>Insertion</vt:lpstr>
      <vt:lpstr>Insertion</vt:lpstr>
      <vt:lpstr>Insertion</vt:lpstr>
      <vt:lpstr>Deletion</vt:lpstr>
      <vt:lpstr>Deletion</vt:lpstr>
      <vt:lpstr>Deletion</vt:lpstr>
      <vt:lpstr>Missence Mutations</vt:lpstr>
      <vt:lpstr>Nonsense Mutations</vt:lpstr>
      <vt:lpstr>Splice Site Mutations</vt:lpstr>
      <vt:lpstr>Thalassemia</vt:lpstr>
      <vt:lpstr>Frame Shift Mutation</vt:lpstr>
      <vt:lpstr>Activity Cards</vt:lpstr>
      <vt:lpstr>Original </vt:lpstr>
      <vt:lpstr>Substitution</vt:lpstr>
      <vt:lpstr>Insertion </vt:lpstr>
      <vt:lpstr>Deletion </vt:lpstr>
      <vt:lpstr>Case Study: Sickle cell anaemia</vt:lpstr>
      <vt:lpstr>Plenary</vt:lpstr>
      <vt:lpstr>Starter</vt:lpstr>
      <vt:lpstr>Learning Intention</vt:lpstr>
      <vt:lpstr>Success Criteria </vt:lpstr>
      <vt:lpstr>Chromosome Structure Mutations</vt:lpstr>
      <vt:lpstr>Deletion</vt:lpstr>
      <vt:lpstr>Inversion</vt:lpstr>
      <vt:lpstr>Translocation</vt:lpstr>
      <vt:lpstr>Duplication</vt:lpstr>
      <vt:lpstr>Evolutionary importance of gene duplication</vt:lpstr>
      <vt:lpstr>Evolutionary importance of gene duplication</vt:lpstr>
      <vt:lpstr>Research Activity</vt:lpstr>
      <vt:lpstr>Sweetie Chromosome</vt:lpstr>
      <vt:lpstr>Video</vt:lpstr>
      <vt:lpstr>Success Criteria </vt:lpstr>
      <vt:lpstr>Plenary </vt:lpstr>
      <vt:lpstr>Quiziz</vt:lpstr>
    </vt:vector>
  </TitlesOfParts>
  <Company>Glasgow City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S3 Biology </dc:title>
  <dc:creator>GLawson (Hillpark)</dc:creator>
  <cp:lastModifiedBy>Mrs Milmore</cp:lastModifiedBy>
  <cp:revision>56</cp:revision>
  <dcterms:created xsi:type="dcterms:W3CDTF">2021-12-20T09:14:41Z</dcterms:created>
  <dcterms:modified xsi:type="dcterms:W3CDTF">2026-06-01T12:11:07Z</dcterms:modified>
</cp:coreProperties>
</file>