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60" r:id="rId3"/>
    <p:sldId id="257" r:id="rId4"/>
    <p:sldId id="258" r:id="rId5"/>
    <p:sldId id="259" r:id="rId6"/>
    <p:sldId id="267" r:id="rId7"/>
    <p:sldId id="283" r:id="rId8"/>
    <p:sldId id="281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87" r:id="rId17"/>
    <p:sldId id="275" r:id="rId18"/>
    <p:sldId id="288" r:id="rId19"/>
    <p:sldId id="276" r:id="rId20"/>
    <p:sldId id="286" r:id="rId21"/>
    <p:sldId id="277" r:id="rId22"/>
    <p:sldId id="278" r:id="rId23"/>
    <p:sldId id="280" r:id="rId24"/>
    <p:sldId id="262" r:id="rId25"/>
    <p:sldId id="265" r:id="rId26"/>
    <p:sldId id="266" r:id="rId27"/>
    <p:sldId id="312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24564-4668-44F6-AA1A-F0601DA508B1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81068-FD51-4EAA-898F-994D9E787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17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uZFzTpcbfY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v_igJGtAlM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NBEhzjg8I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rS_5-eVFUo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XOrPmOXhxo0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8521DD-F38B-449E-A409-67F37338B418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/>
              <a:t>SRUC video of sick pig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7F234E-D2E7-4276-BE3F-9C60730CA9F1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https://www.youtube.com/watch?v=YuZFzTpcbfY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81068-FD51-4EAA-898F-994D9E7875B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028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/>
              <a:t>https://www.youtube.com/watch?v=YuZFzTpcbfY </a:t>
            </a:r>
          </a:p>
          <a:p>
            <a:r>
              <a:rPr lang="en-GB" altLang="en-US" dirty="0"/>
              <a:t>https://www.youtube.com/watch?v=f6nU40YPums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DD4B71-0991-40F0-8B47-0928412FA095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/>
              <a:t>SRUC videos Sow 1 and 2 for misdirected nesting behaviour</a:t>
            </a:r>
          </a:p>
          <a:p>
            <a:r>
              <a:rPr lang="en-GB" dirty="0">
                <a:hlinkClick r:id="rId3"/>
              </a:rPr>
              <a:t>https://www.youtube.com/watch?v=rv_igJGtAlM</a:t>
            </a:r>
            <a:endParaRPr lang="en-GB" altLang="en-US" dirty="0"/>
          </a:p>
          <a:p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C4D71D-17EE-4580-A6CF-A1756E9994F3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is</a:t>
            </a:r>
            <a:r>
              <a:rPr lang="en-GB" baseline="0" dirty="0"/>
              <a:t> a video for the top picture of the monkey being fed – please be aware, it’s a highly significant experiment but it will make you want to weep.</a:t>
            </a:r>
          </a:p>
          <a:p>
            <a:r>
              <a:rPr lang="en-GB" dirty="0">
                <a:hlinkClick r:id="rId3"/>
              </a:rPr>
              <a:t>https://www.youtube.com/watch?v=OrNBEhzjg8I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81068-FD51-4EAA-898F-994D9E7875B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11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https://www.youtube.com/watch?v=c8ZfkoOgGqk</a:t>
            </a:r>
          </a:p>
          <a:p>
            <a:r>
              <a:rPr lang="en-GB"/>
              <a:t>https://www.youtube.com/watch?v=_VPRzyemSAE</a:t>
            </a:r>
            <a:endParaRPr lang="en-GB" dirty="0"/>
          </a:p>
          <a:p>
            <a:r>
              <a:rPr lang="en-GB" dirty="0"/>
              <a:t>https://www.youtube.com/watch?v=ZOVNsY5tiao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81068-FD51-4EAA-898F-994D9E7875B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190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https://www.youtube.com/watch?v=aQDYxTCIVRE</a:t>
            </a:r>
          </a:p>
          <a:p>
            <a:r>
              <a:rPr lang="en-GB" dirty="0">
                <a:hlinkClick r:id="rId3"/>
              </a:rPr>
              <a:t>https://www.youtube.com/watch?v=irS_5-eVFUo</a:t>
            </a:r>
            <a:endParaRPr lang="en-GB" dirty="0"/>
          </a:p>
          <a:p>
            <a:r>
              <a:rPr lang="en-GB" dirty="0">
                <a:hlinkClick r:id="rId4"/>
              </a:rPr>
              <a:t>https://www.youtube.com/watch?v=XOrPmOXhxo0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81068-FD51-4EAA-898F-994D9E7875B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081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hyperlink" Target="https://www.youtube.com/watch?v=YuZFzTpcbfY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hyperlink" Target="https://www.youtube.com/watch?v=rv_igJGtAlM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hyperlink" Target="https://www.youtube.com/watch?v=OrNBEhzjg8I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_VPRzyemSAE" TargetMode="External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hyperlink" Target="https://www.animalwelfarefoundation.org.uk/education/student-zone/case-studies/#an-inspector-calls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rS_5-eVFUo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hyperlink" Target="https://www.youtube.com/watch?v=MEUmG4hRV4o" TargetMode="External"/><Relationship Id="rId4" Type="http://schemas.openxmlformats.org/officeDocument/2006/relationships/hyperlink" Target="https://www.youtube.com/watch?v=XOrPmOXhxo0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3</a:t>
            </a:r>
          </a:p>
          <a:p>
            <a:r>
              <a:rPr lang="en-GB" dirty="0"/>
              <a:t>KA 4 – Animal Welfare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218242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Can you list four things that animals need to survive?</a:t>
            </a:r>
          </a:p>
          <a:p>
            <a:r>
              <a:rPr lang="en-GB" dirty="0"/>
              <a:t>What else is required to keep animals in containments (e.g. farm or zoo)?</a:t>
            </a:r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learn about the welfare needs of animals in livestock production, zoos and aquariums</a:t>
            </a:r>
          </a:p>
          <a:p>
            <a:r>
              <a:rPr lang="en-GB" dirty="0"/>
              <a:t>To learn about the behaviours that are signs of poor animal welfare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lnSpcReduction="10000"/>
          </a:bodyPr>
          <a:lstStyle/>
          <a:p>
            <a:r>
              <a:rPr lang="en-GB" dirty="0"/>
              <a:t>By the end of this key area, I will be able to:</a:t>
            </a:r>
          </a:p>
          <a:p>
            <a:pPr lvl="1"/>
            <a:r>
              <a:rPr lang="en-GB" dirty="0"/>
              <a:t>Discuss the five freedoms of animal welfare</a:t>
            </a:r>
          </a:p>
          <a:p>
            <a:pPr lvl="1"/>
            <a:r>
              <a:rPr lang="en-GB" dirty="0"/>
              <a:t>Use the five freedoms to evaluate an animal welfare situation</a:t>
            </a:r>
          </a:p>
          <a:p>
            <a:pPr lvl="1"/>
            <a:r>
              <a:rPr lang="en-GB" dirty="0"/>
              <a:t>Discuss the ethics of animal welfare</a:t>
            </a:r>
          </a:p>
          <a:p>
            <a:pPr lvl="1"/>
            <a:r>
              <a:rPr lang="en-GB" dirty="0"/>
              <a:t>Identify indicators of poor animal welfare</a:t>
            </a:r>
          </a:p>
          <a:p>
            <a:pPr lvl="1"/>
            <a:r>
              <a:rPr lang="en-GB" dirty="0"/>
              <a:t>Give examples of enrichment for animals</a:t>
            </a:r>
          </a:p>
          <a:p>
            <a:pPr lvl="1"/>
            <a:r>
              <a:rPr lang="en-GB" dirty="0"/>
              <a:t>Debate the existence of zoos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265113" y="-215900"/>
            <a:ext cx="9094787" cy="1143000"/>
          </a:xfrm>
        </p:spPr>
        <p:txBody>
          <a:bodyPr/>
          <a:lstStyle/>
          <a:p>
            <a:r>
              <a:rPr lang="en-GB" altLang="en-US" sz="4000"/>
              <a:t>Animal Welfare and food production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0" y="830263"/>
            <a:ext cx="9144000" cy="6027737"/>
          </a:xfrm>
        </p:spPr>
        <p:txBody>
          <a:bodyPr/>
          <a:lstStyle/>
          <a:p>
            <a:endParaRPr lang="en-GB" altLang="en-US" dirty="0"/>
          </a:p>
          <a:p>
            <a:r>
              <a:rPr lang="en-GB" altLang="en-US" dirty="0"/>
              <a:t>The health of an animal impacts on the food production from that animal. </a:t>
            </a:r>
          </a:p>
          <a:p>
            <a:r>
              <a:rPr lang="en-GB" altLang="en-US" dirty="0"/>
              <a:t>For some time this lead to looking at animal farming in terms of;</a:t>
            </a:r>
          </a:p>
          <a:p>
            <a:pPr lvl="1"/>
            <a:r>
              <a:rPr lang="en-GB" altLang="en-US" dirty="0"/>
              <a:t>Growth</a:t>
            </a:r>
          </a:p>
          <a:p>
            <a:pPr lvl="1"/>
            <a:r>
              <a:rPr lang="en-GB" altLang="en-US" dirty="0"/>
              <a:t>Reproduction</a:t>
            </a:r>
          </a:p>
          <a:p>
            <a:pPr lvl="1"/>
            <a:r>
              <a:rPr lang="en-GB" altLang="en-US" dirty="0"/>
              <a:t>Disease resistance</a:t>
            </a:r>
          </a:p>
        </p:txBody>
      </p:sp>
      <p:pic>
        <p:nvPicPr>
          <p:cNvPr id="3076" name="Picture 5" descr="See the source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167" y="4077072"/>
            <a:ext cx="3106345" cy="24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681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Animal Welfare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The need for food production has lead to intensive methods that some  consider unacceptable</a:t>
            </a:r>
          </a:p>
          <a:p>
            <a:r>
              <a:rPr lang="en-GB" altLang="en-US" dirty="0"/>
              <a:t>Animal welfare encompasses more than just the basic requirements for life.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0093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Research the “5 Freedoms” that animals should have.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HINT: You might find these in the Animal Welfare Act (2006)</a:t>
            </a:r>
          </a:p>
        </p:txBody>
      </p:sp>
    </p:spTree>
    <p:extLst>
      <p:ext uri="{BB962C8B-B14F-4D97-AF65-F5344CB8AC3E}">
        <p14:creationId xmlns:p14="http://schemas.microsoft.com/office/powerpoint/2010/main" val="180754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-31626" y="-171400"/>
            <a:ext cx="9175626" cy="1143000"/>
          </a:xfrm>
        </p:spPr>
        <p:txBody>
          <a:bodyPr/>
          <a:lstStyle/>
          <a:p>
            <a:r>
              <a:rPr lang="en-GB" altLang="en-US" dirty="0"/>
              <a:t>The five freedoms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85825"/>
            <a:ext cx="8977313" cy="4525963"/>
          </a:xfrm>
        </p:spPr>
        <p:txBody>
          <a:bodyPr/>
          <a:lstStyle/>
          <a:p>
            <a:pPr>
              <a:defRPr/>
            </a:pPr>
            <a:r>
              <a:rPr lang="en-GB" altLang="en-US" dirty="0"/>
              <a:t>Proposed in 1979, passed into law 2006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altLang="en-US" sz="3600" b="1" dirty="0"/>
              <a:t>Freedom</a:t>
            </a:r>
            <a:r>
              <a:rPr lang="en-GB" altLang="en-US" sz="3600" dirty="0"/>
              <a:t> from hunger and thirst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altLang="en-US" sz="3600" b="1" dirty="0"/>
              <a:t>Freedom </a:t>
            </a:r>
            <a:r>
              <a:rPr lang="en-GB" altLang="en-US" sz="3600" dirty="0"/>
              <a:t>from discomfort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altLang="en-US" sz="3600" b="1" dirty="0"/>
              <a:t>Freedom</a:t>
            </a:r>
            <a:r>
              <a:rPr lang="en-GB" altLang="en-US" sz="3600" dirty="0"/>
              <a:t> from pain, injury and disease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GB" altLang="en-US" sz="3600" b="1" dirty="0"/>
              <a:t>Freedom</a:t>
            </a:r>
            <a:r>
              <a:rPr lang="en-GB" altLang="en-US" sz="3600" dirty="0"/>
              <a:t> from fear and distress</a:t>
            </a:r>
          </a:p>
          <a:p>
            <a:pPr>
              <a:spcBef>
                <a:spcPts val="0"/>
              </a:spcBef>
              <a:defRPr/>
            </a:pPr>
            <a:r>
              <a:rPr lang="en-GB" altLang="en-US" sz="3600" dirty="0"/>
              <a:t> </a:t>
            </a:r>
            <a:r>
              <a:rPr lang="en-GB" altLang="en-US" sz="3600" b="1" dirty="0"/>
              <a:t>Freedom</a:t>
            </a:r>
            <a:r>
              <a:rPr lang="en-GB" altLang="en-US" sz="3600" dirty="0"/>
              <a:t> to express normal behaviour</a:t>
            </a:r>
          </a:p>
          <a:p>
            <a:pPr>
              <a:defRPr/>
            </a:pPr>
            <a:endParaRPr lang="en-GB" dirty="0"/>
          </a:p>
        </p:txBody>
      </p:sp>
      <p:pic>
        <p:nvPicPr>
          <p:cNvPr id="4100" name="Picture 2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88" y="4214813"/>
            <a:ext cx="2057400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636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79425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altLang="en-US" sz="4000"/>
              <a:t>How this can be used – assessing animal care </a:t>
            </a:r>
          </a:p>
        </p:txBody>
      </p:sp>
      <p:pic>
        <p:nvPicPr>
          <p:cNvPr id="5123" name="Picture 2" descr="See the source imag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6138" y="1109663"/>
            <a:ext cx="7651750" cy="5748337"/>
          </a:xfr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989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90525" y="-152400"/>
            <a:ext cx="8229600" cy="1143000"/>
          </a:xfrm>
        </p:spPr>
        <p:txBody>
          <a:bodyPr/>
          <a:lstStyle/>
          <a:p>
            <a:r>
              <a:rPr lang="en-GB" altLang="en-US"/>
              <a:t>Cost &amp; benefit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0" y="674688"/>
            <a:ext cx="9144000" cy="4525962"/>
          </a:xfrm>
        </p:spPr>
        <p:txBody>
          <a:bodyPr/>
          <a:lstStyle/>
          <a:p>
            <a:r>
              <a:rPr lang="en-GB" altLang="en-US"/>
              <a:t>There are costs associated with increasing animal welfare e.g. more space </a:t>
            </a:r>
          </a:p>
          <a:p>
            <a:r>
              <a:rPr lang="en-GB" altLang="en-US"/>
              <a:t>The benefits are in the longer term production and quality of the product from animals with high welfare.</a:t>
            </a:r>
          </a:p>
          <a:p>
            <a:endParaRPr lang="en-GB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75" y="3783013"/>
            <a:ext cx="449262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7750"/>
            <a:ext cx="2982913" cy="298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197350"/>
            <a:ext cx="163195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774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566738"/>
            <a:ext cx="8334375" cy="588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4758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-193675"/>
            <a:ext cx="8229600" cy="1143000"/>
          </a:xfrm>
        </p:spPr>
        <p:txBody>
          <a:bodyPr/>
          <a:lstStyle/>
          <a:p>
            <a:r>
              <a:rPr lang="en-GB" altLang="en-US"/>
              <a:t>Ethics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0" y="774700"/>
            <a:ext cx="9144000" cy="4198938"/>
          </a:xfrm>
        </p:spPr>
        <p:txBody>
          <a:bodyPr/>
          <a:lstStyle/>
          <a:p>
            <a:r>
              <a:rPr lang="en-GB" altLang="en-US"/>
              <a:t>An ethical consideration is based on a group consensus of ‘right and ‘wrong’</a:t>
            </a:r>
          </a:p>
          <a:p>
            <a:r>
              <a:rPr lang="en-GB" altLang="en-US"/>
              <a:t>Since domesticated animals are in our care – there are ethical concerns for their well-being.</a:t>
            </a:r>
          </a:p>
          <a:p>
            <a:r>
              <a:rPr lang="en-GB" altLang="en-US"/>
              <a:t> In considering animal welfare there is concern for both the physical and mental well-being.</a:t>
            </a:r>
          </a:p>
        </p:txBody>
      </p:sp>
      <p:sp>
        <p:nvSpPr>
          <p:cNvPr id="8198" name="TextBox 5"/>
          <p:cNvSpPr txBox="1">
            <a:spLocks noChangeArrowheads="1"/>
          </p:cNvSpPr>
          <p:nvPr/>
        </p:nvSpPr>
        <p:spPr bwMode="auto">
          <a:xfrm>
            <a:off x="611560" y="5106987"/>
            <a:ext cx="77563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GB" altLang="en-US" sz="1800" dirty="0"/>
              <a:t>Any welfare concern is also an ethical concern, some ethical concerns (e.g. use of selective breeding) are not welfare concerns.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9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819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Indications of poor welfare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71475" y="14605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altLang="en-US" sz="3600" dirty="0"/>
              <a:t>Animals behaviour is a good indicator of their welfare. These include</a:t>
            </a:r>
          </a:p>
          <a:p>
            <a:pPr lvl="1"/>
            <a:r>
              <a:rPr lang="en-GB" altLang="en-US" sz="3200" dirty="0"/>
              <a:t>Stereotypy</a:t>
            </a:r>
          </a:p>
          <a:p>
            <a:pPr lvl="1"/>
            <a:r>
              <a:rPr lang="en-GB" altLang="en-US" sz="3200" dirty="0"/>
              <a:t>Misdirected behaviour</a:t>
            </a:r>
          </a:p>
          <a:p>
            <a:pPr lvl="1"/>
            <a:r>
              <a:rPr lang="en-GB" altLang="en-US" sz="3200" dirty="0"/>
              <a:t>Failure in sexual or parental behaviour</a:t>
            </a:r>
          </a:p>
          <a:p>
            <a:pPr lvl="1"/>
            <a:r>
              <a:rPr lang="en-GB" altLang="en-US" sz="3200" dirty="0"/>
              <a:t>Altered levels of activity</a:t>
            </a:r>
          </a:p>
          <a:p>
            <a:pPr lvl="1"/>
            <a:r>
              <a:rPr lang="en-GB" altLang="en-US" sz="3200" dirty="0"/>
              <a:t>This video could be distressing. </a:t>
            </a:r>
          </a:p>
        </p:txBody>
      </p:sp>
      <p:sp>
        <p:nvSpPr>
          <p:cNvPr id="2" name="Action Button: Forward or Next 1">
            <a:hlinkClick r:id="rId4" highlightClick="1"/>
          </p:cNvPr>
          <p:cNvSpPr/>
          <p:nvPr/>
        </p:nvSpPr>
        <p:spPr>
          <a:xfrm>
            <a:off x="6569631" y="2780928"/>
            <a:ext cx="1015482" cy="1008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069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-171450"/>
            <a:ext cx="8229600" cy="1143000"/>
          </a:xfrm>
        </p:spPr>
        <p:txBody>
          <a:bodyPr/>
          <a:lstStyle/>
          <a:p>
            <a:r>
              <a:rPr lang="en-GB" altLang="en-US"/>
              <a:t>Stereotypy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0" y="708025"/>
            <a:ext cx="9144000" cy="4525963"/>
          </a:xfrm>
        </p:spPr>
        <p:txBody>
          <a:bodyPr/>
          <a:lstStyle/>
          <a:p>
            <a:r>
              <a:rPr lang="en-GB" altLang="en-US"/>
              <a:t>Repetitive movements such as pacing and chewing are often seen with animals that are in bare and unstimulating environments.</a:t>
            </a:r>
          </a:p>
          <a:p>
            <a:r>
              <a:rPr lang="en-GB" altLang="en-US"/>
              <a:t>These behaviours are characterised by being</a:t>
            </a:r>
          </a:p>
          <a:p>
            <a:pPr lvl="1"/>
            <a:r>
              <a:rPr lang="en-GB" altLang="en-US"/>
              <a:t>Persistent</a:t>
            </a:r>
          </a:p>
          <a:p>
            <a:pPr lvl="1"/>
            <a:r>
              <a:rPr lang="en-GB" altLang="en-US"/>
              <a:t>Repetitive</a:t>
            </a:r>
          </a:p>
          <a:p>
            <a:pPr lvl="1"/>
            <a:r>
              <a:rPr lang="en-GB" altLang="en-US"/>
              <a:t>Lacking function</a:t>
            </a:r>
          </a:p>
          <a:p>
            <a:pPr lvl="1"/>
            <a:endParaRPr lang="en-GB" altLang="en-US"/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5240338" y="3421585"/>
            <a:ext cx="37480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GB" altLang="en-US" sz="2400" dirty="0">
                <a:latin typeface="+mn-lt"/>
              </a:rPr>
              <a:t>In zoos </a:t>
            </a:r>
            <a:r>
              <a:rPr lang="en-GB" altLang="en-US" sz="2400" b="1" dirty="0">
                <a:solidFill>
                  <a:srgbClr val="FF0000"/>
                </a:solidFill>
                <a:latin typeface="+mn-lt"/>
              </a:rPr>
              <a:t>enriching</a:t>
            </a:r>
            <a:r>
              <a:rPr lang="en-GB" altLang="en-US" sz="2400" dirty="0">
                <a:latin typeface="+mn-lt"/>
              </a:rPr>
              <a:t> the environment can drastically reduce stereotypy behaviours</a:t>
            </a:r>
          </a:p>
        </p:txBody>
      </p:sp>
      <p:pic>
        <p:nvPicPr>
          <p:cNvPr id="10245" name="Picture 2" descr="Image result for zoos enrichment strategi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5" y="4994275"/>
            <a:ext cx="22955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AutoShape 4" descr="Image result for zoos enrichment strategies"/>
          <p:cNvSpPr>
            <a:spLocks noChangeAspect="1" noChangeArrowheads="1"/>
          </p:cNvSpPr>
          <p:nvPr/>
        </p:nvSpPr>
        <p:spPr bwMode="auto">
          <a:xfrm>
            <a:off x="63500" y="-723900"/>
            <a:ext cx="201930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0247" name="AutoShape 6" descr="Image result for zoos enrichment strategies"/>
          <p:cNvSpPr>
            <a:spLocks noChangeAspect="1" noChangeArrowheads="1"/>
          </p:cNvSpPr>
          <p:nvPr/>
        </p:nvSpPr>
        <p:spPr bwMode="auto">
          <a:xfrm>
            <a:off x="63500" y="-822325"/>
            <a:ext cx="27146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10248" name="AutoShape 8" descr="Image result for zoos enrichment strategies"/>
          <p:cNvSpPr>
            <a:spLocks noChangeAspect="1" noChangeArrowheads="1"/>
          </p:cNvSpPr>
          <p:nvPr/>
        </p:nvSpPr>
        <p:spPr bwMode="auto">
          <a:xfrm>
            <a:off x="215900" y="-669925"/>
            <a:ext cx="27146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pic>
        <p:nvPicPr>
          <p:cNvPr id="10249" name="Picture 10" descr="See the source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175" y="5040313"/>
            <a:ext cx="2855913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2" descr="See the source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4492625"/>
            <a:ext cx="3154363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034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bldLvl="5"/>
      <p:bldP spid="102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D89F9-F700-4EE7-8364-3623DBFA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837790-B52F-457F-9686-9BA8DB3FD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628800"/>
            <a:ext cx="6480720" cy="4320480"/>
          </a:xfrm>
        </p:spPr>
      </p:pic>
    </p:spTree>
    <p:extLst>
      <p:ext uri="{BB962C8B-B14F-4D97-AF65-F5344CB8AC3E}">
        <p14:creationId xmlns:p14="http://schemas.microsoft.com/office/powerpoint/2010/main" val="1343072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68325" y="-171450"/>
            <a:ext cx="8229600" cy="1143000"/>
          </a:xfrm>
        </p:spPr>
        <p:txBody>
          <a:bodyPr/>
          <a:lstStyle/>
          <a:p>
            <a:r>
              <a:rPr lang="en-GB" altLang="en-US"/>
              <a:t>Misdirected Behaviour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0" y="976313"/>
            <a:ext cx="9144000" cy="4525962"/>
          </a:xfrm>
        </p:spPr>
        <p:txBody>
          <a:bodyPr/>
          <a:lstStyle/>
          <a:p>
            <a:r>
              <a:rPr lang="en-GB" altLang="en-US" dirty="0"/>
              <a:t>Where a normal pattern of behaviour is directed in the wrong way (on itself or on others)</a:t>
            </a:r>
          </a:p>
          <a:p>
            <a:r>
              <a:rPr lang="en-GB" altLang="en-US" dirty="0"/>
              <a:t>e.g. Feather pecking in chickens with no flooring material (misdirected foraging)</a:t>
            </a:r>
          </a:p>
          <a:p>
            <a:r>
              <a:rPr lang="en-GB" altLang="en-US" dirty="0"/>
              <a:t>e.g. Sows in farrowing crates will move in a way that would have been nesting behaviour if had access to the materials</a:t>
            </a:r>
          </a:p>
          <a:p>
            <a:endParaRPr lang="en-GB" altLang="en-US" dirty="0"/>
          </a:p>
        </p:txBody>
      </p:sp>
      <p:sp>
        <p:nvSpPr>
          <p:cNvPr id="2" name="Action Button: Movie 1">
            <a:hlinkClick r:id="rId4" highlightClick="1"/>
          </p:cNvPr>
          <p:cNvSpPr/>
          <p:nvPr/>
        </p:nvSpPr>
        <p:spPr>
          <a:xfrm>
            <a:off x="6660232" y="4941168"/>
            <a:ext cx="1368152" cy="1152128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647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4FB56-6712-4904-8E96-570CD7960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0BE8CD-688E-4B43-99A3-C8B79A5441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73" y="1628800"/>
            <a:ext cx="7680853" cy="4320480"/>
          </a:xfrm>
        </p:spPr>
      </p:pic>
    </p:spTree>
    <p:extLst>
      <p:ext uri="{BB962C8B-B14F-4D97-AF65-F5344CB8AC3E}">
        <p14:creationId xmlns:p14="http://schemas.microsoft.com/office/powerpoint/2010/main" val="2645400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/>
              <a:t>Failure of sexual/parental behaviour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0" y="1511300"/>
            <a:ext cx="6713538" cy="4525963"/>
          </a:xfrm>
        </p:spPr>
        <p:txBody>
          <a:bodyPr>
            <a:normAutofit fontScale="92500" lnSpcReduction="10000"/>
          </a:bodyPr>
          <a:lstStyle/>
          <a:p>
            <a:r>
              <a:rPr lang="en-GB" altLang="en-US" dirty="0"/>
              <a:t>Animals that have poor welfare (especially isolated social animals) can fail to engage in reproductive behaviours, or reject offspring that are born.</a:t>
            </a:r>
          </a:p>
          <a:p>
            <a:r>
              <a:rPr lang="en-GB" altLang="en-US" dirty="0"/>
              <a:t>Poor parenting can decrease the development (or even survival) of the offspring or may lead to dysfunctional behaviours in the offspring</a:t>
            </a:r>
          </a:p>
        </p:txBody>
      </p:sp>
      <p:pic>
        <p:nvPicPr>
          <p:cNvPr id="12293" name="Picture 5" descr="See the source imag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1598613"/>
            <a:ext cx="231457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 descr="See the source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913" y="3979863"/>
            <a:ext cx="2478087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634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58B3F-16DD-42EB-934A-DFD62AC41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98941C-159D-4A0F-9B5B-746386D7E3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1178806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Altered levels of activity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328613" y="1449388"/>
            <a:ext cx="8229600" cy="4525962"/>
          </a:xfrm>
        </p:spPr>
        <p:txBody>
          <a:bodyPr/>
          <a:lstStyle/>
          <a:p>
            <a:r>
              <a:rPr lang="en-GB" altLang="en-US" sz="3600" dirty="0"/>
              <a:t>Extremes of activity can be indicators of poor welfare. i.e.</a:t>
            </a:r>
          </a:p>
          <a:p>
            <a:pPr lvl="1"/>
            <a:r>
              <a:rPr lang="en-GB" altLang="en-US" sz="3200" dirty="0"/>
              <a:t>Hysteria (high levels of </a:t>
            </a:r>
            <a:r>
              <a:rPr lang="en-GB" altLang="en-US" sz="3200" u="sng" dirty="0"/>
              <a:t>activity</a:t>
            </a:r>
            <a:r>
              <a:rPr lang="en-GB" altLang="en-US" sz="3200" dirty="0"/>
              <a:t>)</a:t>
            </a:r>
          </a:p>
          <a:p>
            <a:pPr lvl="1"/>
            <a:r>
              <a:rPr lang="en-GB" altLang="en-US" sz="3200" dirty="0"/>
              <a:t>Apathy (low levels of </a:t>
            </a:r>
            <a:r>
              <a:rPr lang="en-GB" altLang="en-US" sz="3200" u="sng" dirty="0"/>
              <a:t>activity</a:t>
            </a:r>
            <a:r>
              <a:rPr lang="en-GB" altLang="en-US" sz="3200" dirty="0"/>
              <a:t>)</a:t>
            </a:r>
          </a:p>
        </p:txBody>
      </p:sp>
      <p:pic>
        <p:nvPicPr>
          <p:cNvPr id="13317" name="Picture 5" descr="Image result for animal welfare sleep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5" y="3911600"/>
            <a:ext cx="3140075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7" descr="Image result for agressive animal behaviou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4054475"/>
            <a:ext cx="2928938" cy="23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9" descr="Image result for agressive animal behaviou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5080000"/>
            <a:ext cx="24193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836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5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79425" y="-215900"/>
            <a:ext cx="8229600" cy="1143000"/>
          </a:xfrm>
        </p:spPr>
        <p:txBody>
          <a:bodyPr/>
          <a:lstStyle/>
          <a:p>
            <a:r>
              <a:rPr lang="en-GB" altLang="en-US"/>
              <a:t>Enrichment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0" y="730250"/>
            <a:ext cx="9144000" cy="4525963"/>
          </a:xfrm>
        </p:spPr>
        <p:txBody>
          <a:bodyPr/>
          <a:lstStyle/>
          <a:p>
            <a:r>
              <a:rPr lang="en-GB" altLang="en-US"/>
              <a:t>For all of the behaviours enriching the environment so that the animal can access normal behaviours and is suitably stimulated will help their welfare.</a:t>
            </a:r>
          </a:p>
          <a:p>
            <a:r>
              <a:rPr lang="en-GB" altLang="en-US"/>
              <a:t>This also includes ensuring that the animals have enough other animals with them. </a:t>
            </a:r>
          </a:p>
        </p:txBody>
      </p:sp>
      <p:pic>
        <p:nvPicPr>
          <p:cNvPr id="14340" name="Picture 2" descr="See the source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3948113"/>
            <a:ext cx="199231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4" descr="See the source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513" y="4657725"/>
            <a:ext cx="3048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See the source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038" y="3835400"/>
            <a:ext cx="332898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8" descr="See the source im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4516438"/>
            <a:ext cx="1758950" cy="234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ction Button: Movie 1">
            <a:hlinkClick r:id="rId8" highlightClick="1"/>
          </p:cNvPr>
          <p:cNvSpPr/>
          <p:nvPr/>
        </p:nvSpPr>
        <p:spPr>
          <a:xfrm>
            <a:off x="2915816" y="3948113"/>
            <a:ext cx="1057697" cy="921047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374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16388" name="Picture 2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0"/>
            <a:ext cx="8643937" cy="648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8A3DC2-7957-4AE4-838A-97ABD0DF52CE}"/>
              </a:ext>
            </a:extLst>
          </p:cNvPr>
          <p:cNvSpPr txBox="1"/>
          <p:nvPr/>
        </p:nvSpPr>
        <p:spPr>
          <a:xfrm>
            <a:off x="3819848" y="5471139"/>
            <a:ext cx="4932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4"/>
              </a:rPr>
              <a:t>https://www.animalwelfarefoundation.org.uk/education/student-zone/case-studies/#an-inspector-calls</a:t>
            </a:r>
            <a:endParaRPr lang="en-GB" dirty="0"/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8195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Should zoos exist?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the term “zoo”, I include aquariums etc. </a:t>
            </a:r>
          </a:p>
        </p:txBody>
      </p:sp>
      <p:sp>
        <p:nvSpPr>
          <p:cNvPr id="4" name="Action Button: Forward or Next 3">
            <a:hlinkClick r:id="rId3" highlightClick="1"/>
          </p:cNvPr>
          <p:cNvSpPr/>
          <p:nvPr/>
        </p:nvSpPr>
        <p:spPr>
          <a:xfrm>
            <a:off x="1043608" y="2708920"/>
            <a:ext cx="1080120" cy="108012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ction Button: Forward or Next 4">
            <a:hlinkClick r:id="rId4" highlightClick="1"/>
          </p:cNvPr>
          <p:cNvSpPr/>
          <p:nvPr/>
        </p:nvSpPr>
        <p:spPr>
          <a:xfrm>
            <a:off x="3707904" y="2680455"/>
            <a:ext cx="1080120" cy="1080120"/>
          </a:xfrm>
          <a:prstGeom prst="actionButtonForwardNex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 descr="C:\Users\mm5220a\AppData\Local\Microsoft\Windows\Temporary Internet Files\Content.IE5\41PRJB54\image1_chritopher_michael[1]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564904"/>
            <a:ext cx="2150368" cy="1582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421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By the end of this key area, I will be able to:</a:t>
            </a:r>
          </a:p>
          <a:p>
            <a:pPr lvl="1"/>
            <a:r>
              <a:rPr lang="en-GB" dirty="0"/>
              <a:t>Discuss the five freedoms of animal welfare</a:t>
            </a:r>
          </a:p>
          <a:p>
            <a:pPr lvl="1"/>
            <a:r>
              <a:rPr lang="en-GB" dirty="0"/>
              <a:t>Use the five freedoms to evaluate an animal welfare situation</a:t>
            </a:r>
          </a:p>
          <a:p>
            <a:pPr lvl="1"/>
            <a:r>
              <a:rPr lang="en-GB" dirty="0"/>
              <a:t>Discuss the ethics of animal welfare</a:t>
            </a:r>
          </a:p>
          <a:p>
            <a:pPr lvl="1"/>
            <a:r>
              <a:rPr lang="en-GB" dirty="0"/>
              <a:t>Identify indicators of poor animal welfare</a:t>
            </a:r>
          </a:p>
          <a:p>
            <a:pPr lvl="1"/>
            <a:r>
              <a:rPr lang="en-GB" dirty="0"/>
              <a:t>Give examples of enrichment for animals</a:t>
            </a:r>
          </a:p>
          <a:p>
            <a:pPr lvl="1"/>
            <a:r>
              <a:rPr lang="en-GB" dirty="0"/>
              <a:t>Debate the existence of zoos</a:t>
            </a:r>
          </a:p>
        </p:txBody>
      </p:sp>
    </p:spTree>
    <p:extLst>
      <p:ext uri="{BB962C8B-B14F-4D97-AF65-F5344CB8AC3E}">
        <p14:creationId xmlns:p14="http://schemas.microsoft.com/office/powerpoint/2010/main" val="3332710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- </a:t>
            </a:r>
            <a:r>
              <a:rPr lang="en-GB"/>
              <a:t>quizziz 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E5B605-D185-4BAA-8DA3-39809F1EF9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497" y="2132856"/>
            <a:ext cx="3733006" cy="3733006"/>
          </a:xfrm>
        </p:spPr>
      </p:pic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D0ECA-3988-4DE8-93C7-7B1FF1ADF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PPQ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1071E-9CA4-416A-B07D-8CDC67AEB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2016 – mcq20, paper 2 q14B</a:t>
            </a:r>
          </a:p>
          <a:p>
            <a:r>
              <a:rPr lang="en-GB" dirty="0"/>
              <a:t>2017 –</a:t>
            </a:r>
          </a:p>
          <a:p>
            <a:r>
              <a:rPr lang="en-GB" dirty="0"/>
              <a:t>2018 – </a:t>
            </a:r>
          </a:p>
          <a:p>
            <a:r>
              <a:rPr lang="en-GB" dirty="0"/>
              <a:t>2019 – mcq22</a:t>
            </a:r>
          </a:p>
          <a:p>
            <a:r>
              <a:rPr lang="en-GB" dirty="0"/>
              <a:t>2022 </a:t>
            </a:r>
            <a:r>
              <a:rPr lang="en-GB"/>
              <a:t>– MCQ paper 2 q11B 14</a:t>
            </a:r>
            <a:endParaRPr lang="en-GB" dirty="0"/>
          </a:p>
          <a:p>
            <a:r>
              <a:rPr lang="en-GB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41393744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Describe a </a:t>
            </a:r>
            <a:r>
              <a:rPr lang="en-GB" u="sng" dirty="0"/>
              <a:t>benefit</a:t>
            </a:r>
            <a:r>
              <a:rPr lang="en-GB" dirty="0"/>
              <a:t> of intensive farming and free range farming</a:t>
            </a:r>
          </a:p>
          <a:p>
            <a:endParaRPr lang="en-GB" dirty="0"/>
          </a:p>
          <a:p>
            <a:r>
              <a:rPr lang="en-GB" dirty="0"/>
              <a:t>Describe a </a:t>
            </a:r>
            <a:r>
              <a:rPr lang="en-GB" u="sng" dirty="0"/>
              <a:t>cost</a:t>
            </a:r>
            <a:r>
              <a:rPr lang="en-GB" dirty="0"/>
              <a:t> of intensive farming and free range farming</a:t>
            </a:r>
          </a:p>
        </p:txBody>
      </p:sp>
    </p:spTree>
    <p:extLst>
      <p:ext uri="{BB962C8B-B14F-4D97-AF65-F5344CB8AC3E}">
        <p14:creationId xmlns:p14="http://schemas.microsoft.com/office/powerpoint/2010/main" val="27534869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986</TotalTime>
  <Words>978</Words>
  <Application>Microsoft Office PowerPoint</Application>
  <PresentationFormat>On-screen Show (4:3)</PresentationFormat>
  <Paragraphs>124</Paragraphs>
  <Slides>28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Comic Sans MS</vt:lpstr>
      <vt:lpstr>Office Theme</vt:lpstr>
      <vt:lpstr>Higher Biology </vt:lpstr>
      <vt:lpstr>Course Specification</vt:lpstr>
      <vt:lpstr>Starter</vt:lpstr>
      <vt:lpstr>Learning Intention</vt:lpstr>
      <vt:lpstr>Success Criteria </vt:lpstr>
      <vt:lpstr>Animal Welfare and food production</vt:lpstr>
      <vt:lpstr>Animal Welfare</vt:lpstr>
      <vt:lpstr>Research Task</vt:lpstr>
      <vt:lpstr>The five freedoms</vt:lpstr>
      <vt:lpstr>How this can be used – assessing animal care </vt:lpstr>
      <vt:lpstr>Cost &amp; benefit</vt:lpstr>
      <vt:lpstr>PowerPoint Presentation</vt:lpstr>
      <vt:lpstr>Ethics</vt:lpstr>
      <vt:lpstr>Indications of poor welfare</vt:lpstr>
      <vt:lpstr>Stereotypy</vt:lpstr>
      <vt:lpstr>PowerPoint Presentation</vt:lpstr>
      <vt:lpstr>Misdirected Behaviour</vt:lpstr>
      <vt:lpstr>PowerPoint Presentation</vt:lpstr>
      <vt:lpstr>Failure of sexual/parental behaviour</vt:lpstr>
      <vt:lpstr>PowerPoint Presentation</vt:lpstr>
      <vt:lpstr>Altered levels of activity</vt:lpstr>
      <vt:lpstr>Enrichment</vt:lpstr>
      <vt:lpstr>PowerPoint Presentation</vt:lpstr>
      <vt:lpstr>Should zoos exist?</vt:lpstr>
      <vt:lpstr>Success Criteria</vt:lpstr>
      <vt:lpstr>Plenary - quizziz </vt:lpstr>
      <vt:lpstr>PPQ</vt:lpstr>
      <vt:lpstr>Starter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MMilmore</cp:lastModifiedBy>
  <cp:revision>31</cp:revision>
  <dcterms:created xsi:type="dcterms:W3CDTF">2021-12-20T09:14:41Z</dcterms:created>
  <dcterms:modified xsi:type="dcterms:W3CDTF">2024-06-04T14:48:21Z</dcterms:modified>
</cp:coreProperties>
</file>