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260" r:id="rId3"/>
    <p:sldId id="318" r:id="rId4"/>
    <p:sldId id="257" r:id="rId5"/>
    <p:sldId id="258" r:id="rId6"/>
    <p:sldId id="259" r:id="rId7"/>
    <p:sldId id="327" r:id="rId8"/>
    <p:sldId id="275" r:id="rId9"/>
    <p:sldId id="276" r:id="rId10"/>
    <p:sldId id="277" r:id="rId11"/>
    <p:sldId id="278" r:id="rId12"/>
    <p:sldId id="308" r:id="rId13"/>
    <p:sldId id="279" r:id="rId14"/>
    <p:sldId id="280" r:id="rId15"/>
    <p:sldId id="281" r:id="rId16"/>
    <p:sldId id="283" r:id="rId17"/>
    <p:sldId id="284" r:id="rId18"/>
    <p:sldId id="285" r:id="rId19"/>
    <p:sldId id="286" r:id="rId20"/>
    <p:sldId id="287" r:id="rId21"/>
    <p:sldId id="328" r:id="rId22"/>
    <p:sldId id="312" r:id="rId23"/>
    <p:sldId id="311" r:id="rId24"/>
    <p:sldId id="313" r:id="rId25"/>
    <p:sldId id="314" r:id="rId26"/>
    <p:sldId id="315" r:id="rId27"/>
    <p:sldId id="288" r:id="rId28"/>
    <p:sldId id="290" r:id="rId29"/>
    <p:sldId id="291" r:id="rId30"/>
    <p:sldId id="282" r:id="rId31"/>
    <p:sldId id="292" r:id="rId32"/>
    <p:sldId id="299" r:id="rId33"/>
    <p:sldId id="300" r:id="rId34"/>
    <p:sldId id="295" r:id="rId35"/>
    <p:sldId id="325" r:id="rId36"/>
    <p:sldId id="317" r:id="rId37"/>
    <p:sldId id="316" r:id="rId38"/>
    <p:sldId id="301" r:id="rId39"/>
    <p:sldId id="269" r:id="rId40"/>
    <p:sldId id="320" r:id="rId41"/>
    <p:sldId id="289" r:id="rId42"/>
    <p:sldId id="302" r:id="rId43"/>
    <p:sldId id="293" r:id="rId44"/>
    <p:sldId id="294" r:id="rId45"/>
    <p:sldId id="303" r:id="rId46"/>
    <p:sldId id="326" r:id="rId47"/>
    <p:sldId id="296" r:id="rId48"/>
    <p:sldId id="321" r:id="rId49"/>
    <p:sldId id="322" r:id="rId50"/>
    <p:sldId id="297" r:id="rId51"/>
    <p:sldId id="271" r:id="rId52"/>
    <p:sldId id="273" r:id="rId53"/>
    <p:sldId id="274" r:id="rId54"/>
    <p:sldId id="304" r:id="rId55"/>
    <p:sldId id="305" r:id="rId56"/>
    <p:sldId id="306" r:id="rId57"/>
    <p:sldId id="307" r:id="rId58"/>
    <p:sldId id="323" r:id="rId59"/>
    <p:sldId id="324" r:id="rId60"/>
    <p:sldId id="26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>
      <p:cViewPr varScale="1">
        <p:scale>
          <a:sx n="108" d="100"/>
          <a:sy n="108" d="100"/>
        </p:scale>
        <p:origin x="15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E03199-5E2E-7540-9D6D-5E21BA2301AC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5588E-ED2A-D64F-A365-68F25EAC8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345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CD6CE7C-C3B1-4B19-8C92-AFCEED2A122B}" type="slidenum">
              <a:rPr lang="en-GB" altLang="en-US" u="none">
                <a:solidFill>
                  <a:prstClr val="black"/>
                </a:solidFill>
              </a:rPr>
              <a:pPr/>
              <a:t>30</a:t>
            </a:fld>
            <a:endParaRPr lang="en-GB" altLang="en-US" u="none">
              <a:solidFill>
                <a:prstClr val="black"/>
              </a:solidFill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altLang="en-US">
                <a:latin typeface="Arial" charset="0"/>
              </a:rPr>
              <a:t>In addition to needing to re</a:t>
            </a:r>
            <a:r>
              <a:rPr lang="en-GB" altLang="en-US" b="1" i="1">
                <a:latin typeface="Arial" charset="0"/>
              </a:rPr>
              <a:t>genera</a:t>
            </a:r>
            <a:r>
              <a:rPr lang="en-GB" altLang="en-US">
                <a:latin typeface="Arial" charset="0"/>
              </a:rPr>
              <a:t>te NAD+, </a:t>
            </a:r>
            <a:r>
              <a:rPr lang="en-GB" altLang="en-US" b="1" i="1">
                <a:latin typeface="Arial" charset="0"/>
              </a:rPr>
              <a:t>cells</a:t>
            </a:r>
            <a:r>
              <a:rPr lang="en-GB" altLang="en-US">
                <a:latin typeface="Arial" charset="0"/>
              </a:rPr>
              <a:t> also have problems with controlling the movement of acetate </a:t>
            </a:r>
            <a:r>
              <a:rPr lang="en-GB" altLang="en-US" b="1" i="1">
                <a:latin typeface="Arial" charset="0"/>
              </a:rPr>
              <a:t>molecules</a:t>
            </a:r>
            <a:r>
              <a:rPr lang="en-GB" altLang="en-US">
                <a:latin typeface="Arial" charset="0"/>
              </a:rPr>
              <a:t>. Acetate </a:t>
            </a:r>
            <a:r>
              <a:rPr lang="en-GB" altLang="en-US" b="1" i="1">
                <a:latin typeface="Arial" charset="0"/>
              </a:rPr>
              <a:t>molecules</a:t>
            </a:r>
            <a:r>
              <a:rPr lang="en-GB" altLang="en-US">
                <a:latin typeface="Arial" charset="0"/>
              </a:rPr>
              <a:t> are small enough to diffuse away or evaporate (evaporating acetate </a:t>
            </a:r>
            <a:r>
              <a:rPr lang="en-GB" altLang="en-US" b="1" i="1">
                <a:latin typeface="Arial" charset="0"/>
              </a:rPr>
              <a:t>molecules</a:t>
            </a:r>
            <a:r>
              <a:rPr lang="en-GB" altLang="en-US">
                <a:latin typeface="Arial" charset="0"/>
              </a:rPr>
              <a:t> are what give vinegar its distinctive smell). To prevent this, </a:t>
            </a:r>
            <a:r>
              <a:rPr lang="en-GB" altLang="en-US" b="1" i="1">
                <a:latin typeface="Arial" charset="0"/>
              </a:rPr>
              <a:t>cells</a:t>
            </a:r>
            <a:r>
              <a:rPr lang="en-GB" altLang="en-US">
                <a:latin typeface="Arial" charset="0"/>
              </a:rPr>
              <a:t> covalently bond acetate </a:t>
            </a:r>
            <a:r>
              <a:rPr lang="en-GB" altLang="en-US" b="1" i="1">
                <a:latin typeface="Arial" charset="0"/>
              </a:rPr>
              <a:t>molecules</a:t>
            </a:r>
            <a:r>
              <a:rPr lang="en-GB" altLang="en-US">
                <a:latin typeface="Arial" charset="0"/>
              </a:rPr>
              <a:t> to a large carrier, called coenzyme A, making a complex is called acetyl-CoA. </a:t>
            </a:r>
            <a:br>
              <a:rPr lang="en-GB" altLang="en-US">
                <a:latin typeface="Arial" charset="0"/>
              </a:rPr>
            </a:br>
            <a:br>
              <a:rPr lang="en-GB" altLang="en-US">
                <a:latin typeface="Arial" charset="0"/>
              </a:rPr>
            </a:br>
            <a:endParaRPr lang="en-GB" alt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1C8C4-3E5B-4F2F-B30B-85514C931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5976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181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70288"/>
            <a:ext cx="4038600" cy="181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30DA-E9D3-45E0-8B02-4434FE0A5B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2204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87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181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70288"/>
            <a:ext cx="4038600" cy="181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3788D-DECC-45B1-8D8C-85D9F2C010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407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3ZzI6WZS28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file:///\\upload.wikimedia.org\wikipedia\commons\b\b5\Mitochondrion_mini.svg" TargetMode="Externa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file:///\\upload.wikimedia.org\wikipedia\commons\b\b5\Mitochondrion_mini.svg" TargetMode="Externa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url=http://www.clker.com/clipart-curved-arrow-left.html&amp;rct=j&amp;frm=1&amp;q=&amp;esrc=s&amp;sa=U&amp;ei=zRM9VLS5NOTZ7gbB8YGIAg&amp;ved=0CCAQ9QEwBTgU&amp;usg=AFQjCNGU_eGsiQorYZrPxnra5F_Ud2ftkQ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url=http://www.clker.com/clipart-curved-arrow-left.html&amp;rct=j&amp;frm=1&amp;q=&amp;esrc=s&amp;sa=U&amp;ei=zRM9VLS5NOTZ7gbB8YGIAg&amp;ved=0CCAQ9QEwBTgU&amp;usg=AFQjCNGU_eGsiQorYZrPxnra5F_Ud2ftkQ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file:///\\upload.wikimedia.org\wikipedia\commons\b\b5\Mitochondrion_mini.svg" TargetMode="Externa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oogle.co.uk/url?url=http://commons.wikimedia.org/wiki/File:O2_logo.svg&amp;rct=j&amp;frm=1&amp;q=&amp;esrc=s&amp;sa=U&amp;ei=dR49VJ8EhMLuBqONgcgD&amp;ved=0CBoQ9QEwAQ&amp;sig2=X1C31psN3DHodiouHW3ulw&amp;usg=AFQjCNFkqOUB7pmi-LPIqmwry_LYwP6Qhg" TargetMode="Externa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bdkbCU20_M" TargetMode="External"/><Relationship Id="rId2" Type="http://schemas.openxmlformats.org/officeDocument/2006/relationships/hyperlink" Target="https://www.youtube.com/watch?v=eJ9Zjc-jdys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quizizz.com/admin/quiz/5fd33d1f4bf3dd001bf65aea/higher-biology-u2-ka2-cellular-respiration?term=Higher%20Biology%20U2&amp;sortKey=_score&amp;searchLocale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2 – Cellular Respiration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344816" cy="53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28119"/>
            <a:ext cx="8229600" cy="267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5445224"/>
            <a:ext cx="810577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9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From your knowledge from National 5 Biology:</a:t>
            </a:r>
          </a:p>
          <a:p>
            <a:pPr lvl="1"/>
            <a:r>
              <a:rPr lang="en-GB" dirty="0"/>
              <a:t>Write out the equation for aerobic respiration</a:t>
            </a:r>
          </a:p>
          <a:p>
            <a:pPr lvl="1"/>
            <a:r>
              <a:rPr lang="en-GB" dirty="0"/>
              <a:t>What is the difference between aerobic respiration and fermentation? </a:t>
            </a:r>
          </a:p>
          <a:p>
            <a:pPr lvl="1"/>
            <a:r>
              <a:rPr lang="en-GB" dirty="0"/>
              <a:t>Why does a cell perform aerobic respiration? 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will:</a:t>
            </a:r>
          </a:p>
          <a:p>
            <a:pPr lvl="1"/>
            <a:r>
              <a:rPr lang="en-GB" dirty="0"/>
              <a:t>Understand the processes of glycolysis and the citric acid </a:t>
            </a:r>
            <a:r>
              <a:rPr lang="en-GB" dirty="0" err="1"/>
              <a:t>cyle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I can: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importance of respiration to living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role that ATP play in the transfer of energy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process of glycolysis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State what is meant by the energy investment and pay off in glycolysis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citric acid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need for hydrogen acceptors and state where they are used.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role of dehydrogenase enzymes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role of NAD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Screenshot 2022-11-19 at 14.04.5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65" b="26169"/>
          <a:stretch/>
        </p:blipFill>
        <p:spPr>
          <a:xfrm>
            <a:off x="1331640" y="261094"/>
            <a:ext cx="6192688" cy="62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99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The chemistry of respiration</a:t>
            </a:r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323850" y="1557338"/>
            <a:ext cx="8229600" cy="3787775"/>
          </a:xfrm>
        </p:spPr>
        <p:txBody>
          <a:bodyPr/>
          <a:lstStyle/>
          <a:p>
            <a:pPr marL="609600" indent="-609600" eaLnBrk="1" hangingPunct="1">
              <a:buFont typeface="Arial" charset="0"/>
              <a:buNone/>
            </a:pPr>
            <a:r>
              <a:rPr lang="en-GB" altLang="en-US"/>
              <a:t>	There are 3 sets of reactions in cellular respiration that release the energy contained in food, by oxidation.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GB" altLang="en-US"/>
              <a:t>Glycolysis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GB" altLang="en-US"/>
              <a:t>The citric acid cycle</a:t>
            </a:r>
          </a:p>
          <a:p>
            <a:pPr marL="609600" indent="-609600" eaLnBrk="1" hangingPunct="1">
              <a:buFont typeface="Arial" charset="0"/>
              <a:buAutoNum type="arabicPeriod"/>
            </a:pPr>
            <a:r>
              <a:rPr lang="en-GB" altLang="en-US"/>
              <a:t>The electron transport chain</a:t>
            </a:r>
          </a:p>
          <a:p>
            <a:pPr marL="609600" indent="-609600"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85646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Respiration</a:t>
            </a:r>
          </a:p>
        </p:txBody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During respiration, glucose is gradually broken down and hydrogen released at various stages along the pathway. </a:t>
            </a:r>
          </a:p>
          <a:p>
            <a:pPr eaLnBrk="1" hangingPunct="1"/>
            <a:endParaRPr lang="en-GB" altLang="en-US" dirty="0"/>
          </a:p>
          <a:p>
            <a:pPr eaLnBrk="1" hangingPunct="1"/>
            <a:r>
              <a:rPr lang="en-GB" altLang="en-US" dirty="0"/>
              <a:t>By passing hydrogen on, the cell is able to make ATP – the energy the cell uses for all its activities .</a:t>
            </a:r>
          </a:p>
        </p:txBody>
      </p:sp>
    </p:spTree>
    <p:extLst>
      <p:ext uri="{BB962C8B-B14F-4D97-AF65-F5344CB8AC3E}">
        <p14:creationId xmlns:p14="http://schemas.microsoft.com/office/powerpoint/2010/main" val="163736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ATP (</a:t>
            </a:r>
            <a:r>
              <a:rPr lang="en-GB" altLang="en-US" u="sng"/>
              <a:t>A</a:t>
            </a:r>
            <a:r>
              <a:rPr lang="en-GB" altLang="en-US"/>
              <a:t>denosine </a:t>
            </a:r>
            <a:r>
              <a:rPr lang="en-GB" altLang="en-US" u="sng"/>
              <a:t>t</a:t>
            </a:r>
            <a:r>
              <a:rPr lang="en-GB" altLang="en-US"/>
              <a:t>ri</a:t>
            </a:r>
            <a:r>
              <a:rPr lang="en-GB" altLang="en-US" u="sng"/>
              <a:t>p</a:t>
            </a:r>
            <a:r>
              <a:rPr lang="en-GB" altLang="en-US"/>
              <a:t>hosphate)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GB" altLang="en-US" sz="2800"/>
              <a:t>ATP is essential to biological systems as it is the link between reactions that release energy (catabolic) and those that use energy (anabolic).</a:t>
            </a:r>
          </a:p>
          <a:p>
            <a:pPr eaLnBrk="1" hangingPunct="1">
              <a:buFont typeface="Arial" charset="0"/>
              <a:buNone/>
            </a:pPr>
            <a:endParaRPr lang="en-GB" altLang="en-US" sz="2800"/>
          </a:p>
        </p:txBody>
      </p:sp>
      <p:pic>
        <p:nvPicPr>
          <p:cNvPr id="73732" name="Picture 5" descr="ATP struct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2025" y="3108325"/>
            <a:ext cx="3790950" cy="771525"/>
          </a:xfrm>
        </p:spPr>
      </p:pic>
    </p:spTree>
    <p:extLst>
      <p:ext uri="{BB962C8B-B14F-4D97-AF65-F5344CB8AC3E}">
        <p14:creationId xmlns:p14="http://schemas.microsoft.com/office/powerpoint/2010/main" val="70337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ATP = Energy Currency</a:t>
            </a:r>
          </a:p>
        </p:txBody>
      </p:sp>
      <p:sp>
        <p:nvSpPr>
          <p:cNvPr id="75779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/>
              <a:t>ATP is ‘spent’ during cellular work such as muscular contraction or the formation of proteins, and is 'banked' or stored when glucose is broken down during cellular respiration. </a:t>
            </a:r>
          </a:p>
        </p:txBody>
      </p:sp>
      <p:pic>
        <p:nvPicPr>
          <p:cNvPr id="75780" name="Picture 4" descr="ATP cycl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2133600"/>
            <a:ext cx="3590925" cy="2162175"/>
          </a:xfrm>
        </p:spPr>
      </p:pic>
      <p:sp>
        <p:nvSpPr>
          <p:cNvPr id="75781" name="Rectangle 6"/>
          <p:cNvSpPr>
            <a:spLocks noChangeArrowheads="1"/>
          </p:cNvSpPr>
          <p:nvPr/>
        </p:nvSpPr>
        <p:spPr bwMode="auto">
          <a:xfrm>
            <a:off x="5651500" y="4441825"/>
            <a:ext cx="2414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FF0000"/>
                </a:solidFill>
              </a:rPr>
              <a:t>Coupling of reactions</a:t>
            </a:r>
          </a:p>
        </p:txBody>
      </p:sp>
    </p:spTree>
    <p:extLst>
      <p:ext uri="{BB962C8B-B14F-4D97-AF65-F5344CB8AC3E}">
        <p14:creationId xmlns:p14="http://schemas.microsoft.com/office/powerpoint/2010/main" val="171873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23" y="836712"/>
            <a:ext cx="8604187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817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ATP – Amoeba sisters video</a:t>
            </a:r>
          </a:p>
        </p:txBody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hlinkClick r:id="rId2"/>
              </a:rPr>
              <a:t>https://www.youtube.com/watch?v=23ZzI6WZS28</a:t>
            </a:r>
            <a:endParaRPr lang="en-GB" altLang="en-US" dirty="0"/>
          </a:p>
          <a:p>
            <a:pPr eaLnBrk="1" hangingPunct="1"/>
            <a:endParaRPr lang="en-GB" altLang="en-US" dirty="0"/>
          </a:p>
          <a:p>
            <a:pPr eaLnBrk="1" hangingPunct="1">
              <a:buFont typeface="Arial" charset="0"/>
              <a:buNone/>
            </a:pPr>
            <a:r>
              <a:rPr lang="en-GB" alt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19383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How is ATP made?</a:t>
            </a:r>
          </a:p>
        </p:txBody>
      </p:sp>
      <p:sp>
        <p:nvSpPr>
          <p:cNvPr id="778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ATP comes from the breakdown of food – usually glucose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800" dirty="0"/>
              <a:t>Remember the equation 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GB" altLang="en-US" sz="28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000" dirty="0"/>
              <a:t>  Glucose + Oxygen ---- &gt; ATP + carbon dioxide + water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sz="20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800" dirty="0"/>
              <a:t>In the presence of oxygen, glucose is broken down in to energy (ATP), carbon dioxide and water.</a:t>
            </a:r>
          </a:p>
        </p:txBody>
      </p:sp>
    </p:spTree>
    <p:extLst>
      <p:ext uri="{BB962C8B-B14F-4D97-AF65-F5344CB8AC3E}">
        <p14:creationId xmlns:p14="http://schemas.microsoft.com/office/powerpoint/2010/main" val="1881833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5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/>
              <a:t>ATP</a:t>
            </a:r>
          </a:p>
        </p:txBody>
      </p:sp>
      <p:pic>
        <p:nvPicPr>
          <p:cNvPr id="78851" name="Picture 4" descr="ATP structu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068638"/>
            <a:ext cx="3790950" cy="771525"/>
          </a:xfrm>
          <a:noFill/>
        </p:spPr>
      </p:pic>
      <p:sp>
        <p:nvSpPr>
          <p:cNvPr id="78852" name="Text Box 7"/>
          <p:cNvSpPr txBox="1">
            <a:spLocks noChangeArrowheads="1"/>
          </p:cNvSpPr>
          <p:nvPr/>
        </p:nvSpPr>
        <p:spPr bwMode="auto">
          <a:xfrm>
            <a:off x="395288" y="1341438"/>
            <a:ext cx="36718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8853" name="Text Box 8"/>
          <p:cNvSpPr txBox="1">
            <a:spLocks noChangeArrowheads="1"/>
          </p:cNvSpPr>
          <p:nvPr/>
        </p:nvSpPr>
        <p:spPr bwMode="auto">
          <a:xfrm>
            <a:off x="250825" y="1052513"/>
            <a:ext cx="46085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>
                <a:solidFill>
                  <a:srgbClr val="000000"/>
                </a:solidFill>
              </a:rPr>
              <a:t>When glucose is broken down in a cell, it releases energy which is used to produce ATP.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>
                <a:solidFill>
                  <a:srgbClr val="000000"/>
                </a:solidFill>
              </a:rPr>
              <a:t>ATP is made from joining a phosphate to ADP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>
                <a:solidFill>
                  <a:srgbClr val="000000"/>
                </a:solidFill>
              </a:rPr>
              <a:t>The end phosphate bond contains a lot of energy which is released when broken off. This is used by cells to do work and carry out anabolic reactions</a:t>
            </a:r>
          </a:p>
        </p:txBody>
      </p:sp>
    </p:spTree>
    <p:extLst>
      <p:ext uri="{BB962C8B-B14F-4D97-AF65-F5344CB8AC3E}">
        <p14:creationId xmlns:p14="http://schemas.microsoft.com/office/powerpoint/2010/main" val="2300804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ATP cycling</a:t>
            </a:r>
          </a:p>
        </p:txBody>
      </p:sp>
      <p:sp>
        <p:nvSpPr>
          <p:cNvPr id="80899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3232" cy="3787775"/>
          </a:xfrm>
        </p:spPr>
        <p:txBody>
          <a:bodyPr/>
          <a:lstStyle/>
          <a:p>
            <a:pPr eaLnBrk="1" hangingPunct="1"/>
            <a:r>
              <a:rPr lang="en-GB" altLang="en-US" sz="2800" dirty="0"/>
              <a:t>ATP breakdown and production is reversible.</a:t>
            </a:r>
          </a:p>
        </p:txBody>
      </p:sp>
      <p:pic>
        <p:nvPicPr>
          <p:cNvPr id="80900" name="Picture 4" descr="ATP cycl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5656" y="2361789"/>
            <a:ext cx="6192688" cy="3728754"/>
          </a:xfrm>
          <a:noFill/>
        </p:spPr>
      </p:pic>
    </p:spTree>
    <p:extLst>
      <p:ext uri="{BB962C8B-B14F-4D97-AF65-F5344CB8AC3E}">
        <p14:creationId xmlns:p14="http://schemas.microsoft.com/office/powerpoint/2010/main" val="408134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ATP’s other role</a:t>
            </a:r>
          </a:p>
        </p:txBody>
      </p:sp>
      <p:sp>
        <p:nvSpPr>
          <p:cNvPr id="798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ATP also has the role of carrying out phosphorylation reactions in cells.</a:t>
            </a:r>
          </a:p>
          <a:p>
            <a:pPr eaLnBrk="1" hangingPunct="1">
              <a:lnSpc>
                <a:spcPct val="80000"/>
              </a:lnSpc>
            </a:pPr>
            <a:endParaRPr lang="en-GB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Phosphorylation means adding phosphates to things.</a:t>
            </a:r>
          </a:p>
          <a:p>
            <a:pPr eaLnBrk="1" hangingPunct="1">
              <a:lnSpc>
                <a:spcPct val="80000"/>
              </a:lnSpc>
            </a:pPr>
            <a:endParaRPr lang="en-GB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This is an enzyme controlled process.</a:t>
            </a:r>
          </a:p>
          <a:p>
            <a:pPr lvl="1">
              <a:lnSpc>
                <a:spcPct val="80000"/>
              </a:lnSpc>
            </a:pPr>
            <a:r>
              <a:rPr lang="en-GB" altLang="en-US" sz="2400" dirty="0"/>
              <a:t>during glycolysis, ATP is broken down to ADP + P.</a:t>
            </a:r>
          </a:p>
          <a:p>
            <a:pPr lvl="1">
              <a:lnSpc>
                <a:spcPct val="80000"/>
              </a:lnSpc>
            </a:pPr>
            <a:r>
              <a:rPr lang="en-GB" altLang="en-US" sz="2400" dirty="0"/>
              <a:t>The phosphate group is used to phosphorylate glucose. </a:t>
            </a:r>
          </a:p>
        </p:txBody>
      </p:sp>
    </p:spTree>
    <p:extLst>
      <p:ext uri="{BB962C8B-B14F-4D97-AF65-F5344CB8AC3E}">
        <p14:creationId xmlns:p14="http://schemas.microsoft.com/office/powerpoint/2010/main" val="2310363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3A1C2-BA4E-29A0-3710-B06E1445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Glycolysis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DF965-5A54-1DFF-76A8-2A80663E9E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600" dirty="0">
                <a:effectLst/>
                <a:latin typeface="+mj-lt"/>
              </a:rPr>
              <a:t>Glycolysis occurs in the cytoplasm.</a:t>
            </a:r>
          </a:p>
          <a:p>
            <a:r>
              <a:rPr lang="en-GB" sz="3600" dirty="0">
                <a:latin typeface="+mj-lt"/>
              </a:rPr>
              <a:t>It</a:t>
            </a:r>
            <a:r>
              <a:rPr lang="en-GB" sz="3600" dirty="0">
                <a:effectLst/>
                <a:latin typeface="+mj-lt"/>
              </a:rPr>
              <a:t> involves a molecule of glucose being broken down to form pyruvate. </a:t>
            </a:r>
          </a:p>
          <a:p>
            <a:r>
              <a:rPr lang="en-GB" sz="3600" dirty="0">
                <a:effectLst/>
                <a:latin typeface="+mj-lt"/>
              </a:rPr>
              <a:t>This takes place as a series of enzyme controlled steps. </a:t>
            </a:r>
          </a:p>
          <a:p>
            <a:r>
              <a:rPr lang="en-GB" sz="3600" dirty="0">
                <a:effectLst/>
                <a:latin typeface="+mj-lt"/>
              </a:rPr>
              <a:t>Those in the first half of the chain make up the </a:t>
            </a:r>
            <a:r>
              <a:rPr lang="en-GB" sz="3600" b="1" dirty="0">
                <a:effectLst/>
                <a:latin typeface="+mj-lt"/>
              </a:rPr>
              <a:t>energy investment </a:t>
            </a:r>
            <a:r>
              <a:rPr lang="en-GB" sz="3600" dirty="0">
                <a:effectLst/>
                <a:latin typeface="+mj-lt"/>
              </a:rPr>
              <a:t>phase, while the second half is known as the </a:t>
            </a:r>
            <a:r>
              <a:rPr lang="en-GB" sz="3600" b="1" dirty="0">
                <a:effectLst/>
                <a:latin typeface="+mj-lt"/>
              </a:rPr>
              <a:t>energy payoff phase </a:t>
            </a:r>
            <a:endParaRPr lang="en-GB" sz="3600" dirty="0">
              <a:effectLst/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31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Grp="1"/>
          </p:cNvSpPr>
          <p:nvPr>
            <p:ph type="body" idx="1"/>
          </p:nvPr>
        </p:nvSpPr>
        <p:spPr>
          <a:xfrm>
            <a:off x="0" y="188913"/>
            <a:ext cx="4284663" cy="655245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To start the process off, energy from two ATP molecules is needed. 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This can be thought of as an energy investment phase where ATP is used to phosphorylate glucose in glycolysis. 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The series of reactions eventually produces four ATP molecules, so there is a net gain of two ATP from glycolysis (energy pay-off stage).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6329C3-1E26-B2D7-3BA4-AE76DCC55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980728"/>
            <a:ext cx="4817570" cy="47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56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Text Box 7"/>
          <p:cNvSpPr txBox="1">
            <a:spLocks noChangeArrowheads="1"/>
          </p:cNvSpPr>
          <p:nvPr/>
        </p:nvSpPr>
        <p:spPr bwMode="auto">
          <a:xfrm>
            <a:off x="827088" y="476250"/>
            <a:ext cx="7705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8069" name="Text Box 9"/>
          <p:cNvSpPr txBox="1">
            <a:spLocks noChangeArrowheads="1"/>
          </p:cNvSpPr>
          <p:nvPr/>
        </p:nvSpPr>
        <p:spPr bwMode="auto">
          <a:xfrm>
            <a:off x="323850" y="692150"/>
            <a:ext cx="3311525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</a:rPr>
              <a:t>Dehydrogenase enzymes remove </a:t>
            </a:r>
            <a:r>
              <a:rPr lang="en-GB" altLang="en-US" sz="2400" b="1" dirty="0">
                <a:solidFill>
                  <a:srgbClr val="000000"/>
                </a:solidFill>
              </a:rPr>
              <a:t>hydrogen ions and high energy electrons </a:t>
            </a:r>
            <a:r>
              <a:rPr lang="en-GB" altLang="en-US" sz="2400" dirty="0">
                <a:solidFill>
                  <a:srgbClr val="000000"/>
                </a:solidFill>
              </a:rPr>
              <a:t>that are passed to a co-enzyme called NAD which is reduced to form NADH.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</a:rPr>
              <a:t>Later on the NADH will be used to produce ATP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1FE230-16C8-AB8E-2251-0472C3442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5375" y="908720"/>
            <a:ext cx="5665413" cy="5544616"/>
          </a:xfrm>
          <a:prstGeom prst="rect">
            <a:avLst/>
          </a:prstGeom>
        </p:spPr>
      </p:pic>
      <p:sp>
        <p:nvSpPr>
          <p:cNvPr id="88070" name="Freeform 11"/>
          <p:cNvSpPr>
            <a:spLocks/>
          </p:cNvSpPr>
          <p:nvPr/>
        </p:nvSpPr>
        <p:spPr bwMode="auto">
          <a:xfrm>
            <a:off x="2675920" y="5283323"/>
            <a:ext cx="5665413" cy="1331913"/>
          </a:xfrm>
          <a:custGeom>
            <a:avLst/>
            <a:gdLst>
              <a:gd name="T0" fmla="*/ 0 w 2442"/>
              <a:gd name="T1" fmla="*/ 0 h 839"/>
              <a:gd name="T2" fmla="*/ 2147483647 w 2442"/>
              <a:gd name="T3" fmla="*/ 2147483647 h 839"/>
              <a:gd name="T4" fmla="*/ 2147483647 w 2442"/>
              <a:gd name="T5" fmla="*/ 2147483647 h 839"/>
              <a:gd name="T6" fmla="*/ 2147483647 w 2442"/>
              <a:gd name="T7" fmla="*/ 2147483647 h 839"/>
              <a:gd name="T8" fmla="*/ 2147483647 w 2442"/>
              <a:gd name="T9" fmla="*/ 2147483647 h 839"/>
              <a:gd name="T10" fmla="*/ 2147483647 w 2442"/>
              <a:gd name="T11" fmla="*/ 2147483647 h 8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442" h="839">
                <a:moveTo>
                  <a:pt x="0" y="0"/>
                </a:moveTo>
                <a:cubicBezTo>
                  <a:pt x="446" y="351"/>
                  <a:pt x="892" y="703"/>
                  <a:pt x="1270" y="771"/>
                </a:cubicBezTo>
                <a:cubicBezTo>
                  <a:pt x="1648" y="839"/>
                  <a:pt x="2094" y="453"/>
                  <a:pt x="2268" y="408"/>
                </a:cubicBezTo>
                <a:cubicBezTo>
                  <a:pt x="2442" y="363"/>
                  <a:pt x="2320" y="506"/>
                  <a:pt x="2313" y="499"/>
                </a:cubicBezTo>
                <a:cubicBezTo>
                  <a:pt x="2306" y="492"/>
                  <a:pt x="2215" y="378"/>
                  <a:pt x="2223" y="363"/>
                </a:cubicBezTo>
                <a:cubicBezTo>
                  <a:pt x="2231" y="348"/>
                  <a:pt x="2336" y="401"/>
                  <a:pt x="2359" y="4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554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F0BC7-B45A-4F19-8F4B-B8A6555A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4364D7-7F73-4B47-96E8-0D6DAADFD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47809"/>
            <a:ext cx="4824536" cy="6135553"/>
          </a:xfrm>
        </p:spPr>
      </p:pic>
    </p:spTree>
    <p:extLst>
      <p:ext uri="{BB962C8B-B14F-4D97-AF65-F5344CB8AC3E}">
        <p14:creationId xmlns:p14="http://schemas.microsoft.com/office/powerpoint/2010/main" val="829835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I can: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importance of respiration to living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role that ATP play in the transfer of energy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process of glycolysis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State what is meant by the energy investment and pay off in glycolysis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Describe the citric acid cycle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need for hydrogen acceptors and state where they are used.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role of dehydrogenase enzymes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role of NAD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215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role of ATP in a cell</a:t>
            </a:r>
          </a:p>
        </p:txBody>
      </p:sp>
    </p:spTree>
    <p:extLst>
      <p:ext uri="{BB962C8B-B14F-4D97-AF65-F5344CB8AC3E}">
        <p14:creationId xmlns:p14="http://schemas.microsoft.com/office/powerpoint/2010/main" val="2504800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Draw a diagram of Glycolysis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what is happening</a:t>
            </a:r>
          </a:p>
        </p:txBody>
      </p:sp>
    </p:spTree>
    <p:extLst>
      <p:ext uri="{BB962C8B-B14F-4D97-AF65-F5344CB8AC3E}">
        <p14:creationId xmlns:p14="http://schemas.microsoft.com/office/powerpoint/2010/main" val="4276396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will:</a:t>
            </a:r>
          </a:p>
          <a:p>
            <a:pPr lvl="1"/>
            <a:r>
              <a:rPr lang="en-GB" dirty="0"/>
              <a:t>Understand the process of the citric acid cycle </a:t>
            </a:r>
          </a:p>
        </p:txBody>
      </p:sp>
    </p:spTree>
    <p:extLst>
      <p:ext uri="{BB962C8B-B14F-4D97-AF65-F5344CB8AC3E}">
        <p14:creationId xmlns:p14="http://schemas.microsoft.com/office/powerpoint/2010/main" val="210626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ctr"/>
            <a:r>
              <a:rPr lang="en-GB" sz="2800" dirty="0"/>
              <a:t>Describe the citric acid cycle </a:t>
            </a:r>
          </a:p>
          <a:p>
            <a:pPr fontAlgn="ctr"/>
            <a:r>
              <a:rPr lang="en-GB" sz="2800" dirty="0"/>
              <a:t>Explain the need for hydrogen acceptors and state where they are used </a:t>
            </a:r>
          </a:p>
        </p:txBody>
      </p:sp>
    </p:spTree>
    <p:extLst>
      <p:ext uri="{BB962C8B-B14F-4D97-AF65-F5344CB8AC3E}">
        <p14:creationId xmlns:p14="http://schemas.microsoft.com/office/powerpoint/2010/main" val="10711347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116739" name="Rectangle 3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800" dirty="0"/>
              <a:t>From N5 you should know that in the presence of oxygen, pyruvate can continue to be broken down in the MITOCHONDRIA of the cell</a:t>
            </a:r>
          </a:p>
        </p:txBody>
      </p:sp>
      <p:pic>
        <p:nvPicPr>
          <p:cNvPr id="92164" name="Picture 5" descr="File:Mitochondrion mini.svg">
            <a:hlinkClick r:id="rId2" action="ppaction://hlinkfile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844675"/>
            <a:ext cx="4038600" cy="3298825"/>
          </a:xfrm>
        </p:spPr>
      </p:pic>
    </p:spTree>
    <p:extLst>
      <p:ext uri="{BB962C8B-B14F-4D97-AF65-F5344CB8AC3E}">
        <p14:creationId xmlns:p14="http://schemas.microsoft.com/office/powerpoint/2010/main" val="3216674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4211" name="Rectangle 7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GB" altLang="en-US" sz="240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GB" altLang="en-US" sz="2400"/>
          </a:p>
        </p:txBody>
      </p:sp>
      <p:sp>
        <p:nvSpPr>
          <p:cNvPr id="94212" name="Rectangle 9"/>
          <p:cNvSpPr>
            <a:spLocks noGrp="1"/>
          </p:cNvSpPr>
          <p:nvPr>
            <p:ph type="body" sz="half" idx="2"/>
          </p:nvPr>
        </p:nvSpPr>
        <p:spPr>
          <a:xfrm>
            <a:off x="539750" y="1484313"/>
            <a:ext cx="4038600" cy="3787775"/>
          </a:xfrm>
        </p:spPr>
        <p:txBody>
          <a:bodyPr/>
          <a:lstStyle/>
          <a:p>
            <a:pPr eaLnBrk="1" hangingPunct="1"/>
            <a:r>
              <a:rPr lang="en-GB" altLang="en-US" sz="2800" dirty="0"/>
              <a:t>The fluid filled matrix contains the enzymes involved in the Citric Acid Cycle reactions.</a:t>
            </a:r>
          </a:p>
          <a:p>
            <a:pPr eaLnBrk="1" hangingPunct="1"/>
            <a:endParaRPr lang="en-GB" altLang="en-US" sz="2800" dirty="0"/>
          </a:p>
          <a:p>
            <a:pPr eaLnBrk="1" hangingPunct="1">
              <a:buFont typeface="Arial" charset="0"/>
              <a:buNone/>
            </a:pPr>
            <a:endParaRPr lang="en-GB" altLang="en-US" sz="2800" dirty="0"/>
          </a:p>
        </p:txBody>
      </p:sp>
      <p:pic>
        <p:nvPicPr>
          <p:cNvPr id="94213" name="Picture 4" descr="File:Mitochondrion mini.svg">
            <a:hlinkClick r:id="rId2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2133600"/>
            <a:ext cx="3557588" cy="2905125"/>
          </a:xfrm>
        </p:spPr>
      </p:pic>
    </p:spTree>
    <p:extLst>
      <p:ext uri="{BB962C8B-B14F-4D97-AF65-F5344CB8AC3E}">
        <p14:creationId xmlns:p14="http://schemas.microsoft.com/office/powerpoint/2010/main" val="865247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5235" name="Rectangle 3"/>
          <p:cNvSpPr>
            <a:spLocks noGrp="1"/>
          </p:cNvSpPr>
          <p:nvPr>
            <p:ph type="body" sz="half" idx="1"/>
          </p:nvPr>
        </p:nvSpPr>
        <p:spPr>
          <a:xfrm>
            <a:off x="-209863" y="1196752"/>
            <a:ext cx="4465638" cy="531494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GB" altLang="en-US" sz="2400" u="sng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altLang="en-US" sz="2400" dirty="0"/>
              <a:t>	Pyruvate diffuses from the cytoplasm to the mitochondria.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altLang="en-US" sz="2400" dirty="0"/>
              <a:t>	Once inside the mitochondria, a carbon and two oxygen atoms are removed, forming carbon dioxide as a waste.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GB" altLang="en-US" sz="2400" dirty="0"/>
              <a:t>	The molecule that remains is a 2-carbon acetate molecule. </a:t>
            </a:r>
          </a:p>
        </p:txBody>
      </p:sp>
      <p:pic>
        <p:nvPicPr>
          <p:cNvPr id="95236" name="Picture 5" descr="Diagram of pyruvate conversion to acetyl-CoA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39952" y="2096852"/>
            <a:ext cx="4807070" cy="2664296"/>
          </a:xfrm>
        </p:spPr>
      </p:pic>
    </p:spTree>
    <p:extLst>
      <p:ext uri="{BB962C8B-B14F-4D97-AF65-F5344CB8AC3E}">
        <p14:creationId xmlns:p14="http://schemas.microsoft.com/office/powerpoint/2010/main" val="3350236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6259" name="Rectangle 3"/>
          <p:cNvSpPr>
            <a:spLocks noGrp="1"/>
          </p:cNvSpPr>
          <p:nvPr>
            <p:ph type="body" sz="half" idx="1"/>
          </p:nvPr>
        </p:nvSpPr>
        <p:spPr>
          <a:xfrm>
            <a:off x="-180528" y="1268760"/>
            <a:ext cx="4038600" cy="496788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400" dirty="0"/>
              <a:t>	When carbon dioxide is removed from pyruvate to make acetate, extra high energy electrons are produced.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400" dirty="0"/>
              <a:t>	NAD+ captures these electrons and attracts H+ to balance the charge, forming a molecule of NADH. </a:t>
            </a:r>
          </a:p>
        </p:txBody>
      </p:sp>
      <p:pic>
        <p:nvPicPr>
          <p:cNvPr id="96260" name="Picture 4" descr="Diagram of pyruvate conversion to acetyl-CoA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896" y="1968822"/>
            <a:ext cx="5269068" cy="2920356"/>
          </a:xfrm>
          <a:noFill/>
        </p:spPr>
      </p:pic>
    </p:spTree>
    <p:extLst>
      <p:ext uri="{BB962C8B-B14F-4D97-AF65-F5344CB8AC3E}">
        <p14:creationId xmlns:p14="http://schemas.microsoft.com/office/powerpoint/2010/main" val="3674823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7283" name="Rectangle 3"/>
          <p:cNvSpPr>
            <a:spLocks noGrp="1"/>
          </p:cNvSpPr>
          <p:nvPr>
            <p:ph type="body" sz="half" idx="1"/>
          </p:nvPr>
        </p:nvSpPr>
        <p:spPr>
          <a:xfrm>
            <a:off x="-180528" y="1448866"/>
            <a:ext cx="4038600" cy="478112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altLang="en-US" sz="2400" dirty="0"/>
              <a:t>	Because the acetate molecule produced from pyruvate is so small and can easily diffuse away, co-enzyme A is attached to it forming Acetyl CoA. </a:t>
            </a:r>
          </a:p>
          <a:p>
            <a:pPr eaLnBrk="1" hangingPunct="1"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buFont typeface="Arial" charset="0"/>
              <a:buNone/>
            </a:pPr>
            <a:r>
              <a:rPr lang="en-GB" altLang="en-US" sz="2400" dirty="0"/>
              <a:t>	This is now ready for the Citric acid cycle.</a:t>
            </a:r>
          </a:p>
        </p:txBody>
      </p:sp>
      <p:pic>
        <p:nvPicPr>
          <p:cNvPr id="97284" name="Picture 4" descr="Diagram of pyruvate conversion to acetyl-CoA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8072" y="2395975"/>
            <a:ext cx="5208722" cy="2886910"/>
          </a:xfrm>
          <a:noFill/>
        </p:spPr>
      </p:pic>
    </p:spTree>
    <p:extLst>
      <p:ext uri="{BB962C8B-B14F-4D97-AF65-F5344CB8AC3E}">
        <p14:creationId xmlns:p14="http://schemas.microsoft.com/office/powerpoint/2010/main" val="4269029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8307" name="Rectangle 3"/>
          <p:cNvSpPr>
            <a:spLocks noGrp="1"/>
          </p:cNvSpPr>
          <p:nvPr>
            <p:ph type="body" sz="half" idx="1"/>
          </p:nvPr>
        </p:nvSpPr>
        <p:spPr>
          <a:xfrm>
            <a:off x="250825" y="1125538"/>
            <a:ext cx="4392613" cy="5471814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400" dirty="0"/>
              <a:t>	Each acetyl CoA (2C) combines with oxaloacetate (4C) to form a molecule called citrate (6C).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400" dirty="0"/>
              <a:t>	Citrate then goes through a series of enzyme-catalysed reactions back to oxaloacetate.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sz="2400" dirty="0"/>
              <a:t>	As each carbon is lost from the citrate molecule a carbon dioxide molecule and hydrogen ions are released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9BBF-4A3A-B87A-7BF9-92139B7B50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4AB0C0D-3D19-D232-786E-9B9D953A7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51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Citric acid cycle</a:t>
            </a:r>
          </a:p>
        </p:txBody>
      </p:sp>
      <p:sp>
        <p:nvSpPr>
          <p:cNvPr id="99331" name="Rectangle 7"/>
          <p:cNvSpPr>
            <a:spLocks noGrp="1"/>
          </p:cNvSpPr>
          <p:nvPr>
            <p:ph type="body" sz="half" idx="1"/>
          </p:nvPr>
        </p:nvSpPr>
        <p:spPr>
          <a:xfrm>
            <a:off x="468313" y="1268413"/>
            <a:ext cx="4038600" cy="531494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Hydrogen ions and high energy electrons become bound to to NAD to form NADH.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NADH will be used in the next stage for ATP production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FAD not needed for Higher </a:t>
            </a:r>
          </a:p>
        </p:txBody>
      </p:sp>
      <p:sp>
        <p:nvSpPr>
          <p:cNvPr id="99332" name="Rectangle 8"/>
          <p:cNvSpPr>
            <a:spLocks noGrp="1"/>
          </p:cNvSpPr>
          <p:nvPr>
            <p:ph type="body" sz="half" idx="2"/>
          </p:nvPr>
        </p:nvSpPr>
        <p:spPr>
          <a:xfrm flipV="1">
            <a:off x="8604250" y="5387975"/>
            <a:ext cx="82550" cy="6985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n-US" altLang="en-US" sz="8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99E83D-E4A5-7270-1422-8E5604445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397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53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50696">
            <a:off x="4787900" y="1916113"/>
            <a:ext cx="981075" cy="1304925"/>
          </a:xfrm>
        </p:spPr>
      </p:pic>
      <p:sp>
        <p:nvSpPr>
          <p:cNvPr id="100355" name="Rectangle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41387"/>
          </a:xfrm>
        </p:spPr>
        <p:txBody>
          <a:bodyPr/>
          <a:lstStyle/>
          <a:p>
            <a:pPr eaLnBrk="1" hangingPunct="1"/>
            <a:r>
              <a:rPr lang="en-GB" altLang="en-US" sz="4000" u="sng"/>
              <a:t>Citric acid cycle</a:t>
            </a:r>
          </a:p>
        </p:txBody>
      </p:sp>
      <p:pic>
        <p:nvPicPr>
          <p:cNvPr id="100356" name="Picture 47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8962194">
            <a:off x="5364163" y="3357563"/>
            <a:ext cx="1304925" cy="981075"/>
          </a:xfrm>
        </p:spPr>
      </p:pic>
      <p:pic>
        <p:nvPicPr>
          <p:cNvPr id="100357" name="Picture 51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476795">
            <a:off x="2195513" y="1196975"/>
            <a:ext cx="1304925" cy="981075"/>
          </a:xfrm>
        </p:spPr>
      </p:pic>
      <p:sp>
        <p:nvSpPr>
          <p:cNvPr id="100358" name="AutoShape 5"/>
          <p:cNvSpPr>
            <a:spLocks noChangeArrowheads="1"/>
          </p:cNvSpPr>
          <p:nvPr/>
        </p:nvSpPr>
        <p:spPr bwMode="auto">
          <a:xfrm>
            <a:off x="2555875" y="3357563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59" name="AutoShape 9"/>
          <p:cNvSpPr>
            <a:spLocks noChangeArrowheads="1"/>
          </p:cNvSpPr>
          <p:nvPr/>
        </p:nvSpPr>
        <p:spPr bwMode="auto">
          <a:xfrm>
            <a:off x="1979613" y="11255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0" name="Arc 15"/>
          <p:cNvSpPr>
            <a:spLocks/>
          </p:cNvSpPr>
          <p:nvPr/>
        </p:nvSpPr>
        <p:spPr bwMode="auto">
          <a:xfrm rot="6052191">
            <a:off x="4904581" y="3744119"/>
            <a:ext cx="923925" cy="725488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1" name="Arc 16"/>
          <p:cNvSpPr>
            <a:spLocks/>
          </p:cNvSpPr>
          <p:nvPr/>
        </p:nvSpPr>
        <p:spPr bwMode="auto">
          <a:xfrm rot="1217364">
            <a:off x="4787900" y="2781300"/>
            <a:ext cx="1133475" cy="725488"/>
          </a:xfrm>
          <a:custGeom>
            <a:avLst/>
            <a:gdLst>
              <a:gd name="T0" fmla="*/ 0 w 20902"/>
              <a:gd name="T1" fmla="*/ 2147483647 h 21600"/>
              <a:gd name="T2" fmla="*/ 2147483647 w 20902"/>
              <a:gd name="T3" fmla="*/ 2147483647 h 21600"/>
              <a:gd name="T4" fmla="*/ 2147483647 w 2090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902" h="21600" fill="none" extrusionOk="0">
                <a:moveTo>
                  <a:pt x="-1" y="40"/>
                </a:moveTo>
                <a:cubicBezTo>
                  <a:pt x="441" y="13"/>
                  <a:pt x="883" y="0"/>
                  <a:pt x="1326" y="0"/>
                </a:cubicBezTo>
                <a:cubicBezTo>
                  <a:pt x="9720" y="0"/>
                  <a:pt x="17354" y="4863"/>
                  <a:pt x="20902" y="12470"/>
                </a:cubicBezTo>
              </a:path>
              <a:path w="20902" h="21600" stroke="0" extrusionOk="0">
                <a:moveTo>
                  <a:pt x="-1" y="40"/>
                </a:moveTo>
                <a:cubicBezTo>
                  <a:pt x="441" y="13"/>
                  <a:pt x="883" y="0"/>
                  <a:pt x="1326" y="0"/>
                </a:cubicBezTo>
                <a:cubicBezTo>
                  <a:pt x="9720" y="0"/>
                  <a:pt x="17354" y="4863"/>
                  <a:pt x="20902" y="12470"/>
                </a:cubicBezTo>
                <a:lnTo>
                  <a:pt x="1326" y="21600"/>
                </a:lnTo>
                <a:lnTo>
                  <a:pt x="-1" y="4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2" name="AutoShape 8"/>
          <p:cNvSpPr>
            <a:spLocks noChangeArrowheads="1"/>
          </p:cNvSpPr>
          <p:nvPr/>
        </p:nvSpPr>
        <p:spPr bwMode="auto">
          <a:xfrm>
            <a:off x="5364163" y="3357563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3" name="Arc 17"/>
          <p:cNvSpPr>
            <a:spLocks/>
          </p:cNvSpPr>
          <p:nvPr/>
        </p:nvSpPr>
        <p:spPr bwMode="auto">
          <a:xfrm rot="-9434787">
            <a:off x="2843213" y="3573463"/>
            <a:ext cx="1068387" cy="798512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4" name="Arc 18"/>
          <p:cNvSpPr>
            <a:spLocks/>
          </p:cNvSpPr>
          <p:nvPr/>
        </p:nvSpPr>
        <p:spPr bwMode="auto">
          <a:xfrm rot="-3544929">
            <a:off x="3020219" y="2605881"/>
            <a:ext cx="1212850" cy="935038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5" name="AutoShape 4"/>
          <p:cNvSpPr>
            <a:spLocks noChangeArrowheads="1"/>
          </p:cNvSpPr>
          <p:nvPr/>
        </p:nvSpPr>
        <p:spPr bwMode="auto">
          <a:xfrm>
            <a:off x="3851275" y="24209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6" name="Arc 19"/>
          <p:cNvSpPr>
            <a:spLocks/>
          </p:cNvSpPr>
          <p:nvPr/>
        </p:nvSpPr>
        <p:spPr bwMode="auto">
          <a:xfrm rot="9395104">
            <a:off x="3924300" y="4076700"/>
            <a:ext cx="1068388" cy="798513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7" name="AutoShape 7"/>
          <p:cNvSpPr>
            <a:spLocks noChangeArrowheads="1"/>
          </p:cNvSpPr>
          <p:nvPr/>
        </p:nvSpPr>
        <p:spPr bwMode="auto">
          <a:xfrm>
            <a:off x="4643438" y="4508500"/>
            <a:ext cx="10795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8" name="AutoShape 6"/>
          <p:cNvSpPr>
            <a:spLocks noChangeArrowheads="1"/>
          </p:cNvSpPr>
          <p:nvPr/>
        </p:nvSpPr>
        <p:spPr bwMode="auto">
          <a:xfrm>
            <a:off x="3132138" y="4508500"/>
            <a:ext cx="10795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9" name="AutoShape 21"/>
          <p:cNvSpPr>
            <a:spLocks noChangeArrowheads="1"/>
          </p:cNvSpPr>
          <p:nvPr/>
        </p:nvSpPr>
        <p:spPr bwMode="auto">
          <a:xfrm rot="3321351">
            <a:off x="3348038" y="2636838"/>
            <a:ext cx="215900" cy="215900"/>
          </a:xfrm>
          <a:prstGeom prst="triangle">
            <a:avLst>
              <a:gd name="adj" fmla="val 6218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0" name="Arc 23"/>
          <p:cNvSpPr>
            <a:spLocks/>
          </p:cNvSpPr>
          <p:nvPr/>
        </p:nvSpPr>
        <p:spPr bwMode="auto">
          <a:xfrm rot="10518593">
            <a:off x="2555875" y="2276475"/>
            <a:ext cx="801688" cy="576263"/>
          </a:xfrm>
          <a:custGeom>
            <a:avLst/>
            <a:gdLst>
              <a:gd name="T0" fmla="*/ 0 w 21806"/>
              <a:gd name="T1" fmla="*/ 2147483647 h 21600"/>
              <a:gd name="T2" fmla="*/ 2147483647 w 21806"/>
              <a:gd name="T3" fmla="*/ 2147483647 h 21600"/>
              <a:gd name="T4" fmla="*/ 2147483647 w 2180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806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12117" y="0"/>
                  <a:pt x="21780" y="9642"/>
                  <a:pt x="21805" y="21553"/>
                </a:cubicBezTo>
              </a:path>
              <a:path w="21806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12117" y="0"/>
                  <a:pt x="21780" y="9642"/>
                  <a:pt x="21805" y="21553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1" name="AutoShape 24"/>
          <p:cNvSpPr>
            <a:spLocks noChangeArrowheads="1"/>
          </p:cNvSpPr>
          <p:nvPr/>
        </p:nvSpPr>
        <p:spPr bwMode="auto">
          <a:xfrm>
            <a:off x="1835150" y="1628775"/>
            <a:ext cx="503238" cy="288925"/>
          </a:xfrm>
          <a:prstGeom prst="curvedLeftArrow">
            <a:avLst>
              <a:gd name="adj1" fmla="val 13519"/>
              <a:gd name="adj2" fmla="val 33519"/>
              <a:gd name="adj3" fmla="val 5826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2" name="AutoShape 10"/>
          <p:cNvSpPr>
            <a:spLocks noChangeArrowheads="1"/>
          </p:cNvSpPr>
          <p:nvPr/>
        </p:nvSpPr>
        <p:spPr bwMode="auto">
          <a:xfrm>
            <a:off x="1979613" y="19891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3" name="AutoShape 25"/>
          <p:cNvSpPr>
            <a:spLocks noChangeArrowheads="1"/>
          </p:cNvSpPr>
          <p:nvPr/>
        </p:nvSpPr>
        <p:spPr bwMode="auto">
          <a:xfrm>
            <a:off x="2411413" y="1557338"/>
            <a:ext cx="215900" cy="431800"/>
          </a:xfrm>
          <a:prstGeom prst="downArrow">
            <a:avLst>
              <a:gd name="adj1" fmla="val 23528"/>
              <a:gd name="adj2" fmla="val 46324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4" name="Text Box 26"/>
          <p:cNvSpPr txBox="1">
            <a:spLocks noChangeArrowheads="1"/>
          </p:cNvSpPr>
          <p:nvPr/>
        </p:nvSpPr>
        <p:spPr bwMode="auto">
          <a:xfrm>
            <a:off x="1331913" y="1484313"/>
            <a:ext cx="72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00375" name="Rectangle 27"/>
          <p:cNvSpPr>
            <a:spLocks noChangeArrowheads="1"/>
          </p:cNvSpPr>
          <p:nvPr/>
        </p:nvSpPr>
        <p:spPr bwMode="auto">
          <a:xfrm>
            <a:off x="1258888" y="1773238"/>
            <a:ext cx="568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76" name="AutoShape 30"/>
          <p:cNvSpPr>
            <a:spLocks noChangeArrowheads="1"/>
          </p:cNvSpPr>
          <p:nvPr/>
        </p:nvSpPr>
        <p:spPr bwMode="auto">
          <a:xfrm>
            <a:off x="5651500" y="2708275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7" name="AutoShape 31"/>
          <p:cNvSpPr>
            <a:spLocks noChangeArrowheads="1"/>
          </p:cNvSpPr>
          <p:nvPr/>
        </p:nvSpPr>
        <p:spPr bwMode="auto">
          <a:xfrm rot="5400000">
            <a:off x="4280694" y="4656931"/>
            <a:ext cx="287338" cy="568325"/>
          </a:xfrm>
          <a:prstGeom prst="curvedRightArrow">
            <a:avLst>
              <a:gd name="adj1" fmla="val 12893"/>
              <a:gd name="adj2" fmla="val 79116"/>
              <a:gd name="adj3" fmla="val 38486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8" name="AutoShape 32"/>
          <p:cNvSpPr>
            <a:spLocks noChangeArrowheads="1"/>
          </p:cNvSpPr>
          <p:nvPr/>
        </p:nvSpPr>
        <p:spPr bwMode="auto">
          <a:xfrm>
            <a:off x="5651500" y="4076700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9" name="AutoShape 35"/>
          <p:cNvSpPr>
            <a:spLocks noChangeArrowheads="1"/>
          </p:cNvSpPr>
          <p:nvPr/>
        </p:nvSpPr>
        <p:spPr bwMode="auto">
          <a:xfrm rot="10587180">
            <a:off x="2555875" y="4005263"/>
            <a:ext cx="503238" cy="360362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80" name="AutoShape 36"/>
          <p:cNvSpPr>
            <a:spLocks noChangeArrowheads="1"/>
          </p:cNvSpPr>
          <p:nvPr/>
        </p:nvSpPr>
        <p:spPr bwMode="auto">
          <a:xfrm rot="10530990">
            <a:off x="2339975" y="2708275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81" name="Rectangle 37"/>
          <p:cNvSpPr>
            <a:spLocks noChangeArrowheads="1"/>
          </p:cNvSpPr>
          <p:nvPr/>
        </p:nvSpPr>
        <p:spPr bwMode="auto">
          <a:xfrm>
            <a:off x="1979613" y="4292600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2" name="Rectangle 38"/>
          <p:cNvSpPr>
            <a:spLocks noChangeArrowheads="1"/>
          </p:cNvSpPr>
          <p:nvPr/>
        </p:nvSpPr>
        <p:spPr bwMode="auto">
          <a:xfrm>
            <a:off x="6227763" y="2565400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3" name="Rectangle 39"/>
          <p:cNvSpPr>
            <a:spLocks noChangeArrowheads="1"/>
          </p:cNvSpPr>
          <p:nvPr/>
        </p:nvSpPr>
        <p:spPr bwMode="auto">
          <a:xfrm>
            <a:off x="6227763" y="4005263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4" name="Rectangle 40"/>
          <p:cNvSpPr>
            <a:spLocks noChangeArrowheads="1"/>
          </p:cNvSpPr>
          <p:nvPr/>
        </p:nvSpPr>
        <p:spPr bwMode="auto">
          <a:xfrm>
            <a:off x="6156325" y="4292600"/>
            <a:ext cx="569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5" name="Rectangle 41"/>
          <p:cNvSpPr>
            <a:spLocks noChangeArrowheads="1"/>
          </p:cNvSpPr>
          <p:nvPr/>
        </p:nvSpPr>
        <p:spPr bwMode="auto">
          <a:xfrm>
            <a:off x="1979613" y="4005263"/>
            <a:ext cx="5699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6" name="Rectangle 42"/>
          <p:cNvSpPr>
            <a:spLocks noChangeArrowheads="1"/>
          </p:cNvSpPr>
          <p:nvPr/>
        </p:nvSpPr>
        <p:spPr bwMode="auto">
          <a:xfrm>
            <a:off x="6156325" y="2924175"/>
            <a:ext cx="569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7" name="Text Box 60"/>
          <p:cNvSpPr txBox="1">
            <a:spLocks noChangeArrowheads="1"/>
          </p:cNvSpPr>
          <p:nvPr/>
        </p:nvSpPr>
        <p:spPr bwMode="auto">
          <a:xfrm>
            <a:off x="2987675" y="1628775"/>
            <a:ext cx="5032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88" name="Text Box 61"/>
          <p:cNvSpPr txBox="1">
            <a:spLocks noChangeArrowheads="1"/>
          </p:cNvSpPr>
          <p:nvPr/>
        </p:nvSpPr>
        <p:spPr bwMode="auto">
          <a:xfrm>
            <a:off x="6156325" y="3789363"/>
            <a:ext cx="6492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89" name="Text Box 62"/>
          <p:cNvSpPr txBox="1">
            <a:spLocks noChangeArrowheads="1"/>
          </p:cNvSpPr>
          <p:nvPr/>
        </p:nvSpPr>
        <p:spPr bwMode="auto">
          <a:xfrm>
            <a:off x="5292725" y="2276475"/>
            <a:ext cx="576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90" name="Text Box 63"/>
          <p:cNvSpPr txBox="1">
            <a:spLocks noChangeArrowheads="1"/>
          </p:cNvSpPr>
          <p:nvPr/>
        </p:nvSpPr>
        <p:spPr bwMode="auto">
          <a:xfrm>
            <a:off x="1619250" y="2997200"/>
            <a:ext cx="7921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ADP + Pi</a:t>
            </a:r>
          </a:p>
        </p:txBody>
      </p:sp>
      <p:sp>
        <p:nvSpPr>
          <p:cNvPr id="100391" name="Text Box 64"/>
          <p:cNvSpPr txBox="1">
            <a:spLocks noChangeArrowheads="1"/>
          </p:cNvSpPr>
          <p:nvPr/>
        </p:nvSpPr>
        <p:spPr bwMode="auto">
          <a:xfrm>
            <a:off x="1908175" y="2636838"/>
            <a:ext cx="5048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ATP</a:t>
            </a:r>
          </a:p>
        </p:txBody>
      </p:sp>
      <p:sp>
        <p:nvSpPr>
          <p:cNvPr id="100392" name="Text Box 65"/>
          <p:cNvSpPr txBox="1">
            <a:spLocks noChangeArrowheads="1"/>
          </p:cNvSpPr>
          <p:nvPr/>
        </p:nvSpPr>
        <p:spPr bwMode="auto">
          <a:xfrm>
            <a:off x="4572000" y="5084763"/>
            <a:ext cx="5048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FAD</a:t>
            </a:r>
          </a:p>
        </p:txBody>
      </p:sp>
      <p:sp>
        <p:nvSpPr>
          <p:cNvPr id="100393" name="Text Box 66"/>
          <p:cNvSpPr txBox="1">
            <a:spLocks noChangeArrowheads="1"/>
          </p:cNvSpPr>
          <p:nvPr/>
        </p:nvSpPr>
        <p:spPr bwMode="auto">
          <a:xfrm>
            <a:off x="3779838" y="5084763"/>
            <a:ext cx="647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FADH2</a:t>
            </a:r>
          </a:p>
        </p:txBody>
      </p:sp>
      <p:sp>
        <p:nvSpPr>
          <p:cNvPr id="100394" name="Rectangle 67"/>
          <p:cNvSpPr>
            <a:spLocks noChangeArrowheads="1"/>
          </p:cNvSpPr>
          <p:nvPr/>
        </p:nvSpPr>
        <p:spPr bwMode="auto">
          <a:xfrm flipH="1">
            <a:off x="3979863" y="3228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95" name="AutoShape 68"/>
          <p:cNvSpPr>
            <a:spLocks noChangeArrowheads="1"/>
          </p:cNvSpPr>
          <p:nvPr/>
        </p:nvSpPr>
        <p:spPr bwMode="auto">
          <a:xfrm>
            <a:off x="395288" y="1484313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9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6" name="AutoShape 69"/>
          <p:cNvSpPr>
            <a:spLocks noChangeArrowheads="1"/>
          </p:cNvSpPr>
          <p:nvPr/>
        </p:nvSpPr>
        <p:spPr bwMode="auto">
          <a:xfrm>
            <a:off x="395288" y="3068638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Oxaloacetate</a:t>
            </a:r>
          </a:p>
        </p:txBody>
      </p:sp>
      <p:sp>
        <p:nvSpPr>
          <p:cNvPr id="100397" name="AutoShape 71"/>
          <p:cNvSpPr>
            <a:spLocks noChangeArrowheads="1"/>
          </p:cNvSpPr>
          <p:nvPr/>
        </p:nvSpPr>
        <p:spPr bwMode="auto">
          <a:xfrm>
            <a:off x="395288" y="1989138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8" name="AutoShape 72"/>
          <p:cNvSpPr>
            <a:spLocks noChangeArrowheads="1"/>
          </p:cNvSpPr>
          <p:nvPr/>
        </p:nvSpPr>
        <p:spPr bwMode="auto">
          <a:xfrm>
            <a:off x="395288" y="2492375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9" name="AutoShape 73"/>
          <p:cNvSpPr>
            <a:spLocks noChangeArrowheads="1"/>
          </p:cNvSpPr>
          <p:nvPr/>
        </p:nvSpPr>
        <p:spPr bwMode="auto">
          <a:xfrm>
            <a:off x="395288" y="3573463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Acetyl CoA</a:t>
            </a:r>
          </a:p>
        </p:txBody>
      </p:sp>
      <p:sp>
        <p:nvSpPr>
          <p:cNvPr id="100400" name="AutoShape 74"/>
          <p:cNvSpPr>
            <a:spLocks noChangeArrowheads="1"/>
          </p:cNvSpPr>
          <p:nvPr/>
        </p:nvSpPr>
        <p:spPr bwMode="auto">
          <a:xfrm>
            <a:off x="395288" y="4076700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Pyruvate</a:t>
            </a:r>
          </a:p>
        </p:txBody>
      </p:sp>
      <p:sp>
        <p:nvSpPr>
          <p:cNvPr id="100401" name="AutoShape 75"/>
          <p:cNvSpPr>
            <a:spLocks noChangeArrowheads="1"/>
          </p:cNvSpPr>
          <p:nvPr/>
        </p:nvSpPr>
        <p:spPr bwMode="auto">
          <a:xfrm>
            <a:off x="395288" y="4581525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Citrate</a:t>
            </a:r>
          </a:p>
        </p:txBody>
      </p:sp>
      <p:sp>
        <p:nvSpPr>
          <p:cNvPr id="100402" name="Text Box 76"/>
          <p:cNvSpPr txBox="1">
            <a:spLocks noChangeArrowheads="1"/>
          </p:cNvSpPr>
          <p:nvPr/>
        </p:nvSpPr>
        <p:spPr bwMode="auto">
          <a:xfrm>
            <a:off x="5867400" y="1484313"/>
            <a:ext cx="30241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Draw this in your jotter then fill in the boxes with the labels on the left</a:t>
            </a:r>
          </a:p>
        </p:txBody>
      </p:sp>
    </p:spTree>
    <p:extLst>
      <p:ext uri="{BB962C8B-B14F-4D97-AF65-F5344CB8AC3E}">
        <p14:creationId xmlns:p14="http://schemas.microsoft.com/office/powerpoint/2010/main" val="982361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53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11" t="38049" r="28846" b="37372"/>
          <a:stretch/>
        </p:blipFill>
        <p:spPr>
          <a:xfrm rot="450696">
            <a:off x="5160833" y="2418525"/>
            <a:ext cx="324172" cy="320738"/>
          </a:xfrm>
        </p:spPr>
      </p:pic>
      <p:sp>
        <p:nvSpPr>
          <p:cNvPr id="100355" name="Rectangle 2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941387"/>
          </a:xfrm>
        </p:spPr>
        <p:txBody>
          <a:bodyPr/>
          <a:lstStyle/>
          <a:p>
            <a:pPr eaLnBrk="1" hangingPunct="1"/>
            <a:r>
              <a:rPr lang="en-GB" altLang="en-US" sz="4000" u="sng"/>
              <a:t>Citric acid cycle</a:t>
            </a:r>
          </a:p>
        </p:txBody>
      </p:sp>
      <p:pic>
        <p:nvPicPr>
          <p:cNvPr id="100356" name="Picture 47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4" t="34329" r="36773" b="24038"/>
          <a:stretch/>
        </p:blipFill>
        <p:spPr>
          <a:xfrm rot="18962194">
            <a:off x="5908020" y="3668512"/>
            <a:ext cx="311530" cy="408447"/>
          </a:xfrm>
        </p:spPr>
      </p:pic>
      <p:pic>
        <p:nvPicPr>
          <p:cNvPr id="100357" name="Picture 51" descr="ANd9GcTMRrYCkrFqpJm1dIWGrgsNVuS1AZ-7WMhqaVnDOu-LfpJ-N3tuLgeJIUI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21" t="32094" r="37269" b="23824"/>
          <a:stretch/>
        </p:blipFill>
        <p:spPr>
          <a:xfrm rot="19476795">
            <a:off x="2723715" y="1471049"/>
            <a:ext cx="312021" cy="432481"/>
          </a:xfrm>
        </p:spPr>
      </p:pic>
      <p:sp>
        <p:nvSpPr>
          <p:cNvPr id="100358" name="AutoShape 5"/>
          <p:cNvSpPr>
            <a:spLocks noChangeArrowheads="1"/>
          </p:cNvSpPr>
          <p:nvPr/>
        </p:nvSpPr>
        <p:spPr bwMode="auto">
          <a:xfrm>
            <a:off x="2555875" y="3357563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59" name="AutoShape 9"/>
          <p:cNvSpPr>
            <a:spLocks noChangeArrowheads="1"/>
          </p:cNvSpPr>
          <p:nvPr/>
        </p:nvSpPr>
        <p:spPr bwMode="auto">
          <a:xfrm>
            <a:off x="1979613" y="11255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0" name="Arc 15"/>
          <p:cNvSpPr>
            <a:spLocks/>
          </p:cNvSpPr>
          <p:nvPr/>
        </p:nvSpPr>
        <p:spPr bwMode="auto">
          <a:xfrm rot="6052191">
            <a:off x="4904581" y="3744119"/>
            <a:ext cx="923925" cy="725488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1" name="Arc 16"/>
          <p:cNvSpPr>
            <a:spLocks/>
          </p:cNvSpPr>
          <p:nvPr/>
        </p:nvSpPr>
        <p:spPr bwMode="auto">
          <a:xfrm rot="1217364">
            <a:off x="4787900" y="2781300"/>
            <a:ext cx="1133475" cy="725488"/>
          </a:xfrm>
          <a:custGeom>
            <a:avLst/>
            <a:gdLst>
              <a:gd name="T0" fmla="*/ 0 w 20902"/>
              <a:gd name="T1" fmla="*/ 2147483647 h 21600"/>
              <a:gd name="T2" fmla="*/ 2147483647 w 20902"/>
              <a:gd name="T3" fmla="*/ 2147483647 h 21600"/>
              <a:gd name="T4" fmla="*/ 2147483647 w 2090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902" h="21600" fill="none" extrusionOk="0">
                <a:moveTo>
                  <a:pt x="-1" y="40"/>
                </a:moveTo>
                <a:cubicBezTo>
                  <a:pt x="441" y="13"/>
                  <a:pt x="883" y="0"/>
                  <a:pt x="1326" y="0"/>
                </a:cubicBezTo>
                <a:cubicBezTo>
                  <a:pt x="9720" y="0"/>
                  <a:pt x="17354" y="4863"/>
                  <a:pt x="20902" y="12470"/>
                </a:cubicBezTo>
              </a:path>
              <a:path w="20902" h="21600" stroke="0" extrusionOk="0">
                <a:moveTo>
                  <a:pt x="-1" y="40"/>
                </a:moveTo>
                <a:cubicBezTo>
                  <a:pt x="441" y="13"/>
                  <a:pt x="883" y="0"/>
                  <a:pt x="1326" y="0"/>
                </a:cubicBezTo>
                <a:cubicBezTo>
                  <a:pt x="9720" y="0"/>
                  <a:pt x="17354" y="4863"/>
                  <a:pt x="20902" y="12470"/>
                </a:cubicBezTo>
                <a:lnTo>
                  <a:pt x="1326" y="21600"/>
                </a:lnTo>
                <a:lnTo>
                  <a:pt x="-1" y="4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2" name="AutoShape 8"/>
          <p:cNvSpPr>
            <a:spLocks noChangeArrowheads="1"/>
          </p:cNvSpPr>
          <p:nvPr/>
        </p:nvSpPr>
        <p:spPr bwMode="auto">
          <a:xfrm>
            <a:off x="5364163" y="3357563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3" name="Arc 17"/>
          <p:cNvSpPr>
            <a:spLocks/>
          </p:cNvSpPr>
          <p:nvPr/>
        </p:nvSpPr>
        <p:spPr bwMode="auto">
          <a:xfrm rot="-9434787">
            <a:off x="2843213" y="3573463"/>
            <a:ext cx="1068387" cy="798512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4" name="Arc 18"/>
          <p:cNvSpPr>
            <a:spLocks/>
          </p:cNvSpPr>
          <p:nvPr/>
        </p:nvSpPr>
        <p:spPr bwMode="auto">
          <a:xfrm rot="-3544929">
            <a:off x="3020219" y="2605881"/>
            <a:ext cx="1212850" cy="935038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5" name="AutoShape 4"/>
          <p:cNvSpPr>
            <a:spLocks noChangeArrowheads="1"/>
          </p:cNvSpPr>
          <p:nvPr/>
        </p:nvSpPr>
        <p:spPr bwMode="auto">
          <a:xfrm>
            <a:off x="3851275" y="24209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6" name="Arc 19"/>
          <p:cNvSpPr>
            <a:spLocks/>
          </p:cNvSpPr>
          <p:nvPr/>
        </p:nvSpPr>
        <p:spPr bwMode="auto">
          <a:xfrm rot="9395104">
            <a:off x="3924300" y="4076700"/>
            <a:ext cx="1068388" cy="798513"/>
          </a:xfrm>
          <a:custGeom>
            <a:avLst/>
            <a:gdLst>
              <a:gd name="T0" fmla="*/ 0 w 19782"/>
              <a:gd name="T1" fmla="*/ 2147483647 h 21600"/>
              <a:gd name="T2" fmla="*/ 2147483647 w 19782"/>
              <a:gd name="T3" fmla="*/ 2147483647 h 21600"/>
              <a:gd name="T4" fmla="*/ 2147483647 w 19782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782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</a:path>
              <a:path w="19782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8600" y="0"/>
                  <a:pt x="16234" y="4863"/>
                  <a:pt x="19782" y="12470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7" name="AutoShape 7"/>
          <p:cNvSpPr>
            <a:spLocks noChangeArrowheads="1"/>
          </p:cNvSpPr>
          <p:nvPr/>
        </p:nvSpPr>
        <p:spPr bwMode="auto">
          <a:xfrm>
            <a:off x="4643438" y="4508500"/>
            <a:ext cx="10795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8" name="AutoShape 6"/>
          <p:cNvSpPr>
            <a:spLocks noChangeArrowheads="1"/>
          </p:cNvSpPr>
          <p:nvPr/>
        </p:nvSpPr>
        <p:spPr bwMode="auto">
          <a:xfrm>
            <a:off x="3132138" y="4508500"/>
            <a:ext cx="1079500" cy="360363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69" name="AutoShape 21"/>
          <p:cNvSpPr>
            <a:spLocks noChangeArrowheads="1"/>
          </p:cNvSpPr>
          <p:nvPr/>
        </p:nvSpPr>
        <p:spPr bwMode="auto">
          <a:xfrm rot="3321351">
            <a:off x="3348038" y="2636838"/>
            <a:ext cx="215900" cy="215900"/>
          </a:xfrm>
          <a:prstGeom prst="triangle">
            <a:avLst>
              <a:gd name="adj" fmla="val 62185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0" name="Arc 23"/>
          <p:cNvSpPr>
            <a:spLocks/>
          </p:cNvSpPr>
          <p:nvPr/>
        </p:nvSpPr>
        <p:spPr bwMode="auto">
          <a:xfrm rot="10518593">
            <a:off x="2555875" y="2276475"/>
            <a:ext cx="801688" cy="576263"/>
          </a:xfrm>
          <a:custGeom>
            <a:avLst/>
            <a:gdLst>
              <a:gd name="T0" fmla="*/ 0 w 21806"/>
              <a:gd name="T1" fmla="*/ 2147483647 h 21600"/>
              <a:gd name="T2" fmla="*/ 2147483647 w 21806"/>
              <a:gd name="T3" fmla="*/ 2147483647 h 21600"/>
              <a:gd name="T4" fmla="*/ 2147483647 w 2180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806" h="21600" fill="none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12117" y="0"/>
                  <a:pt x="21780" y="9642"/>
                  <a:pt x="21805" y="21553"/>
                </a:cubicBezTo>
              </a:path>
              <a:path w="21806" h="21600" stroke="0" extrusionOk="0">
                <a:moveTo>
                  <a:pt x="-1" y="0"/>
                </a:moveTo>
                <a:cubicBezTo>
                  <a:pt x="68" y="0"/>
                  <a:pt x="137" y="0"/>
                  <a:pt x="206" y="0"/>
                </a:cubicBezTo>
                <a:cubicBezTo>
                  <a:pt x="12117" y="0"/>
                  <a:pt x="21780" y="9642"/>
                  <a:pt x="21805" y="21553"/>
                </a:cubicBezTo>
                <a:lnTo>
                  <a:pt x="206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1" name="AutoShape 24"/>
          <p:cNvSpPr>
            <a:spLocks noChangeArrowheads="1"/>
          </p:cNvSpPr>
          <p:nvPr/>
        </p:nvSpPr>
        <p:spPr bwMode="auto">
          <a:xfrm>
            <a:off x="1835150" y="1628775"/>
            <a:ext cx="503238" cy="288925"/>
          </a:xfrm>
          <a:prstGeom prst="curvedLeftArrow">
            <a:avLst>
              <a:gd name="adj1" fmla="val 13519"/>
              <a:gd name="adj2" fmla="val 33519"/>
              <a:gd name="adj3" fmla="val 58268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2" name="AutoShape 10"/>
          <p:cNvSpPr>
            <a:spLocks noChangeArrowheads="1"/>
          </p:cNvSpPr>
          <p:nvPr/>
        </p:nvSpPr>
        <p:spPr bwMode="auto">
          <a:xfrm>
            <a:off x="1979613" y="1989138"/>
            <a:ext cx="1079500" cy="360362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3" name="AutoShape 25"/>
          <p:cNvSpPr>
            <a:spLocks noChangeArrowheads="1"/>
          </p:cNvSpPr>
          <p:nvPr/>
        </p:nvSpPr>
        <p:spPr bwMode="auto">
          <a:xfrm>
            <a:off x="2411413" y="1557338"/>
            <a:ext cx="215900" cy="431800"/>
          </a:xfrm>
          <a:prstGeom prst="downArrow">
            <a:avLst>
              <a:gd name="adj1" fmla="val 23528"/>
              <a:gd name="adj2" fmla="val 46324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4" name="Text Box 26"/>
          <p:cNvSpPr txBox="1">
            <a:spLocks noChangeArrowheads="1"/>
          </p:cNvSpPr>
          <p:nvPr/>
        </p:nvSpPr>
        <p:spPr bwMode="auto">
          <a:xfrm>
            <a:off x="1331913" y="1484313"/>
            <a:ext cx="72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100375" name="Rectangle 27"/>
          <p:cNvSpPr>
            <a:spLocks noChangeArrowheads="1"/>
          </p:cNvSpPr>
          <p:nvPr/>
        </p:nvSpPr>
        <p:spPr bwMode="auto">
          <a:xfrm>
            <a:off x="1258888" y="1773238"/>
            <a:ext cx="568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76" name="AutoShape 30"/>
          <p:cNvSpPr>
            <a:spLocks noChangeArrowheads="1"/>
          </p:cNvSpPr>
          <p:nvPr/>
        </p:nvSpPr>
        <p:spPr bwMode="auto">
          <a:xfrm>
            <a:off x="5651500" y="2708275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7" name="AutoShape 31"/>
          <p:cNvSpPr>
            <a:spLocks noChangeArrowheads="1"/>
          </p:cNvSpPr>
          <p:nvPr/>
        </p:nvSpPr>
        <p:spPr bwMode="auto">
          <a:xfrm rot="5400000">
            <a:off x="4280694" y="4656931"/>
            <a:ext cx="287338" cy="568325"/>
          </a:xfrm>
          <a:prstGeom prst="curvedRightArrow">
            <a:avLst>
              <a:gd name="adj1" fmla="val 12893"/>
              <a:gd name="adj2" fmla="val 79116"/>
              <a:gd name="adj3" fmla="val 38486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8" name="AutoShape 32"/>
          <p:cNvSpPr>
            <a:spLocks noChangeArrowheads="1"/>
          </p:cNvSpPr>
          <p:nvPr/>
        </p:nvSpPr>
        <p:spPr bwMode="auto">
          <a:xfrm>
            <a:off x="5651500" y="4076700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79" name="AutoShape 35"/>
          <p:cNvSpPr>
            <a:spLocks noChangeArrowheads="1"/>
          </p:cNvSpPr>
          <p:nvPr/>
        </p:nvSpPr>
        <p:spPr bwMode="auto">
          <a:xfrm rot="10587180">
            <a:off x="2555875" y="4005263"/>
            <a:ext cx="503238" cy="360362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80" name="AutoShape 36"/>
          <p:cNvSpPr>
            <a:spLocks noChangeArrowheads="1"/>
          </p:cNvSpPr>
          <p:nvPr/>
        </p:nvSpPr>
        <p:spPr bwMode="auto">
          <a:xfrm rot="10530990">
            <a:off x="2339975" y="2708275"/>
            <a:ext cx="503238" cy="360363"/>
          </a:xfrm>
          <a:prstGeom prst="curvedRightArrow">
            <a:avLst>
              <a:gd name="adj1" fmla="val 6519"/>
              <a:gd name="adj2" fmla="val 40000"/>
              <a:gd name="adj3" fmla="val 53745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81" name="Rectangle 37"/>
          <p:cNvSpPr>
            <a:spLocks noChangeArrowheads="1"/>
          </p:cNvSpPr>
          <p:nvPr/>
        </p:nvSpPr>
        <p:spPr bwMode="auto">
          <a:xfrm>
            <a:off x="1979613" y="4292600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2" name="Rectangle 38"/>
          <p:cNvSpPr>
            <a:spLocks noChangeArrowheads="1"/>
          </p:cNvSpPr>
          <p:nvPr/>
        </p:nvSpPr>
        <p:spPr bwMode="auto">
          <a:xfrm>
            <a:off x="6227763" y="2565400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3" name="Rectangle 39"/>
          <p:cNvSpPr>
            <a:spLocks noChangeArrowheads="1"/>
          </p:cNvSpPr>
          <p:nvPr/>
        </p:nvSpPr>
        <p:spPr bwMode="auto">
          <a:xfrm>
            <a:off x="6227763" y="4005263"/>
            <a:ext cx="550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+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4" name="Rectangle 40"/>
          <p:cNvSpPr>
            <a:spLocks noChangeArrowheads="1"/>
          </p:cNvSpPr>
          <p:nvPr/>
        </p:nvSpPr>
        <p:spPr bwMode="auto">
          <a:xfrm>
            <a:off x="6156325" y="4292600"/>
            <a:ext cx="569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5" name="Rectangle 41"/>
          <p:cNvSpPr>
            <a:spLocks noChangeArrowheads="1"/>
          </p:cNvSpPr>
          <p:nvPr/>
        </p:nvSpPr>
        <p:spPr bwMode="auto">
          <a:xfrm>
            <a:off x="1979613" y="4005263"/>
            <a:ext cx="5699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6" name="Rectangle 42"/>
          <p:cNvSpPr>
            <a:spLocks noChangeArrowheads="1"/>
          </p:cNvSpPr>
          <p:nvPr/>
        </p:nvSpPr>
        <p:spPr bwMode="auto">
          <a:xfrm>
            <a:off x="6156325" y="2924175"/>
            <a:ext cx="569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NAD</a:t>
            </a:r>
            <a:r>
              <a:rPr lang="en-US" altLang="en-US" sz="1000" b="1">
                <a:solidFill>
                  <a:srgbClr val="000000"/>
                </a:solidFill>
              </a:rPr>
              <a:t>H</a:t>
            </a:r>
            <a:endParaRPr lang="en-GB" altLang="en-US" sz="1000" b="1">
              <a:solidFill>
                <a:srgbClr val="000000"/>
              </a:solidFill>
            </a:endParaRPr>
          </a:p>
        </p:txBody>
      </p:sp>
      <p:sp>
        <p:nvSpPr>
          <p:cNvPr id="100387" name="Text Box 60"/>
          <p:cNvSpPr txBox="1">
            <a:spLocks noChangeArrowheads="1"/>
          </p:cNvSpPr>
          <p:nvPr/>
        </p:nvSpPr>
        <p:spPr bwMode="auto">
          <a:xfrm>
            <a:off x="2987675" y="1628775"/>
            <a:ext cx="5032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88" name="Text Box 61"/>
          <p:cNvSpPr txBox="1">
            <a:spLocks noChangeArrowheads="1"/>
          </p:cNvSpPr>
          <p:nvPr/>
        </p:nvSpPr>
        <p:spPr bwMode="auto">
          <a:xfrm>
            <a:off x="6156325" y="3789363"/>
            <a:ext cx="6492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89" name="Text Box 62"/>
          <p:cNvSpPr txBox="1">
            <a:spLocks noChangeArrowheads="1"/>
          </p:cNvSpPr>
          <p:nvPr/>
        </p:nvSpPr>
        <p:spPr bwMode="auto">
          <a:xfrm>
            <a:off x="5292725" y="2276475"/>
            <a:ext cx="5762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CO2</a:t>
            </a:r>
          </a:p>
        </p:txBody>
      </p:sp>
      <p:sp>
        <p:nvSpPr>
          <p:cNvPr id="100390" name="Text Box 63"/>
          <p:cNvSpPr txBox="1">
            <a:spLocks noChangeArrowheads="1"/>
          </p:cNvSpPr>
          <p:nvPr/>
        </p:nvSpPr>
        <p:spPr bwMode="auto">
          <a:xfrm>
            <a:off x="1619250" y="2997200"/>
            <a:ext cx="7921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ADP + Pi</a:t>
            </a:r>
          </a:p>
        </p:txBody>
      </p:sp>
      <p:sp>
        <p:nvSpPr>
          <p:cNvPr id="100391" name="Text Box 64"/>
          <p:cNvSpPr txBox="1">
            <a:spLocks noChangeArrowheads="1"/>
          </p:cNvSpPr>
          <p:nvPr/>
        </p:nvSpPr>
        <p:spPr bwMode="auto">
          <a:xfrm>
            <a:off x="1908175" y="2636838"/>
            <a:ext cx="5048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ATP</a:t>
            </a:r>
          </a:p>
        </p:txBody>
      </p:sp>
      <p:sp>
        <p:nvSpPr>
          <p:cNvPr id="100392" name="Text Box 65"/>
          <p:cNvSpPr txBox="1">
            <a:spLocks noChangeArrowheads="1"/>
          </p:cNvSpPr>
          <p:nvPr/>
        </p:nvSpPr>
        <p:spPr bwMode="auto">
          <a:xfrm>
            <a:off x="4572000" y="5084763"/>
            <a:ext cx="5048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FAD</a:t>
            </a:r>
          </a:p>
        </p:txBody>
      </p:sp>
      <p:sp>
        <p:nvSpPr>
          <p:cNvPr id="100393" name="Text Box 66"/>
          <p:cNvSpPr txBox="1">
            <a:spLocks noChangeArrowheads="1"/>
          </p:cNvSpPr>
          <p:nvPr/>
        </p:nvSpPr>
        <p:spPr bwMode="auto">
          <a:xfrm>
            <a:off x="3779838" y="5084763"/>
            <a:ext cx="6477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1000" b="1">
                <a:solidFill>
                  <a:srgbClr val="000000"/>
                </a:solidFill>
              </a:rPr>
              <a:t>FADH2</a:t>
            </a:r>
          </a:p>
        </p:txBody>
      </p:sp>
      <p:sp>
        <p:nvSpPr>
          <p:cNvPr id="100394" name="Rectangle 67"/>
          <p:cNvSpPr>
            <a:spLocks noChangeArrowheads="1"/>
          </p:cNvSpPr>
          <p:nvPr/>
        </p:nvSpPr>
        <p:spPr bwMode="auto">
          <a:xfrm flipH="1">
            <a:off x="3979863" y="3228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0395" name="AutoShape 68"/>
          <p:cNvSpPr>
            <a:spLocks noChangeArrowheads="1"/>
          </p:cNvSpPr>
          <p:nvPr/>
        </p:nvSpPr>
        <p:spPr bwMode="auto">
          <a:xfrm>
            <a:off x="5552510" y="3347173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9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6" name="AutoShape 69"/>
          <p:cNvSpPr>
            <a:spLocks noChangeArrowheads="1"/>
          </p:cNvSpPr>
          <p:nvPr/>
        </p:nvSpPr>
        <p:spPr bwMode="auto">
          <a:xfrm>
            <a:off x="2663825" y="3357563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Oxaloacetate</a:t>
            </a:r>
          </a:p>
        </p:txBody>
      </p:sp>
      <p:sp>
        <p:nvSpPr>
          <p:cNvPr id="100397" name="AutoShape 71"/>
          <p:cNvSpPr>
            <a:spLocks noChangeArrowheads="1"/>
          </p:cNvSpPr>
          <p:nvPr/>
        </p:nvSpPr>
        <p:spPr bwMode="auto">
          <a:xfrm>
            <a:off x="4787900" y="4524107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8" name="AutoShape 72"/>
          <p:cNvSpPr>
            <a:spLocks noChangeArrowheads="1"/>
          </p:cNvSpPr>
          <p:nvPr/>
        </p:nvSpPr>
        <p:spPr bwMode="auto">
          <a:xfrm>
            <a:off x="3276600" y="4522664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intermediate</a:t>
            </a:r>
          </a:p>
        </p:txBody>
      </p:sp>
      <p:sp>
        <p:nvSpPr>
          <p:cNvPr id="100399" name="AutoShape 73"/>
          <p:cNvSpPr>
            <a:spLocks noChangeArrowheads="1"/>
          </p:cNvSpPr>
          <p:nvPr/>
        </p:nvSpPr>
        <p:spPr bwMode="auto">
          <a:xfrm>
            <a:off x="2101857" y="1989138"/>
            <a:ext cx="863600" cy="36036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Acetyl CoA</a:t>
            </a:r>
          </a:p>
        </p:txBody>
      </p:sp>
      <p:sp>
        <p:nvSpPr>
          <p:cNvPr id="100400" name="AutoShape 74"/>
          <p:cNvSpPr>
            <a:spLocks noChangeArrowheads="1"/>
          </p:cNvSpPr>
          <p:nvPr/>
        </p:nvSpPr>
        <p:spPr bwMode="auto">
          <a:xfrm>
            <a:off x="2086769" y="1125538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Pyruvate</a:t>
            </a:r>
          </a:p>
        </p:txBody>
      </p:sp>
      <p:sp>
        <p:nvSpPr>
          <p:cNvPr id="100401" name="AutoShape 75"/>
          <p:cNvSpPr>
            <a:spLocks noChangeArrowheads="1"/>
          </p:cNvSpPr>
          <p:nvPr/>
        </p:nvSpPr>
        <p:spPr bwMode="auto">
          <a:xfrm>
            <a:off x="3995738" y="2420029"/>
            <a:ext cx="863600" cy="360363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GB" altLang="en-US" sz="1000">
                <a:solidFill>
                  <a:srgbClr val="000000"/>
                </a:solidFill>
              </a:rPr>
              <a:t>Citrate</a:t>
            </a:r>
          </a:p>
        </p:txBody>
      </p:sp>
    </p:spTree>
    <p:extLst>
      <p:ext uri="{BB962C8B-B14F-4D97-AF65-F5344CB8AC3E}">
        <p14:creationId xmlns:p14="http://schemas.microsoft.com/office/powerpoint/2010/main" val="1429995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ctr"/>
            <a:r>
              <a:rPr lang="en-GB" sz="2800" dirty="0"/>
              <a:t>Describe the citric acid cycle </a:t>
            </a:r>
          </a:p>
          <a:p>
            <a:pPr fontAlgn="ctr"/>
            <a:r>
              <a:rPr lang="en-GB" sz="2800" dirty="0"/>
              <a:t>Explain the need for hydrogen acceptors and state where they are used </a:t>
            </a:r>
          </a:p>
        </p:txBody>
      </p:sp>
    </p:spTree>
    <p:extLst>
      <p:ext uri="{BB962C8B-B14F-4D97-AF65-F5344CB8AC3E}">
        <p14:creationId xmlns:p14="http://schemas.microsoft.com/office/powerpoint/2010/main" val="726919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843808" cy="1143000"/>
          </a:xfrm>
        </p:spPr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2267"/>
            <a:ext cx="5832648" cy="6818449"/>
          </a:xfrm>
        </p:spPr>
      </p:pic>
    </p:spTree>
    <p:extLst>
      <p:ext uri="{BB962C8B-B14F-4D97-AF65-F5344CB8AC3E}">
        <p14:creationId xmlns:p14="http://schemas.microsoft.com/office/powerpoint/2010/main" val="3111220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Starter</a:t>
            </a:r>
          </a:p>
        </p:txBody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sz="2800" dirty="0"/>
              <a:t>What happens to the carbon dioxide that is produced in the citric acid cycle?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sz="2800" dirty="0"/>
              <a:t>What is the molecule produced when oxaloacetate combines with </a:t>
            </a:r>
            <a:r>
              <a:rPr lang="en-GB" altLang="en-US" sz="2800" dirty="0" err="1"/>
              <a:t>acetylCoA</a:t>
            </a:r>
            <a:r>
              <a:rPr lang="en-GB" altLang="en-US" sz="2800" dirty="0"/>
              <a:t>?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sz="2800" dirty="0"/>
              <a:t>Does the citric acid cycle require oxygen?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sz="2800" dirty="0"/>
              <a:t>Where does the Citric Acid Cycle take place?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n-GB" altLang="en-US" sz="2800" dirty="0"/>
              <a:t>What is NAD?</a:t>
            </a:r>
          </a:p>
        </p:txBody>
      </p:sp>
    </p:spTree>
    <p:extLst>
      <p:ext uri="{BB962C8B-B14F-4D97-AF65-F5344CB8AC3E}">
        <p14:creationId xmlns:p14="http://schemas.microsoft.com/office/powerpoint/2010/main" val="32803040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will: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Understand the process of the electron transport chain</a:t>
            </a:r>
          </a:p>
        </p:txBody>
      </p:sp>
    </p:spTree>
    <p:extLst>
      <p:ext uri="{BB962C8B-B14F-4D97-AF65-F5344CB8AC3E}">
        <p14:creationId xmlns:p14="http://schemas.microsoft.com/office/powerpoint/2010/main" val="3496435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ctr"/>
            <a:r>
              <a:rPr lang="en-GB" sz="2400" dirty="0"/>
              <a:t>Describe the processes in the electron transport chain </a:t>
            </a:r>
          </a:p>
          <a:p>
            <a:pPr fontAlgn="ctr"/>
            <a:r>
              <a:rPr lang="en-GB" sz="2400" dirty="0"/>
              <a:t>Describe the synthesis of ATP </a:t>
            </a:r>
          </a:p>
          <a:p>
            <a:pPr fontAlgn="ctr"/>
            <a:r>
              <a:rPr lang="en-GB" sz="2400" dirty="0"/>
              <a:t>Explain the role of dehydrogenase enzymes </a:t>
            </a:r>
          </a:p>
          <a:p>
            <a:pPr fontAlgn="ctr"/>
            <a:r>
              <a:rPr lang="en-GB" sz="2400" dirty="0"/>
              <a:t>Explain the role of NAD </a:t>
            </a:r>
          </a:p>
        </p:txBody>
      </p:sp>
    </p:spTree>
    <p:extLst>
      <p:ext uri="{BB962C8B-B14F-4D97-AF65-F5344CB8AC3E}">
        <p14:creationId xmlns:p14="http://schemas.microsoft.com/office/powerpoint/2010/main" val="27529832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Electron Transport Chain</a:t>
            </a:r>
          </a:p>
        </p:txBody>
      </p:sp>
      <p:sp>
        <p:nvSpPr>
          <p:cNvPr id="93187" name="Rectangle 3"/>
          <p:cNvSpPr>
            <a:spLocks noGrp="1"/>
          </p:cNvSpPr>
          <p:nvPr>
            <p:ph type="body" sz="half" idx="1"/>
          </p:nvPr>
        </p:nvSpPr>
        <p:spPr>
          <a:xfrm>
            <a:off x="467544" y="1872977"/>
            <a:ext cx="4038600" cy="43195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The inner membrane is folded in to many cristae which provide a large surface area.</a:t>
            </a:r>
          </a:p>
          <a:p>
            <a:pPr eaLnBrk="1" hangingPunct="1">
              <a:lnSpc>
                <a:spcPct val="90000"/>
              </a:lnSpc>
            </a:pPr>
            <a:endParaRPr lang="en-GB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On the inner membrane the reactions of the electron transport chain occur.</a:t>
            </a:r>
          </a:p>
        </p:txBody>
      </p:sp>
      <p:pic>
        <p:nvPicPr>
          <p:cNvPr id="93188" name="Picture 5" descr="File:Mitochondrion mini.sv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329" y="2492896"/>
            <a:ext cx="377190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7011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/>
          </p:cNvSpPr>
          <p:nvPr>
            <p:ph type="title"/>
          </p:nvPr>
        </p:nvSpPr>
        <p:spPr>
          <a:xfrm>
            <a:off x="463039" y="90328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/>
              <a:t>The Electron Transport Chain</a:t>
            </a:r>
          </a:p>
        </p:txBody>
      </p:sp>
      <p:sp>
        <p:nvSpPr>
          <p:cNvPr id="106499" name="Rectangle 6"/>
          <p:cNvSpPr>
            <a:spLocks noGrp="1"/>
          </p:cNvSpPr>
          <p:nvPr>
            <p:ph type="body" sz="half" idx="1"/>
          </p:nvPr>
        </p:nvSpPr>
        <p:spPr>
          <a:xfrm>
            <a:off x="395536" y="1484784"/>
            <a:ext cx="8568630" cy="2005855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The ETC is a series of proteins in the inner mitochondrial membrane</a:t>
            </a:r>
            <a:endParaRPr lang="en-GB" altLang="en-US" dirty="0"/>
          </a:p>
          <a:p>
            <a:pPr eaLnBrk="1" hangingPunct="1">
              <a:lnSpc>
                <a:spcPct val="80000"/>
              </a:lnSpc>
            </a:pPr>
            <a:endParaRPr lang="en-GB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800" dirty="0"/>
              <a:t>All the Hydrogen ions and electrons that have been transferred to NAD are passed to the ETC.</a:t>
            </a:r>
          </a:p>
        </p:txBody>
      </p:sp>
      <p:sp>
        <p:nvSpPr>
          <p:cNvPr id="106500" name="Rectangle 7"/>
          <p:cNvSpPr>
            <a:spLocks noGrp="1"/>
          </p:cNvSpPr>
          <p:nvPr>
            <p:ph type="body" sz="half" idx="2"/>
          </p:nvPr>
        </p:nvSpPr>
        <p:spPr>
          <a:xfrm flipH="1">
            <a:off x="8686800" y="5300663"/>
            <a:ext cx="69850" cy="87312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en-US" altLang="en-US" sz="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9C2BBB-7E80-1C46-B1D4-E7619AA3A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3490639"/>
            <a:ext cx="5688632" cy="326999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83B5B61-357B-4762-B5BA-00C73A5257B1}"/>
              </a:ext>
            </a:extLst>
          </p:cNvPr>
          <p:cNvCxnSpPr/>
          <p:nvPr/>
        </p:nvCxnSpPr>
        <p:spPr>
          <a:xfrm flipV="1">
            <a:off x="683568" y="6093296"/>
            <a:ext cx="1516673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320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The Electron Transport Chain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329636"/>
            <a:ext cx="8363272" cy="1540768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GB" altLang="en-US" sz="2800" dirty="0"/>
              <a:t>Within the ETC, the H ions and electrons now separate with the high energy electrons cascading down the ETC and releasing their energy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20F3E4-6F56-A8EA-E9D7-A15730E2F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708920"/>
            <a:ext cx="6984776" cy="4015058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91F2D29-A8DF-E8C9-DC17-EC5A2BC472E0}"/>
              </a:ext>
            </a:extLst>
          </p:cNvPr>
          <p:cNvCxnSpPr/>
          <p:nvPr/>
        </p:nvCxnSpPr>
        <p:spPr>
          <a:xfrm flipV="1">
            <a:off x="107504" y="5263782"/>
            <a:ext cx="1516673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68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>
          <a:xfrm>
            <a:off x="457200" y="62152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dirty="0"/>
              <a:t>The Electron Transport Chain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093331"/>
            <a:ext cx="8435280" cy="194421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The electrons are used to pump Hydrogen ions across the mitochondrial membrane.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The return flow of these H ions rotates part of the membrane protein ATP synthase.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/>
              <a:t>ATP synthase is an enzyme which catalyses the synthesis of ATP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729248-1934-F86D-548E-BBDCDDBB3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20" y="2925726"/>
            <a:ext cx="6840760" cy="393227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FCE80D-2A60-2848-407B-4FCF39E6B051}"/>
              </a:ext>
            </a:extLst>
          </p:cNvPr>
          <p:cNvCxnSpPr/>
          <p:nvPr/>
        </p:nvCxnSpPr>
        <p:spPr>
          <a:xfrm flipV="1">
            <a:off x="457200" y="4083914"/>
            <a:ext cx="1516673" cy="2880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7E70F22-0CB8-84E3-C120-7EB5311A7916}"/>
              </a:ext>
            </a:extLst>
          </p:cNvPr>
          <p:cNvCxnSpPr>
            <a:cxnSpLocks/>
          </p:cNvCxnSpPr>
          <p:nvPr/>
        </p:nvCxnSpPr>
        <p:spPr>
          <a:xfrm flipH="1">
            <a:off x="6634981" y="2708920"/>
            <a:ext cx="1368152" cy="9552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183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The Electron Transport Chain</a:t>
            </a:r>
          </a:p>
        </p:txBody>
      </p:sp>
      <p:sp>
        <p:nvSpPr>
          <p:cNvPr id="109572" name="Text Box 7"/>
          <p:cNvSpPr txBox="1">
            <a:spLocks noChangeArrowheads="1"/>
          </p:cNvSpPr>
          <p:nvPr/>
        </p:nvSpPr>
        <p:spPr bwMode="auto">
          <a:xfrm>
            <a:off x="1043608" y="1196752"/>
            <a:ext cx="72728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400" dirty="0">
                <a:solidFill>
                  <a:srgbClr val="000000"/>
                </a:solidFill>
              </a:rPr>
              <a:t>Oxygen is the final electron acceptor, which combines with H ions and electrons forming water.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F4B88E-9497-A97E-51FC-B232CCD8F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667" y="2626437"/>
            <a:ext cx="6840760" cy="393227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F2CAABC-1999-61E0-20B4-346B474E043B}"/>
              </a:ext>
            </a:extLst>
          </p:cNvPr>
          <p:cNvCxnSpPr>
            <a:cxnSpLocks/>
          </p:cNvCxnSpPr>
          <p:nvPr/>
        </p:nvCxnSpPr>
        <p:spPr>
          <a:xfrm flipH="1">
            <a:off x="7423257" y="5183632"/>
            <a:ext cx="1368152" cy="95523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8550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318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/>
              <a:t>Why is oxygen needed?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410200" cy="4983162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GB" altLang="en-US" sz="2800" dirty="0"/>
              <a:t>Without oxygen, the Citric Acid Cycle and ETC cannot function</a:t>
            </a:r>
          </a:p>
          <a:p>
            <a:pPr eaLnBrk="1" hangingPunct="1"/>
            <a:endParaRPr lang="en-GB" altLang="en-US" sz="2800" dirty="0"/>
          </a:p>
          <a:p>
            <a:pPr eaLnBrk="1" hangingPunct="1"/>
            <a:r>
              <a:rPr lang="en-GB" altLang="en-US" sz="2800" dirty="0"/>
              <a:t>Oxygen is needed to break down pyruvate to yield 36ATP</a:t>
            </a:r>
          </a:p>
          <a:p>
            <a:pPr eaLnBrk="1" hangingPunct="1"/>
            <a:endParaRPr lang="en-GB" altLang="en-US" sz="2800" dirty="0"/>
          </a:p>
          <a:p>
            <a:pPr eaLnBrk="1" hangingPunct="1"/>
            <a:r>
              <a:rPr lang="en-GB" altLang="en-US" sz="2800" dirty="0"/>
              <a:t>With 2 ATP from glycolysis (which doesn’t require O2, the yield from one glucose molecule oxidised is 38ATP</a:t>
            </a:r>
          </a:p>
        </p:txBody>
      </p:sp>
      <p:pic>
        <p:nvPicPr>
          <p:cNvPr id="110596" name="Picture 5" descr="ANd9GcRitJbF1oc1vxtcrp6ZFGdZF3qgv4I5n84ye-eRrGFFwtpblN2XTYilcqHk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8375" y="1889125"/>
            <a:ext cx="1238250" cy="1238250"/>
          </a:xfrm>
        </p:spPr>
      </p:pic>
      <p:pic>
        <p:nvPicPr>
          <p:cNvPr id="110597" name="Picture 8" descr="ANd9GcRitJbF1oc1vxtcrp6ZFGdZF3qgv4I5n84ye-eRrGFFwtpblN2XTYilcqHk">
            <a:hlinkClick r:id="rId2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5825" y="2708275"/>
            <a:ext cx="1238250" cy="1238250"/>
          </a:xfrm>
        </p:spPr>
      </p:pic>
      <p:pic>
        <p:nvPicPr>
          <p:cNvPr id="110598" name="Picture 11" descr="ANd9GcRitJbF1oc1vxtcrp6ZFGdZF3qgv4I5n84ye-eRrGFFwtpblN2XTYilcqH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500438"/>
            <a:ext cx="12382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806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ctr"/>
            <a:r>
              <a:rPr lang="en-GB" sz="2800" dirty="0"/>
              <a:t>Describe the processes in the electron transport chain </a:t>
            </a:r>
          </a:p>
          <a:p>
            <a:pPr fontAlgn="ctr"/>
            <a:r>
              <a:rPr lang="en-GB" sz="2800" dirty="0"/>
              <a:t>Describe the synthesis of ATP </a:t>
            </a:r>
          </a:p>
          <a:p>
            <a:pPr fontAlgn="ctr"/>
            <a:r>
              <a:rPr lang="en-GB" sz="2800" dirty="0"/>
              <a:t>Explain the role of dehydrogenase enzymes </a:t>
            </a:r>
          </a:p>
          <a:p>
            <a:pPr fontAlgn="ctr"/>
            <a:r>
              <a:rPr lang="en-GB" sz="2800" dirty="0"/>
              <a:t>Explain the role of NAD </a:t>
            </a:r>
          </a:p>
        </p:txBody>
      </p:sp>
    </p:spTree>
    <p:extLst>
      <p:ext uri="{BB962C8B-B14F-4D97-AF65-F5344CB8AC3E}">
        <p14:creationId xmlns:p14="http://schemas.microsoft.com/office/powerpoint/2010/main" val="5869601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Draw and Annotate a diagram of aerobic respiration including glycolysis, the citric acid cycle and the electron transport chain</a:t>
            </a:r>
          </a:p>
        </p:txBody>
      </p:sp>
    </p:spTree>
    <p:extLst>
      <p:ext uri="{BB962C8B-B14F-4D97-AF65-F5344CB8AC3E}">
        <p14:creationId xmlns:p14="http://schemas.microsoft.com/office/powerpoint/2010/main" val="3264437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Starter</a:t>
            </a:r>
          </a:p>
        </p:txBody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What enzyme is required to produce ATP?</a:t>
            </a:r>
          </a:p>
          <a:p>
            <a:pPr eaLnBrk="1" hangingPunct="1"/>
            <a:r>
              <a:rPr lang="en-GB" altLang="en-US" dirty="0"/>
              <a:t>What is the final electron acceptor of hydrogen?</a:t>
            </a:r>
          </a:p>
          <a:p>
            <a:pPr eaLnBrk="1" hangingPunct="1"/>
            <a:r>
              <a:rPr lang="en-GB" altLang="en-US" dirty="0"/>
              <a:t>What do the high energy electrons in the ETC do?</a:t>
            </a:r>
          </a:p>
          <a:p>
            <a:pPr eaLnBrk="1" hangingPunct="1">
              <a:buFont typeface="Arial" charset="0"/>
              <a:buNone/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9448745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8229600" cy="239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7587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Understand the fermentation pathway in animals, plants and yeast</a:t>
            </a:r>
          </a:p>
        </p:txBody>
      </p:sp>
    </p:spTree>
    <p:extLst>
      <p:ext uri="{BB962C8B-B14F-4D97-AF65-F5344CB8AC3E}">
        <p14:creationId xmlns:p14="http://schemas.microsoft.com/office/powerpoint/2010/main" val="34964351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the pathway for fermentation in animal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the pathway of fermentation in plant and yeast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Compare the total ATP produced as a result of the respiration and fermentation pathways</a:t>
            </a:r>
          </a:p>
        </p:txBody>
      </p:sp>
    </p:spTree>
    <p:extLst>
      <p:ext uri="{BB962C8B-B14F-4D97-AF65-F5344CB8AC3E}">
        <p14:creationId xmlns:p14="http://schemas.microsoft.com/office/powerpoint/2010/main" val="16297912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85225" cy="1143000"/>
          </a:xfrm>
        </p:spPr>
        <p:txBody>
          <a:bodyPr/>
          <a:lstStyle/>
          <a:p>
            <a:pPr eaLnBrk="1" hangingPunct="1"/>
            <a:r>
              <a:rPr lang="en-GB" altLang="en-US" sz="4000" dirty="0"/>
              <a:t>Fermentation – Animal cells</a:t>
            </a:r>
          </a:p>
        </p:txBody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									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Glucose		Pyruvate			Lactate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													</a:t>
            </a:r>
          </a:p>
        </p:txBody>
      </p:sp>
      <p:sp>
        <p:nvSpPr>
          <p:cNvPr id="113668" name="AutoShape 4"/>
          <p:cNvSpPr>
            <a:spLocks noChangeArrowheads="1"/>
          </p:cNvSpPr>
          <p:nvPr/>
        </p:nvSpPr>
        <p:spPr bwMode="auto">
          <a:xfrm>
            <a:off x="2124075" y="3284538"/>
            <a:ext cx="1079500" cy="2159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69" name="Line 5"/>
          <p:cNvSpPr>
            <a:spLocks noChangeShapeType="1"/>
          </p:cNvSpPr>
          <p:nvPr/>
        </p:nvSpPr>
        <p:spPr bwMode="auto">
          <a:xfrm>
            <a:off x="7885113" y="3644900"/>
            <a:ext cx="0" cy="1152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0" name="Line 6"/>
          <p:cNvSpPr>
            <a:spLocks noChangeShapeType="1"/>
          </p:cNvSpPr>
          <p:nvPr/>
        </p:nvSpPr>
        <p:spPr bwMode="auto">
          <a:xfrm flipH="1">
            <a:off x="6732588" y="4797425"/>
            <a:ext cx="1152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 flipH="1">
            <a:off x="3459327" y="4797425"/>
            <a:ext cx="1152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 flipH="1">
            <a:off x="6732588" y="2205038"/>
            <a:ext cx="1152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H="1">
            <a:off x="3439839" y="2130722"/>
            <a:ext cx="1152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>
            <a:off x="3419872" y="2132856"/>
            <a:ext cx="0" cy="936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5" name="Line 13"/>
          <p:cNvSpPr>
            <a:spLocks noChangeShapeType="1"/>
          </p:cNvSpPr>
          <p:nvPr/>
        </p:nvSpPr>
        <p:spPr bwMode="auto">
          <a:xfrm flipV="1">
            <a:off x="3459327" y="3716338"/>
            <a:ext cx="0" cy="10810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3676" name="Line 14"/>
          <p:cNvSpPr>
            <a:spLocks noChangeShapeType="1"/>
          </p:cNvSpPr>
          <p:nvPr/>
        </p:nvSpPr>
        <p:spPr bwMode="auto">
          <a:xfrm>
            <a:off x="7885113" y="2205038"/>
            <a:ext cx="0" cy="10080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5BD878-5DBA-6523-78DA-3FDC975EB3B6}"/>
              </a:ext>
            </a:extLst>
          </p:cNvPr>
          <p:cNvSpPr txBox="1"/>
          <p:nvPr/>
        </p:nvSpPr>
        <p:spPr>
          <a:xfrm>
            <a:off x="4608203" y="1758841"/>
            <a:ext cx="2088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Oxygen debt builds up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F632E6-E463-50E1-7FF6-0B380140862A}"/>
              </a:ext>
            </a:extLst>
          </p:cNvPr>
          <p:cNvSpPr txBox="1"/>
          <p:nvPr/>
        </p:nvSpPr>
        <p:spPr>
          <a:xfrm>
            <a:off x="4637171" y="4452829"/>
            <a:ext cx="2088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Oxygen debt repaid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1B1E6C-0D9E-31DE-947A-A754CEEB38E8}"/>
              </a:ext>
            </a:extLst>
          </p:cNvPr>
          <p:cNvSpPr txBox="1"/>
          <p:nvPr/>
        </p:nvSpPr>
        <p:spPr>
          <a:xfrm>
            <a:off x="1151247" y="5605192"/>
            <a:ext cx="684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process of fermentation in animal cells is reversible. Fermentation take place in the cytoplasm.</a:t>
            </a:r>
          </a:p>
        </p:txBody>
      </p:sp>
    </p:spTree>
    <p:extLst>
      <p:ext uri="{BB962C8B-B14F-4D97-AF65-F5344CB8AC3E}">
        <p14:creationId xmlns:p14="http://schemas.microsoft.com/office/powerpoint/2010/main" val="12731905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8522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altLang="en-US" sz="4000" dirty="0"/>
              <a:t>Fermentation – Plant and Yeast Cells</a:t>
            </a:r>
          </a:p>
        </p:txBody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									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Glucose		Pyruvate			Ethanol 					</a:t>
            </a:r>
            <a:r>
              <a:rPr lang="en-GB" altLang="en-US" sz="2800" dirty="0"/>
              <a:t>and Carbon Dioxide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GB" altLang="en-US" dirty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GB" altLang="en-US" dirty="0"/>
              <a:t>														</a:t>
            </a:r>
          </a:p>
        </p:txBody>
      </p:sp>
      <p:sp>
        <p:nvSpPr>
          <p:cNvPr id="113668" name="AutoShape 4"/>
          <p:cNvSpPr>
            <a:spLocks noChangeArrowheads="1"/>
          </p:cNvSpPr>
          <p:nvPr/>
        </p:nvSpPr>
        <p:spPr bwMode="auto">
          <a:xfrm>
            <a:off x="2124075" y="3284538"/>
            <a:ext cx="1079500" cy="2159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1B1E6C-0D9E-31DE-947A-A754CEEB38E8}"/>
              </a:ext>
            </a:extLst>
          </p:cNvPr>
          <p:cNvSpPr txBox="1"/>
          <p:nvPr/>
        </p:nvSpPr>
        <p:spPr>
          <a:xfrm>
            <a:off x="899592" y="5445224"/>
            <a:ext cx="7535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process of fermentation in plant and yeast cells is irreversible. Fermentation take place in the cytoplasm.</a:t>
            </a: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BDB7EBB8-6798-81F0-B216-D391F0B19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3284538"/>
            <a:ext cx="1511548" cy="2159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u="sng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119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DDF5E-52A5-8ADC-6B8F-C5E4D0D2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01178-05C7-1BFC-803A-52704D61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Because the citric acid cycle and the electron transport chain are unable to take place in fermentation,  fermentation produces only the net gain of 2 ATP</a:t>
            </a:r>
          </a:p>
          <a:p>
            <a:r>
              <a:rPr lang="en-US" dirty="0"/>
              <a:t>It is much less efficient than aerobic respiration in producing ATP.</a:t>
            </a:r>
          </a:p>
        </p:txBody>
      </p:sp>
    </p:spTree>
    <p:extLst>
      <p:ext uri="{BB962C8B-B14F-4D97-AF65-F5344CB8AC3E}">
        <p14:creationId xmlns:p14="http://schemas.microsoft.com/office/powerpoint/2010/main" val="25139201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4879D-B724-419E-A7B6-47E46B07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Uses of ATP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D2A04-B53A-1AA8-81A0-510DC8CCF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ATP is used to transfer energy to cellular process which require energy.</a:t>
            </a:r>
          </a:p>
          <a:p>
            <a:r>
              <a:rPr lang="en-US" dirty="0"/>
              <a:t>Can you name three processes which require energy?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https://www.youtube.com/watch?v=eJ9Zjc-jdys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https://www.youtube.com/watch?v=YbdkbCU20_M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989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the pathway for fermentation in animal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the pathway of fermentation in plant and yeast cells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Compare the total ATP produced as a result of the respiration and fermentation pathways</a:t>
            </a:r>
          </a:p>
        </p:txBody>
      </p:sp>
    </p:spTree>
    <p:extLst>
      <p:ext uri="{BB962C8B-B14F-4D97-AF65-F5344CB8AC3E}">
        <p14:creationId xmlns:p14="http://schemas.microsoft.com/office/powerpoint/2010/main" val="40160850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https://quizizz.com/admin/quiz/5fd33d1f4bf3dd001bf65aea/higher-biology-u2-ka2-cellular-respiration?term=Higher%20Biology%20U2&amp;sortKey=_score&amp;searchLocale</a:t>
            </a:r>
            <a:r>
              <a:rPr lang="en-GB" dirty="0"/>
              <a:t>=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98776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Essay 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2017 Higher Biology Paper</a:t>
            </a:r>
          </a:p>
          <a:p>
            <a:r>
              <a:rPr lang="en-GB" dirty="0"/>
              <a:t>Question 15 A (essay) – 7 marks</a:t>
            </a:r>
          </a:p>
          <a:p>
            <a:endParaRPr lang="en-GB" dirty="0"/>
          </a:p>
          <a:p>
            <a:r>
              <a:rPr lang="en-GB" dirty="0"/>
              <a:t>2019 Higher Biology Paper</a:t>
            </a:r>
          </a:p>
          <a:p>
            <a:r>
              <a:rPr lang="en-GB" dirty="0"/>
              <a:t>Question 3A (mini essay) – 4 marks</a:t>
            </a:r>
          </a:p>
          <a:p>
            <a:endParaRPr lang="en-GB" dirty="0"/>
          </a:p>
          <a:p>
            <a:r>
              <a:rPr lang="en-GB" dirty="0"/>
              <a:t>2022 Higher Biology Paper</a:t>
            </a:r>
          </a:p>
          <a:p>
            <a:r>
              <a:rPr lang="en-GB" dirty="0"/>
              <a:t>Question </a:t>
            </a:r>
            <a:r>
              <a:rPr lang="en-GB"/>
              <a:t>6 - 4 marks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1937</Words>
  <Application>Microsoft Office PowerPoint</Application>
  <PresentationFormat>On-screen Show (4:3)</PresentationFormat>
  <Paragraphs>281</Paragraphs>
  <Slides>60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ＭＳ Ｐゴシック</vt:lpstr>
      <vt:lpstr>Arial</vt:lpstr>
      <vt:lpstr>Calibri</vt:lpstr>
      <vt:lpstr>Comic Sans MS</vt:lpstr>
      <vt:lpstr>Office Theme</vt:lpstr>
      <vt:lpstr>Higher Biology </vt:lpstr>
      <vt:lpstr>Course Specification</vt:lpstr>
      <vt:lpstr>Course Specification</vt:lpstr>
      <vt:lpstr>Starter</vt:lpstr>
      <vt:lpstr>Learning Intention</vt:lpstr>
      <vt:lpstr>Success Criteria </vt:lpstr>
      <vt:lpstr>PowerPoint Presentation</vt:lpstr>
      <vt:lpstr>The chemistry of respiration</vt:lpstr>
      <vt:lpstr>Respiration</vt:lpstr>
      <vt:lpstr>ATP (Adenosine triphosphate)</vt:lpstr>
      <vt:lpstr>ATP = Energy Currency</vt:lpstr>
      <vt:lpstr>PowerPoint Presentation</vt:lpstr>
      <vt:lpstr>ATP – Amoeba sisters video</vt:lpstr>
      <vt:lpstr>How is ATP made?</vt:lpstr>
      <vt:lpstr>ATP</vt:lpstr>
      <vt:lpstr>ATP cycling</vt:lpstr>
      <vt:lpstr>ATP’s other role</vt:lpstr>
      <vt:lpstr>What is Glycolysis</vt:lpstr>
      <vt:lpstr>PowerPoint Presentation</vt:lpstr>
      <vt:lpstr>PowerPoint Presentation</vt:lpstr>
      <vt:lpstr>PowerPoint Presentation</vt:lpstr>
      <vt:lpstr>Success Criteria </vt:lpstr>
      <vt:lpstr>Plenary</vt:lpstr>
      <vt:lpstr>Starter</vt:lpstr>
      <vt:lpstr>Learning Intention</vt:lpstr>
      <vt:lpstr>Success Criteria</vt:lpstr>
      <vt:lpstr>Citric acid cycle</vt:lpstr>
      <vt:lpstr>Citric acid cycle</vt:lpstr>
      <vt:lpstr>Citric acid cycle</vt:lpstr>
      <vt:lpstr>Citric acid cycle</vt:lpstr>
      <vt:lpstr>Citric acid cycle</vt:lpstr>
      <vt:lpstr>Citric acid cycle</vt:lpstr>
      <vt:lpstr>Citric acid cycle</vt:lpstr>
      <vt:lpstr>Citric acid cycle</vt:lpstr>
      <vt:lpstr>Citric acid cycle</vt:lpstr>
      <vt:lpstr>Success Criteria</vt:lpstr>
      <vt:lpstr>Plenary </vt:lpstr>
      <vt:lpstr>Starter</vt:lpstr>
      <vt:lpstr>Learning Intention</vt:lpstr>
      <vt:lpstr>Success Criteria</vt:lpstr>
      <vt:lpstr>Electron Transport Chain</vt:lpstr>
      <vt:lpstr>The Electron Transport Chain</vt:lpstr>
      <vt:lpstr>The Electron Transport Chain</vt:lpstr>
      <vt:lpstr>The Electron Transport Chain</vt:lpstr>
      <vt:lpstr>The Electron Transport Chain</vt:lpstr>
      <vt:lpstr>PowerPoint Presentation</vt:lpstr>
      <vt:lpstr>Why is oxygen needed?</vt:lpstr>
      <vt:lpstr>Success Criteria</vt:lpstr>
      <vt:lpstr>Plenary</vt:lpstr>
      <vt:lpstr>Starter</vt:lpstr>
      <vt:lpstr>Course Specification</vt:lpstr>
      <vt:lpstr>Learning Intention</vt:lpstr>
      <vt:lpstr>Success Criteria </vt:lpstr>
      <vt:lpstr>Fermentation – Animal cells</vt:lpstr>
      <vt:lpstr>Fermentation – Plant and Yeast Cells</vt:lpstr>
      <vt:lpstr>Fermentation</vt:lpstr>
      <vt:lpstr>Uses of ATP</vt:lpstr>
      <vt:lpstr>Success Criteria </vt:lpstr>
      <vt:lpstr>Plenary</vt:lpstr>
      <vt:lpstr>Essay Questions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35</cp:revision>
  <dcterms:created xsi:type="dcterms:W3CDTF">2021-12-20T09:14:41Z</dcterms:created>
  <dcterms:modified xsi:type="dcterms:W3CDTF">2023-11-13T10:00:56Z</dcterms:modified>
</cp:coreProperties>
</file>