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0" r:id="rId3"/>
    <p:sldId id="304" r:id="rId4"/>
    <p:sldId id="257" r:id="rId5"/>
    <p:sldId id="272" r:id="rId6"/>
    <p:sldId id="259" r:id="rId7"/>
    <p:sldId id="273" r:id="rId8"/>
    <p:sldId id="275" r:id="rId9"/>
    <p:sldId id="276" r:id="rId10"/>
    <p:sldId id="300" r:id="rId11"/>
    <p:sldId id="278" r:id="rId12"/>
    <p:sldId id="301" r:id="rId13"/>
    <p:sldId id="302" r:id="rId14"/>
    <p:sldId id="282" r:id="rId15"/>
    <p:sldId id="309" r:id="rId16"/>
    <p:sldId id="310" r:id="rId17"/>
    <p:sldId id="283" r:id="rId18"/>
    <p:sldId id="284" r:id="rId19"/>
    <p:sldId id="303" r:id="rId20"/>
    <p:sldId id="285" r:id="rId21"/>
    <p:sldId id="286" r:id="rId22"/>
    <p:sldId id="287" r:id="rId23"/>
    <p:sldId id="306" r:id="rId24"/>
    <p:sldId id="307" r:id="rId25"/>
    <p:sldId id="308" r:id="rId26"/>
    <p:sldId id="288" r:id="rId27"/>
    <p:sldId id="290" r:id="rId28"/>
    <p:sldId id="291" r:id="rId29"/>
    <p:sldId id="292" r:id="rId30"/>
    <p:sldId id="305" r:id="rId31"/>
    <p:sldId id="26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B8A44-1E25-4527-88A3-E40D4E5989EC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1C6DC-CD02-4D5C-807D-A4BA81E5A4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49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GB" altLang="en-US"/>
              <a:t>Image from Scholar.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19/11/2025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2</a:t>
            </a:r>
          </a:p>
          <a:p>
            <a:r>
              <a:rPr lang="en-GB" dirty="0"/>
              <a:t>KA 5 – Metabolism in Adverse Conditions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181"/>
            <a:ext cx="8229600" cy="437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52305"/>
            <a:ext cx="8229600" cy="2621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8624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Can you think of ways in which animals survive or avoid harsh or adverse conditions in the wild? 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Learning Intention</a:t>
            </a:r>
          </a:p>
        </p:txBody>
      </p:sp>
      <p:sp>
        <p:nvSpPr>
          <p:cNvPr id="409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GB" altLang="en-US" sz="2800" dirty="0"/>
              <a:t>   By the end of this topic you should be able to: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GB" altLang="en-US" sz="2800" dirty="0"/>
          </a:p>
          <a:p>
            <a:pPr>
              <a:lnSpc>
                <a:spcPct val="80000"/>
              </a:lnSpc>
            </a:pPr>
            <a:r>
              <a:rPr lang="en-GB" altLang="en-US" sz="2800" dirty="0"/>
              <a:t>Explain why organisms avoid adverse conditions and give examples of how they do this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sz="2800" dirty="0"/>
          </a:p>
          <a:p>
            <a:pPr>
              <a:lnSpc>
                <a:spcPct val="80000"/>
              </a:lnSpc>
            </a:pPr>
            <a:r>
              <a:rPr lang="en-GB" altLang="en-US" sz="2800" dirty="0"/>
              <a:t>Understand and define the terms dormancy, hibernation, aestivation and daily torpor</a:t>
            </a:r>
          </a:p>
        </p:txBody>
      </p:sp>
    </p:spTree>
    <p:extLst>
      <p:ext uri="{BB962C8B-B14F-4D97-AF65-F5344CB8AC3E}">
        <p14:creationId xmlns:p14="http://schemas.microsoft.com/office/powerpoint/2010/main" val="3879428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what is meant by the tolerance of an organism</a:t>
            </a:r>
          </a:p>
          <a:p>
            <a:r>
              <a:rPr lang="en-GB" dirty="0"/>
              <a:t>Give definitions for dormancy, hibernation, aestivation and daily torpor</a:t>
            </a:r>
          </a:p>
          <a:p>
            <a:r>
              <a:rPr lang="en-GB" dirty="0"/>
              <a:t>Give examples of predictive and consequential dormancy</a:t>
            </a:r>
          </a:p>
          <a:p>
            <a:r>
              <a:rPr lang="en-GB" dirty="0"/>
              <a:t>Describe the benefits of migration</a:t>
            </a:r>
          </a:p>
          <a:p>
            <a:r>
              <a:rPr lang="en-GB" dirty="0"/>
              <a:t>Research techniques used to track migration</a:t>
            </a:r>
          </a:p>
          <a:p>
            <a:r>
              <a:rPr lang="en-GB" dirty="0"/>
              <a:t>Describe the innate and learned influences on migration 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Surviving Adverse Conditions</a:t>
            </a:r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Many environments vary beyond tolerable limits for normal metabolic activity for any particular organism</a:t>
            </a:r>
          </a:p>
          <a:p>
            <a:pPr eaLnBrk="1" hangingPunct="1"/>
            <a:r>
              <a:rPr lang="en-GB" altLang="en-US" sz="2800" dirty="0"/>
              <a:t>Adverse conditions can include extreme temperatures or lack of water</a:t>
            </a:r>
          </a:p>
          <a:p>
            <a:pPr eaLnBrk="1" hangingPunct="1"/>
            <a:r>
              <a:rPr lang="en-GB" altLang="en-US" sz="2800" dirty="0"/>
              <a:t>The normal metabolic rate of an organism can be costly in these conditions</a:t>
            </a:r>
          </a:p>
          <a:p>
            <a:pPr eaLnBrk="1" hangingPunct="1"/>
            <a:r>
              <a:rPr lang="en-GB" altLang="en-US" sz="2800" dirty="0"/>
              <a:t>In order to survive, metabolic rate is reduced</a:t>
            </a:r>
          </a:p>
          <a:p>
            <a:pPr>
              <a:buFont typeface="Arial" charset="0"/>
              <a:buNone/>
            </a:pP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52669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Dormancy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sz="2800" dirty="0"/>
              <a:t>The development of an organism is temporarily suspended, minimising metabolic activity and therefore saving energy, until the environmental conditions improve</a:t>
            </a:r>
          </a:p>
        </p:txBody>
      </p:sp>
    </p:spTree>
    <p:extLst>
      <p:ext uri="{BB962C8B-B14F-4D97-AF65-F5344CB8AC3E}">
        <p14:creationId xmlns:p14="http://schemas.microsoft.com/office/powerpoint/2010/main" val="1340699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Dormancy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sz="2800" dirty="0"/>
              <a:t>Dormancy is part of some organisms’ lifecycle</a:t>
            </a:r>
          </a:p>
          <a:p>
            <a:pPr eaLnBrk="1" hangingPunct="1">
              <a:buFont typeface="Arial" charset="0"/>
              <a:buNone/>
            </a:pPr>
            <a:endParaRPr lang="en-GB" altLang="en-US" sz="2800" dirty="0"/>
          </a:p>
          <a:p>
            <a:pPr marL="0" indent="0" eaLnBrk="1" hangingPunct="1">
              <a:buNone/>
            </a:pPr>
            <a:r>
              <a:rPr lang="en-GB" altLang="en-US" sz="2800" dirty="0"/>
              <a:t>There are two types of dormancy:</a:t>
            </a:r>
          </a:p>
          <a:p>
            <a:pPr eaLnBrk="1" hangingPunct="1"/>
            <a:r>
              <a:rPr lang="en-GB" altLang="en-US" sz="2800" dirty="0"/>
              <a:t>Predictive dormancy</a:t>
            </a:r>
          </a:p>
          <a:p>
            <a:pPr eaLnBrk="1" hangingPunct="1"/>
            <a:r>
              <a:rPr lang="en-GB" altLang="en-US" sz="2800" dirty="0"/>
              <a:t>Consequential dormancy</a:t>
            </a:r>
          </a:p>
        </p:txBody>
      </p:sp>
    </p:spTree>
    <p:extLst>
      <p:ext uri="{BB962C8B-B14F-4D97-AF65-F5344CB8AC3E}">
        <p14:creationId xmlns:p14="http://schemas.microsoft.com/office/powerpoint/2010/main" val="2848395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altLang="en-US" dirty="0"/>
              <a:t>Dormancy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Predictive Dormancy 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sz="2800" dirty="0"/>
              <a:t>An organism enters a dormant phase </a:t>
            </a:r>
            <a:r>
              <a:rPr lang="en-GB" altLang="en-US" sz="2800" u="sng" dirty="0"/>
              <a:t>before</a:t>
            </a:r>
            <a:r>
              <a:rPr lang="en-GB" altLang="en-US" sz="2800" dirty="0"/>
              <a:t> the onset of adverse conditions e.g. decreasing temperature or day lengths can be used as cues</a:t>
            </a:r>
          </a:p>
          <a:p>
            <a:pPr eaLnBrk="1" hangingPunct="1"/>
            <a:endParaRPr lang="en-GB" altLang="en-US" sz="2800" dirty="0"/>
          </a:p>
          <a:p>
            <a:pPr eaLnBrk="1" hangingPunct="1"/>
            <a:endParaRPr lang="en-GB" altLang="en-US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Consequential Dormancy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800" dirty="0"/>
              <a:t>An organism enters a dormant phase </a:t>
            </a:r>
            <a:r>
              <a:rPr lang="en-GB" altLang="en-US" sz="2800" u="sng" dirty="0"/>
              <a:t>after</a:t>
            </a:r>
            <a:r>
              <a:rPr lang="en-GB" altLang="en-US" sz="2800" dirty="0"/>
              <a:t> the adverse conditions have arisen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058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Examples of Dormancy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800" dirty="0"/>
              <a:t>Hibernation: </a:t>
            </a:r>
          </a:p>
          <a:p>
            <a:pPr>
              <a:lnSpc>
                <a:spcPct val="90000"/>
              </a:lnSpc>
            </a:pPr>
            <a:r>
              <a:rPr lang="en-GB" altLang="en-US" sz="2800" dirty="0"/>
              <a:t>used by many organisms to escape cold weather conditions and scarce food supplies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800" dirty="0"/>
              <a:t>It is a period of long term inactivity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alt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altLang="en-US" sz="2800" dirty="0">
                <a:solidFill>
                  <a:srgbClr val="070BAD"/>
                </a:solidFill>
              </a:rPr>
              <a:t>Normal body functions of an organism change dramatically during hibernation e.g. the heart rate of a jumping mouse falls from 600 beats per minute to 30 beats per minute</a:t>
            </a:r>
          </a:p>
          <a:p>
            <a:pPr>
              <a:lnSpc>
                <a:spcPct val="90000"/>
              </a:lnSpc>
            </a:pP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160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Examples of Dormancy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800" dirty="0"/>
              <a:t>Aestivation: </a:t>
            </a:r>
          </a:p>
          <a:p>
            <a:r>
              <a:rPr lang="en-GB" altLang="en-US" sz="2800" dirty="0"/>
              <a:t>allows survival in periods of high temperature or drought</a:t>
            </a:r>
          </a:p>
          <a:p>
            <a:endParaRPr lang="en-GB" altLang="en-US" sz="2800" dirty="0"/>
          </a:p>
          <a:p>
            <a:pPr>
              <a:buNone/>
            </a:pPr>
            <a:r>
              <a:rPr lang="en-GB" altLang="en-US" sz="2800" dirty="0">
                <a:solidFill>
                  <a:schemeClr val="hlink"/>
                </a:solidFill>
              </a:rPr>
              <a:t>e.g. the garden snail becomes dormant until the moisture levels rise again</a:t>
            </a:r>
            <a:endParaRPr lang="en-GB" altLang="en-US" sz="2800" dirty="0"/>
          </a:p>
          <a:p>
            <a:pPr>
              <a:lnSpc>
                <a:spcPct val="90000"/>
              </a:lnSpc>
            </a:pP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603279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Examples of Dormancy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altLang="en-US" sz="2800" dirty="0"/>
              <a:t>Daily Torpor: </a:t>
            </a:r>
          </a:p>
          <a:p>
            <a:r>
              <a:rPr lang="en-GB" altLang="en-US" sz="2800" dirty="0"/>
              <a:t>a short period (e.g. part of a day)  of reduced activity in organisms with high metabolic rates. It involves a reduction in heart rate and breathing rate</a:t>
            </a:r>
          </a:p>
          <a:p>
            <a:pPr marL="0" indent="0">
              <a:buNone/>
            </a:pPr>
            <a:endParaRPr lang="en-GB" altLang="en-US" sz="2800" dirty="0"/>
          </a:p>
          <a:p>
            <a:pPr>
              <a:buNone/>
            </a:pPr>
            <a:r>
              <a:rPr lang="en-GB" altLang="en-US" sz="2800" dirty="0"/>
              <a:t>   </a:t>
            </a:r>
            <a:r>
              <a:rPr lang="en-GB" altLang="en-US" sz="2800" dirty="0">
                <a:solidFill>
                  <a:schemeClr val="hlink"/>
                </a:solidFill>
              </a:rPr>
              <a:t>e.g. house mice are active during the night and experience torpor through the day when it would be dangerous for them to be out in the open foraging for food</a:t>
            </a:r>
          </a:p>
          <a:p>
            <a:pPr>
              <a:lnSpc>
                <a:spcPct val="90000"/>
              </a:lnSpc>
            </a:pP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15964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600" dirty="0"/>
              <a:t>What is the benefit of dormancy?</a:t>
            </a:r>
          </a:p>
        </p:txBody>
      </p:sp>
      <p:sp>
        <p:nvSpPr>
          <p:cNvPr id="1433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altLang="en-US" sz="2800" dirty="0"/>
              <a:t>Dormancy allows an organism to </a:t>
            </a:r>
            <a:r>
              <a:rPr lang="en-GB" altLang="en-US" sz="2800" dirty="0">
                <a:solidFill>
                  <a:srgbClr val="FF0000"/>
                </a:solidFill>
              </a:rPr>
              <a:t>save energy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4581128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838053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79715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" y="2564904"/>
            <a:ext cx="336232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699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Hibernation of the Black Bear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https://www.youtube.com/watch?v=8o_qPu-3aEg</a:t>
            </a:r>
          </a:p>
        </p:txBody>
      </p:sp>
    </p:spTree>
    <p:extLst>
      <p:ext uri="{BB962C8B-B14F-4D97-AF65-F5344CB8AC3E}">
        <p14:creationId xmlns:p14="http://schemas.microsoft.com/office/powerpoint/2010/main" val="1332638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Hibernation of a Hedgehog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https://www.youtube.com/watch?v=NABnqClvlG8</a:t>
            </a:r>
          </a:p>
        </p:txBody>
      </p:sp>
    </p:spTree>
    <p:extLst>
      <p:ext uri="{BB962C8B-B14F-4D97-AF65-F5344CB8AC3E}">
        <p14:creationId xmlns:p14="http://schemas.microsoft.com/office/powerpoint/2010/main" val="415421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Research Task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</a:pPr>
            <a:r>
              <a:rPr lang="en-GB" altLang="en-US" sz="2800" dirty="0">
                <a:solidFill>
                  <a:srgbClr val="070BAD"/>
                </a:solidFill>
              </a:rPr>
              <a:t>Use the internet for 20 minutes to find  examples of organisms who have dormancy (hibernation, aestivation and daily torpor) as part of their lifecycle.</a:t>
            </a:r>
          </a:p>
          <a:p>
            <a:pPr marL="0" indent="0">
              <a:buFont typeface="Arial" charset="0"/>
              <a:buNone/>
            </a:pPr>
            <a:endParaRPr lang="en-GB" altLang="en-US" sz="2800" dirty="0">
              <a:solidFill>
                <a:srgbClr val="070BAD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en-GB" altLang="en-US" sz="2800" dirty="0">
                <a:solidFill>
                  <a:srgbClr val="070BAD"/>
                </a:solidFill>
              </a:rPr>
              <a:t>Create a short fact file style notes in your jotter</a:t>
            </a:r>
          </a:p>
          <a:p>
            <a:pPr marL="0" indent="0">
              <a:buFont typeface="Arial" charset="0"/>
              <a:buNone/>
            </a:pPr>
            <a:endParaRPr lang="en-GB" altLang="en-US" sz="2800" dirty="0">
              <a:solidFill>
                <a:srgbClr val="070BAD"/>
              </a:solidFill>
            </a:endParaRPr>
          </a:p>
          <a:p>
            <a:pPr marL="0" indent="0">
              <a:buFont typeface="Arial" charset="0"/>
              <a:buNone/>
            </a:pPr>
            <a:r>
              <a:rPr lang="en-GB" altLang="en-US" sz="2800" dirty="0">
                <a:solidFill>
                  <a:srgbClr val="070BAD"/>
                </a:solidFill>
              </a:rPr>
              <a:t>You can then swap with your peers and read about different animals </a:t>
            </a:r>
          </a:p>
          <a:p>
            <a:pPr marL="0" indent="0">
              <a:buFont typeface="Arial" charset="0"/>
              <a:buNone/>
            </a:pPr>
            <a:endParaRPr lang="en-GB" altLang="en-US" sz="2800" dirty="0">
              <a:solidFill>
                <a:srgbClr val="070B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983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Did you find any of these?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Hedgehogs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Bears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Squirrels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Snails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Worms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dirty="0"/>
              <a:t>Dormice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GB" dirty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5652120" y="4437112"/>
            <a:ext cx="3240161" cy="2016944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en-GB" altLang="en-US" sz="2400" u="none" dirty="0">
                <a:solidFill>
                  <a:srgbClr val="FF0000"/>
                </a:solidFill>
              </a:rPr>
              <a:t>Organisms don’t always fall into strict categories of dormancy, they can sometimes overlap </a:t>
            </a:r>
          </a:p>
        </p:txBody>
      </p:sp>
    </p:spTree>
    <p:extLst>
      <p:ext uri="{BB962C8B-B14F-4D97-AF65-F5344CB8AC3E}">
        <p14:creationId xmlns:p14="http://schemas.microsoft.com/office/powerpoint/2010/main" val="2299164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b="1" u="sng" dirty="0"/>
              <a:t>Avoiding Adverse Conditions</a:t>
            </a:r>
          </a:p>
        </p:txBody>
      </p:sp>
      <p:sp>
        <p:nvSpPr>
          <p:cNvPr id="5123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3600" dirty="0"/>
              <a:t>Many animals use behavioral strategies to avoid adverse conditions</a:t>
            </a:r>
          </a:p>
          <a:p>
            <a:pPr eaLnBrk="1" hangingPunct="1"/>
            <a:endParaRPr lang="en-US" altLang="en-US" sz="3600" dirty="0"/>
          </a:p>
          <a:p>
            <a:pPr eaLnBrk="1" hangingPunct="1"/>
            <a:r>
              <a:rPr lang="en-GB" altLang="en-US" sz="3600" dirty="0"/>
              <a:t>The main technique is migration </a:t>
            </a:r>
          </a:p>
        </p:txBody>
      </p:sp>
    </p:spTree>
    <p:extLst>
      <p:ext uri="{BB962C8B-B14F-4D97-AF65-F5344CB8AC3E}">
        <p14:creationId xmlns:p14="http://schemas.microsoft.com/office/powerpoint/2010/main" val="1801228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Migration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800" dirty="0"/>
              <a:t>Migration avoids metabolic adversity by expending energy to relocate to a more suitable environment, which is an advantage</a:t>
            </a:r>
            <a:endParaRPr lang="en-US" altLang="en-US" sz="2800" dirty="0"/>
          </a:p>
          <a:p>
            <a:r>
              <a:rPr lang="en-GB" altLang="en-US" sz="2800" dirty="0"/>
              <a:t>The expenditure of energy to relocate is a disadvantage </a:t>
            </a:r>
            <a:r>
              <a:rPr lang="en-US" altLang="en-US" sz="2800" dirty="0"/>
              <a:t>to the organism in the short term but is </a:t>
            </a:r>
            <a:r>
              <a:rPr lang="en-GB" altLang="en-US" sz="2800" dirty="0"/>
              <a:t>beneficial in the long term</a:t>
            </a:r>
          </a:p>
          <a:p>
            <a:r>
              <a:rPr lang="en-GB" altLang="en-US" sz="2800" dirty="0"/>
              <a:t>Organisms that migrate include swallows and whales</a:t>
            </a:r>
          </a:p>
        </p:txBody>
      </p:sp>
    </p:spTree>
    <p:extLst>
      <p:ext uri="{BB962C8B-B14F-4D97-AF65-F5344CB8AC3E}">
        <p14:creationId xmlns:p14="http://schemas.microsoft.com/office/powerpoint/2010/main" val="5787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0648"/>
            <a:ext cx="504056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429000"/>
            <a:ext cx="5729594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4077072"/>
            <a:ext cx="3030306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656692"/>
            <a:ext cx="335447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03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Migration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800" dirty="0"/>
              <a:t>Migratory behaviour is thought to be influenced by both innate and learned behaviour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FF0000"/>
                </a:solidFill>
              </a:rPr>
              <a:t>Innate behaviour </a:t>
            </a:r>
            <a:r>
              <a:rPr lang="en-GB" sz="2800" dirty="0"/>
              <a:t>is inherited from parents to offspring and is likely to be the biggest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GB" sz="2800" dirty="0"/>
              <a:t>   influence on successful migration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solidFill>
                  <a:srgbClr val="00B050"/>
                </a:solidFill>
              </a:rPr>
              <a:t>Learned behaviour </a:t>
            </a:r>
            <a:r>
              <a:rPr lang="en-GB" sz="2800" dirty="0"/>
              <a:t>is gained by experience. It may come from parents or other members of a social group</a:t>
            </a:r>
          </a:p>
        </p:txBody>
      </p:sp>
    </p:spTree>
    <p:extLst>
      <p:ext uri="{BB962C8B-B14F-4D97-AF65-F5344CB8AC3E}">
        <p14:creationId xmlns:p14="http://schemas.microsoft.com/office/powerpoint/2010/main" val="1501142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Whale Migration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https://www.youtube.com/watch?v=w3l1mA3GHCw</a:t>
            </a:r>
          </a:p>
        </p:txBody>
      </p:sp>
    </p:spTree>
    <p:extLst>
      <p:ext uri="{BB962C8B-B14F-4D97-AF65-F5344CB8AC3E}">
        <p14:creationId xmlns:p14="http://schemas.microsoft.com/office/powerpoint/2010/main" val="11382646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Migration of Geese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https://www.youtube.com/watch?v=5QAjfH05IUE</a:t>
            </a:r>
          </a:p>
        </p:txBody>
      </p:sp>
    </p:spTree>
    <p:extLst>
      <p:ext uri="{BB962C8B-B14F-4D97-AF65-F5344CB8AC3E}">
        <p14:creationId xmlns:p14="http://schemas.microsoft.com/office/powerpoint/2010/main" val="12068146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Migration of Turtles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https://www.youtube.com/watch?v=tWmSYazdZR4</a:t>
            </a:r>
          </a:p>
        </p:txBody>
      </p:sp>
    </p:spTree>
    <p:extLst>
      <p:ext uri="{BB962C8B-B14F-4D97-AF65-F5344CB8AC3E}">
        <p14:creationId xmlns:p14="http://schemas.microsoft.com/office/powerpoint/2010/main" val="3063928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Migration Research Activity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800" dirty="0">
                <a:solidFill>
                  <a:srgbClr val="070BAD"/>
                </a:solidFill>
              </a:rPr>
              <a:t>Reasons for migration 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Triggers for migration 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Types of migration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Surviving migration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Problems with defining migration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Examples of organisms that migrate 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Notes </a:t>
            </a:r>
            <a:r>
              <a:rPr lang="en-US" altLang="en-US" sz="2800" dirty="0">
                <a:solidFill>
                  <a:srgbClr val="070BAD"/>
                </a:solidFill>
              </a:rPr>
              <a:t>on genetic control of migratory </a:t>
            </a:r>
            <a:r>
              <a:rPr lang="en-US" altLang="en-US" sz="2800" dirty="0" err="1">
                <a:solidFill>
                  <a:srgbClr val="070BAD"/>
                </a:solidFill>
              </a:rPr>
              <a:t>behaviour</a:t>
            </a:r>
            <a:r>
              <a:rPr lang="en-US" altLang="en-US" sz="2800" dirty="0">
                <a:solidFill>
                  <a:srgbClr val="070BAD"/>
                </a:solidFill>
              </a:rPr>
              <a:t> in blackcaps</a:t>
            </a:r>
            <a:endParaRPr lang="en-GB" altLang="en-US" sz="2800" dirty="0">
              <a:solidFill>
                <a:srgbClr val="070B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284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altLang="en-US" dirty="0"/>
              <a:t>Techniques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Early methods included tagging with capture and release techniques</a:t>
            </a:r>
          </a:p>
          <a:p>
            <a:r>
              <a:rPr lang="en-GB" altLang="en-US" dirty="0"/>
              <a:t>Radio tags that can be followed by VHF receivers</a:t>
            </a:r>
          </a:p>
          <a:p>
            <a:r>
              <a:rPr lang="en-GB" altLang="en-US" dirty="0"/>
              <a:t>Satellite tracking</a:t>
            </a:r>
          </a:p>
          <a:p>
            <a:r>
              <a:rPr lang="en-GB" altLang="en-US" dirty="0"/>
              <a:t>Leg rings </a:t>
            </a:r>
          </a:p>
        </p:txBody>
      </p:sp>
    </p:spTree>
    <p:extLst>
      <p:ext uri="{BB962C8B-B14F-4D97-AF65-F5344CB8AC3E}">
        <p14:creationId xmlns:p14="http://schemas.microsoft.com/office/powerpoint/2010/main" val="2231785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Facts of interest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 dirty="0">
                <a:solidFill>
                  <a:srgbClr val="070BAD"/>
                </a:solidFill>
              </a:rPr>
              <a:t>The longest insect migration is the </a:t>
            </a:r>
            <a:r>
              <a:rPr lang="en-GB" altLang="en-US" sz="2800" b="1" dirty="0">
                <a:solidFill>
                  <a:srgbClr val="070BAD"/>
                </a:solidFill>
              </a:rPr>
              <a:t>monarch butterfly</a:t>
            </a:r>
            <a:r>
              <a:rPr lang="en-GB" altLang="en-US" sz="2800" dirty="0">
                <a:solidFill>
                  <a:srgbClr val="070BAD"/>
                </a:solidFill>
              </a:rPr>
              <a:t>. It travels up to 4,750km in the autumn.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The rarest migrant is the </a:t>
            </a:r>
            <a:r>
              <a:rPr lang="en-GB" altLang="en-US" sz="2800" b="1" dirty="0">
                <a:solidFill>
                  <a:srgbClr val="070BAD"/>
                </a:solidFill>
              </a:rPr>
              <a:t>Amsterdam albatross</a:t>
            </a:r>
            <a:r>
              <a:rPr lang="en-GB" altLang="en-US" sz="2800" dirty="0">
                <a:solidFill>
                  <a:srgbClr val="070BAD"/>
                </a:solidFill>
              </a:rPr>
              <a:t>. There are only 70-80 adults in the world.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The largest migrant is the </a:t>
            </a:r>
            <a:r>
              <a:rPr lang="en-GB" altLang="en-US" sz="2800" b="1" dirty="0">
                <a:solidFill>
                  <a:srgbClr val="070BAD"/>
                </a:solidFill>
              </a:rPr>
              <a:t>blue whale</a:t>
            </a:r>
            <a:r>
              <a:rPr lang="en-GB" altLang="en-US" sz="2800" dirty="0">
                <a:solidFill>
                  <a:srgbClr val="070BAD"/>
                </a:solidFill>
              </a:rPr>
              <a:t>. It reaches a length of 24-27m.</a:t>
            </a:r>
          </a:p>
        </p:txBody>
      </p:sp>
    </p:spTree>
    <p:extLst>
      <p:ext uri="{BB962C8B-B14F-4D97-AF65-F5344CB8AC3E}">
        <p14:creationId xmlns:p14="http://schemas.microsoft.com/office/powerpoint/2010/main" val="34093715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Facts of interest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800" dirty="0">
                <a:solidFill>
                  <a:srgbClr val="070BAD"/>
                </a:solidFill>
              </a:rPr>
              <a:t>The longest recorded journey in water is a </a:t>
            </a:r>
            <a:r>
              <a:rPr lang="en-GB" altLang="en-US" sz="2800" b="1" dirty="0">
                <a:solidFill>
                  <a:srgbClr val="070BAD"/>
                </a:solidFill>
              </a:rPr>
              <a:t>leatherback turtle</a:t>
            </a:r>
            <a:r>
              <a:rPr lang="en-GB" altLang="en-US" sz="2800" dirty="0">
                <a:solidFill>
                  <a:srgbClr val="070BAD"/>
                </a:solidFill>
              </a:rPr>
              <a:t>, which travelled 20,558km in 647 days.</a:t>
            </a:r>
          </a:p>
          <a:p>
            <a:r>
              <a:rPr lang="en-GB" altLang="en-US" sz="2800" dirty="0">
                <a:solidFill>
                  <a:srgbClr val="070BAD"/>
                </a:solidFill>
              </a:rPr>
              <a:t>The highest migration is the </a:t>
            </a:r>
            <a:r>
              <a:rPr lang="en-GB" altLang="en-US" sz="2800" b="1" dirty="0">
                <a:solidFill>
                  <a:srgbClr val="070BAD"/>
                </a:solidFill>
              </a:rPr>
              <a:t>bar-headed goose</a:t>
            </a:r>
            <a:r>
              <a:rPr lang="en-GB" altLang="en-US" sz="2800" dirty="0">
                <a:solidFill>
                  <a:srgbClr val="070BAD"/>
                </a:solidFill>
              </a:rPr>
              <a:t> that can reach up to 9,000m altitude.</a:t>
            </a:r>
          </a:p>
          <a:p>
            <a:endParaRPr lang="en-GB" altLang="en-US" sz="2800" dirty="0">
              <a:solidFill>
                <a:srgbClr val="070BA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975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what is meant by the tolerance of an organism</a:t>
            </a:r>
          </a:p>
          <a:p>
            <a:r>
              <a:rPr lang="en-GB" dirty="0"/>
              <a:t>Give definitions for dormancy, hibernation, aestivation and daily torpor</a:t>
            </a:r>
          </a:p>
          <a:p>
            <a:r>
              <a:rPr lang="en-GB" dirty="0"/>
              <a:t>Give examples of predictive and consequential dormancy</a:t>
            </a:r>
          </a:p>
          <a:p>
            <a:r>
              <a:rPr lang="en-GB" dirty="0"/>
              <a:t>Describe the benefits of migration</a:t>
            </a:r>
          </a:p>
          <a:p>
            <a:r>
              <a:rPr lang="en-GB" dirty="0"/>
              <a:t>Research techniques used to track migration</a:t>
            </a:r>
          </a:p>
          <a:p>
            <a:r>
              <a:rPr lang="en-GB" dirty="0"/>
              <a:t>Describe the innate and learned influences on migration </a:t>
            </a:r>
          </a:p>
        </p:txBody>
      </p:sp>
    </p:spTree>
    <p:extLst>
      <p:ext uri="{BB962C8B-B14F-4D97-AF65-F5344CB8AC3E}">
        <p14:creationId xmlns:p14="http://schemas.microsoft.com/office/powerpoint/2010/main" val="40103991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72816"/>
            <a:ext cx="8771778" cy="3530467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3279</TotalTime>
  <Words>923</Words>
  <Application>Microsoft Office PowerPoint</Application>
  <PresentationFormat>On-screen Show (4:3)</PresentationFormat>
  <Paragraphs>124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Comic Sans MS</vt:lpstr>
      <vt:lpstr>Office Theme</vt:lpstr>
      <vt:lpstr>Higher Biology </vt:lpstr>
      <vt:lpstr>Course Specification</vt:lpstr>
      <vt:lpstr>Course Specification</vt:lpstr>
      <vt:lpstr>Starter</vt:lpstr>
      <vt:lpstr>Learning Intention</vt:lpstr>
      <vt:lpstr>Success Criteria </vt:lpstr>
      <vt:lpstr>Surviving Adverse Conditions</vt:lpstr>
      <vt:lpstr>Dormancy</vt:lpstr>
      <vt:lpstr>Dormancy</vt:lpstr>
      <vt:lpstr>Dormancy</vt:lpstr>
      <vt:lpstr>Examples of Dormancy</vt:lpstr>
      <vt:lpstr>Examples of Dormancy</vt:lpstr>
      <vt:lpstr>Examples of Dormancy</vt:lpstr>
      <vt:lpstr>What is the benefit of dormancy?</vt:lpstr>
      <vt:lpstr>Hibernation of the Black Bear</vt:lpstr>
      <vt:lpstr>Hibernation of a Hedgehog</vt:lpstr>
      <vt:lpstr>Research Task</vt:lpstr>
      <vt:lpstr>Did you find any of these?</vt:lpstr>
      <vt:lpstr>Avoiding Adverse Conditions</vt:lpstr>
      <vt:lpstr>Migration</vt:lpstr>
      <vt:lpstr>PowerPoint Presentation</vt:lpstr>
      <vt:lpstr>Migration</vt:lpstr>
      <vt:lpstr>Whale Migration Video</vt:lpstr>
      <vt:lpstr>Migration of Geese</vt:lpstr>
      <vt:lpstr>Migration of Turtles</vt:lpstr>
      <vt:lpstr>Migration Research Activity</vt:lpstr>
      <vt:lpstr>Techniques</vt:lpstr>
      <vt:lpstr>Facts of interest</vt:lpstr>
      <vt:lpstr>Facts of interest</vt:lpstr>
      <vt:lpstr>Success Criteria 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DDuke (Hillpark)</cp:lastModifiedBy>
  <cp:revision>24</cp:revision>
  <dcterms:created xsi:type="dcterms:W3CDTF">2021-12-20T09:14:41Z</dcterms:created>
  <dcterms:modified xsi:type="dcterms:W3CDTF">2025-11-21T09:01:47Z</dcterms:modified>
</cp:coreProperties>
</file>