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8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  <p:sldId id="361" r:id="rId108"/>
    <p:sldId id="362" r:id="rId109"/>
    <p:sldId id="363" r:id="rId110"/>
    <p:sldId id="364" r:id="rId111"/>
    <p:sldId id="365" r:id="rId112"/>
    <p:sldId id="366" r:id="rId113"/>
    <p:sldId id="367" r:id="rId114"/>
    <p:sldId id="368" r:id="rId115"/>
    <p:sldId id="369" r:id="rId116"/>
    <p:sldId id="370" r:id="rId117"/>
    <p:sldId id="371" r:id="rId118"/>
    <p:sldId id="372" r:id="rId119"/>
    <p:sldId id="373" r:id="rId120"/>
    <p:sldId id="374" r:id="rId121"/>
    <p:sldId id="375" r:id="rId122"/>
    <p:sldId id="376" r:id="rId123"/>
    <p:sldId id="377" r:id="rId124"/>
    <p:sldId id="378" r:id="rId125"/>
    <p:sldId id="379" r:id="rId126"/>
    <p:sldId id="380" r:id="rId127"/>
    <p:sldId id="381" r:id="rId128"/>
    <p:sldId id="382" r:id="rId129"/>
    <p:sldId id="383" r:id="rId1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/>
    <p:restoredTop sz="94687"/>
  </p:normalViewPr>
  <p:slideViewPr>
    <p:cSldViewPr snapToGrid="0" snapToObjects="1">
      <p:cViewPr varScale="1">
        <p:scale>
          <a:sx n="93" d="100"/>
          <a:sy n="93" d="100"/>
        </p:scale>
        <p:origin x="216" y="62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tableStyles" Target="tableStyles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presProps" Target="pres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viewProps" Target="viewProps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9/24/24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9/24/24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9/24/24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A0228-8D27-5CE8-03F4-F326773AB3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Unit 1 Key Terms </a:t>
            </a:r>
            <a:br>
              <a:rPr lang="en-US" dirty="0"/>
            </a:br>
            <a:r>
              <a:rPr lang="en-US" dirty="0"/>
              <a:t>Flash card style power point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326291A-4F28-6DD8-33A1-820A933F6273}"/>
              </a:ext>
            </a:extLst>
          </p:cNvPr>
          <p:cNvSpPr txBox="1">
            <a:spLocks/>
          </p:cNvSpPr>
          <p:nvPr/>
        </p:nvSpPr>
        <p:spPr>
          <a:xfrm>
            <a:off x="914400" y="4374862"/>
            <a:ext cx="103632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HIGHER HUMAN BIOLOGY</a:t>
            </a:r>
          </a:p>
        </p:txBody>
      </p:sp>
    </p:spTree>
    <p:extLst>
      <p:ext uri="{BB962C8B-B14F-4D97-AF65-F5344CB8AC3E}">
        <p14:creationId xmlns:p14="http://schemas.microsoft.com/office/powerpoint/2010/main" val="39720758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B92FEA99-D5DA-5B4E-1543-A82BC1CB6DCE}"/>
              </a:ext>
            </a:extLst>
          </p:cNvPr>
          <p:cNvSpPr/>
          <p:nvPr/>
        </p:nvSpPr>
        <p:spPr>
          <a:xfrm>
            <a:off x="3701415" y="2554605"/>
            <a:ext cx="4789170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760" y="2720181"/>
            <a:ext cx="8229600" cy="1143000"/>
          </a:xfrm>
        </p:spPr>
        <p:txBody>
          <a:bodyPr/>
          <a:lstStyle/>
          <a:p>
            <a:r>
              <a:rPr dirty="0"/>
              <a:t>Diploid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829D6175-08E6-58CA-0DA8-E92977084656}"/>
              </a:ext>
            </a:extLst>
          </p:cNvPr>
          <p:cNvSpPr/>
          <p:nvPr/>
        </p:nvSpPr>
        <p:spPr>
          <a:xfrm>
            <a:off x="2396836" y="2554605"/>
            <a:ext cx="7495309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/>
          <a:lstStyle/>
          <a:p>
            <a:r>
              <a:rPr dirty="0"/>
              <a:t>Non-Competitive Inhibition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Inhibition in which an inhibitor binds to a different part of the enzyme, changing the enzyme's shape.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0CEFF31E-6050-888D-8144-3DEA1672D1E4}"/>
              </a:ext>
            </a:extLst>
          </p:cNvPr>
          <p:cNvSpPr/>
          <p:nvPr/>
        </p:nvSpPr>
        <p:spPr>
          <a:xfrm>
            <a:off x="3034145" y="2554605"/>
            <a:ext cx="6026728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/>
          <a:lstStyle/>
          <a:p>
            <a:r>
              <a:rPr dirty="0"/>
              <a:t>Feedback Inhibition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83289"/>
            <a:ext cx="10972800" cy="2491422"/>
          </a:xfrm>
        </p:spPr>
        <p:txBody>
          <a:bodyPr>
            <a:normAutofit/>
          </a:bodyPr>
          <a:lstStyle/>
          <a:p>
            <a:r>
              <a:rPr dirty="0"/>
              <a:t>The regulation of a metabolic pathway by the end-product of the pathway, which inhibits an earlier enzyme.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3A9744C9-7649-3A87-C629-8E77AD26183A}"/>
              </a:ext>
            </a:extLst>
          </p:cNvPr>
          <p:cNvSpPr/>
          <p:nvPr/>
        </p:nvSpPr>
        <p:spPr>
          <a:xfrm>
            <a:off x="3311236" y="2707005"/>
            <a:ext cx="5624946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/>
          <a:lstStyle/>
          <a:p>
            <a:r>
              <a:rPr dirty="0"/>
              <a:t>Cellular Respiration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4965388F-C701-2D58-C27A-259BC5095AB5}"/>
              </a:ext>
            </a:extLst>
          </p:cNvPr>
          <p:cNvSpPr/>
          <p:nvPr/>
        </p:nvSpPr>
        <p:spPr>
          <a:xfrm>
            <a:off x="3701415" y="2554605"/>
            <a:ext cx="4789170" cy="1748790"/>
          </a:xfrm>
          <a:prstGeom prst="round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</a:pPr>
            <a:endParaRPr lang="en-US" sz="44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>
            <a:normAutofit fontScale="90000"/>
          </a:bodyPr>
          <a:lstStyle/>
          <a:p>
            <a:r>
              <a:t>The process by which cells produce energy (ATP) from glucose and oxygen.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EEF2CBFD-8348-7DE8-D9C7-8DCDF944D011}"/>
              </a:ext>
            </a:extLst>
          </p:cNvPr>
          <p:cNvSpPr/>
          <p:nvPr/>
        </p:nvSpPr>
        <p:spPr>
          <a:xfrm>
            <a:off x="3701415" y="2554605"/>
            <a:ext cx="4789170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/>
          <a:lstStyle/>
          <a:p>
            <a:r>
              <a:rPr dirty="0"/>
              <a:t>Glycolysis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>
            <a:normAutofit fontScale="90000"/>
          </a:bodyPr>
          <a:lstStyle/>
          <a:p>
            <a:r>
              <a:t>The breakdown of glucose into pyruvate, producing a small amount of ATP.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15AB4F9B-9631-E12A-EF13-DA595EDB35DB}"/>
              </a:ext>
            </a:extLst>
          </p:cNvPr>
          <p:cNvSpPr/>
          <p:nvPr/>
        </p:nvSpPr>
        <p:spPr>
          <a:xfrm>
            <a:off x="3701415" y="2554605"/>
            <a:ext cx="4789170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730" y="2857500"/>
            <a:ext cx="10972800" cy="1143000"/>
          </a:xfrm>
        </p:spPr>
        <p:txBody>
          <a:bodyPr/>
          <a:lstStyle/>
          <a:p>
            <a:r>
              <a:rPr dirty="0"/>
              <a:t>Citric Acid Cycle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A series of reactions that generate ATP, carbon dioxide, and high-energy electron carriers.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8330" y="2857500"/>
            <a:ext cx="8229600" cy="1143000"/>
          </a:xfrm>
        </p:spPr>
        <p:txBody>
          <a:bodyPr>
            <a:normAutofit fontScale="90000"/>
          </a:bodyPr>
          <a:lstStyle/>
          <a:p>
            <a:r>
              <a:rPr dirty="0"/>
              <a:t>A cell that contains two sets of chromosomes (23 pairs in humans).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C11E58FC-7B0D-54EB-271A-F7A5D8F6FDE9}"/>
              </a:ext>
            </a:extLst>
          </p:cNvPr>
          <p:cNvSpPr/>
          <p:nvPr/>
        </p:nvSpPr>
        <p:spPr>
          <a:xfrm>
            <a:off x="2604655" y="2554605"/>
            <a:ext cx="6968836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/>
          <a:lstStyle/>
          <a:p>
            <a:r>
              <a:rPr dirty="0"/>
              <a:t>Electron Transport Chain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A series of protein complexes that transfer electrons and pump protons to generate ATP.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1F260BDE-2434-BCC6-9C14-5786AF528BFF}"/>
              </a:ext>
            </a:extLst>
          </p:cNvPr>
          <p:cNvSpPr/>
          <p:nvPr/>
        </p:nvSpPr>
        <p:spPr>
          <a:xfrm>
            <a:off x="1814944" y="2554605"/>
            <a:ext cx="8603673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/>
          <a:lstStyle/>
          <a:p>
            <a:r>
              <a:rPr dirty="0"/>
              <a:t>ATP (Adenosine Triphosphate)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870" y="2857500"/>
            <a:ext cx="10972800" cy="1143000"/>
          </a:xfrm>
        </p:spPr>
        <p:txBody>
          <a:bodyPr>
            <a:normAutofit fontScale="90000"/>
          </a:bodyPr>
          <a:lstStyle/>
          <a:p>
            <a:r>
              <a:t>The molecule that stores and transfers energy within cells.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FB0D94C5-8917-18E8-C266-F78C24BFB2A9}"/>
              </a:ext>
            </a:extLst>
          </p:cNvPr>
          <p:cNvSpPr/>
          <p:nvPr/>
        </p:nvSpPr>
        <p:spPr>
          <a:xfrm>
            <a:off x="2951018" y="2554605"/>
            <a:ext cx="6234546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/>
          <a:lstStyle/>
          <a:p>
            <a:r>
              <a:t>Acetyl Coenzyme A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A molecule that conveys carbon atoms into the citric acid cycle.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E57E11BE-A459-D724-2A9D-6DD9E2124A64}"/>
              </a:ext>
            </a:extLst>
          </p:cNvPr>
          <p:cNvSpPr/>
          <p:nvPr/>
        </p:nvSpPr>
        <p:spPr>
          <a:xfrm>
            <a:off x="3853815" y="2707005"/>
            <a:ext cx="4789170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09900"/>
            <a:ext cx="10972800" cy="1143000"/>
          </a:xfrm>
        </p:spPr>
        <p:txBody>
          <a:bodyPr/>
          <a:lstStyle/>
          <a:p>
            <a:r>
              <a:rPr dirty="0"/>
              <a:t>Dehydrogenase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5C4DB985-ECC0-7976-CDE2-4C1DB9B6D5AF}"/>
              </a:ext>
            </a:extLst>
          </p:cNvPr>
          <p:cNvSpPr/>
          <p:nvPr/>
        </p:nvSpPr>
        <p:spPr>
          <a:xfrm>
            <a:off x="3701415" y="2554605"/>
            <a:ext cx="4789170" cy="1748790"/>
          </a:xfrm>
          <a:prstGeom prst="round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</a:pPr>
            <a:endParaRPr lang="en-US" sz="44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An enzyme that removes hydrogen atoms during respiration.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888449F3-061A-2017-230D-2F90AA22E1F2}"/>
              </a:ext>
            </a:extLst>
          </p:cNvPr>
          <p:cNvSpPr/>
          <p:nvPr/>
        </p:nvSpPr>
        <p:spPr>
          <a:xfrm>
            <a:off x="3131126" y="2554605"/>
            <a:ext cx="5860473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/>
          <a:lstStyle/>
          <a:p>
            <a:r>
              <a:rPr dirty="0"/>
              <a:t>Lactate Metabolism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The process by which pyruvate is converted to lactate during anaerobic respiration.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362AECBE-D6A0-6EE0-FA7D-559733DA6340}"/>
              </a:ext>
            </a:extLst>
          </p:cNvPr>
          <p:cNvSpPr/>
          <p:nvPr/>
        </p:nvSpPr>
        <p:spPr>
          <a:xfrm>
            <a:off x="3701415" y="2554605"/>
            <a:ext cx="4789170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572068"/>
            <a:ext cx="8229600" cy="1143000"/>
          </a:xfrm>
        </p:spPr>
        <p:txBody>
          <a:bodyPr/>
          <a:lstStyle/>
          <a:p>
            <a:r>
              <a:rPr dirty="0"/>
              <a:t>Haploid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AB2C570E-5C57-6992-CCC2-45615D00EBE5}"/>
              </a:ext>
            </a:extLst>
          </p:cNvPr>
          <p:cNvSpPr/>
          <p:nvPr/>
        </p:nvSpPr>
        <p:spPr>
          <a:xfrm>
            <a:off x="3853815" y="2707005"/>
            <a:ext cx="4789170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/>
          <a:lstStyle/>
          <a:p>
            <a:r>
              <a:rPr dirty="0"/>
              <a:t>Oxygen Debt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86EC36C1-9EFC-BA16-3FB9-D74BC0D01B5A}"/>
              </a:ext>
            </a:extLst>
          </p:cNvPr>
          <p:cNvSpPr/>
          <p:nvPr/>
        </p:nvSpPr>
        <p:spPr>
          <a:xfrm>
            <a:off x="3701415" y="2554605"/>
            <a:ext cx="4789170" cy="1748790"/>
          </a:xfrm>
          <a:prstGeom prst="round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</a:pPr>
            <a:endParaRPr lang="en-US" sz="44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83289"/>
            <a:ext cx="10972800" cy="2491422"/>
          </a:xfrm>
        </p:spPr>
        <p:txBody>
          <a:bodyPr>
            <a:normAutofit fontScale="90000"/>
          </a:bodyPr>
          <a:lstStyle/>
          <a:p>
            <a:r>
              <a:rPr dirty="0"/>
              <a:t>The extra oxygen required after exercise to </a:t>
            </a:r>
            <a:r>
              <a:rPr dirty="0" err="1"/>
              <a:t>metabolise</a:t>
            </a:r>
            <a:r>
              <a:rPr dirty="0"/>
              <a:t> accumulated lactate and restore muscle energy stores.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7CD26AD4-12C0-58AC-5A93-ED9F1F0CBCCE}"/>
              </a:ext>
            </a:extLst>
          </p:cNvPr>
          <p:cNvSpPr/>
          <p:nvPr/>
        </p:nvSpPr>
        <p:spPr>
          <a:xfrm>
            <a:off x="2438400" y="2554605"/>
            <a:ext cx="7315200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/>
          <a:lstStyle/>
          <a:p>
            <a:r>
              <a:rPr dirty="0"/>
              <a:t>Slow-Twitch Muscle </a:t>
            </a:r>
            <a:r>
              <a:rPr dirty="0" err="1"/>
              <a:t>Fibres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31938"/>
            <a:ext cx="10972800" cy="4514532"/>
          </a:xfrm>
        </p:spPr>
        <p:txBody>
          <a:bodyPr>
            <a:normAutofit/>
          </a:bodyPr>
          <a:lstStyle/>
          <a:p>
            <a:r>
              <a:rPr dirty="0"/>
              <a:t>Muscle </a:t>
            </a:r>
            <a:r>
              <a:rPr dirty="0" err="1"/>
              <a:t>fibres</a:t>
            </a:r>
            <a:r>
              <a:rPr dirty="0"/>
              <a:t> that contract slowly, are resistant to fatigue, and rely on aerobic respiration.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E7155349-088A-B42F-5927-62C02B4BDB30}"/>
              </a:ext>
            </a:extLst>
          </p:cNvPr>
          <p:cNvSpPr/>
          <p:nvPr/>
        </p:nvSpPr>
        <p:spPr>
          <a:xfrm>
            <a:off x="2479963" y="2578850"/>
            <a:ext cx="7232073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/>
          <a:lstStyle/>
          <a:p>
            <a:r>
              <a:rPr dirty="0"/>
              <a:t>Fast-Twitch Muscle </a:t>
            </a:r>
            <a:r>
              <a:rPr dirty="0" err="1"/>
              <a:t>Fibres</a:t>
            </a:r>
            <a:endParaRPr dirty="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FB64BE6E-50FA-6AF9-2034-030BE2F237A7}"/>
              </a:ext>
            </a:extLst>
          </p:cNvPr>
          <p:cNvSpPr/>
          <p:nvPr/>
        </p:nvSpPr>
        <p:spPr>
          <a:xfrm>
            <a:off x="3701415" y="2554605"/>
            <a:ext cx="4789170" cy="1748790"/>
          </a:xfrm>
          <a:prstGeom prst="round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</a:pPr>
            <a:endParaRPr lang="en-US" sz="44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Muscle </a:t>
            </a:r>
            <a:r>
              <a:rPr dirty="0" err="1"/>
              <a:t>fibres</a:t>
            </a:r>
            <a:r>
              <a:rPr dirty="0"/>
              <a:t> that contract quickly, fatigue rapidly, and rely on anaerobic respiration.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2C4BE027-DBD1-D791-B5BF-81F9D1400A2C}"/>
              </a:ext>
            </a:extLst>
          </p:cNvPr>
          <p:cNvSpPr/>
          <p:nvPr/>
        </p:nvSpPr>
        <p:spPr>
          <a:xfrm>
            <a:off x="3701415" y="2554605"/>
            <a:ext cx="4789170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/>
          <a:lstStyle/>
          <a:p>
            <a:r>
              <a:rPr dirty="0"/>
              <a:t>Myoglobin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An oxygen-binding protein in muscle cells, especially abundant in slow-twitch </a:t>
            </a:r>
            <a:r>
              <a:rPr dirty="0" err="1"/>
              <a:t>fibres</a:t>
            </a:r>
            <a:r>
              <a:rPr dirty="0"/>
              <a:t>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A1DDDFA7-9DAE-AFB8-935B-401731A7519F}"/>
              </a:ext>
            </a:extLst>
          </p:cNvPr>
          <p:cNvSpPr/>
          <p:nvPr/>
        </p:nvSpPr>
        <p:spPr>
          <a:xfrm>
            <a:off x="3701415" y="2554605"/>
            <a:ext cx="4789170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/>
          <a:lstStyle/>
          <a:p>
            <a:r>
              <a:rPr dirty="0"/>
              <a:t>Glycogen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A stored form of glucose, used as fuel by fast-twitch muscle </a:t>
            </a:r>
            <a:r>
              <a:rPr dirty="0" err="1"/>
              <a:t>fibres</a:t>
            </a:r>
            <a:r>
              <a:rPr dirty="0"/>
              <a:t>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32088"/>
            <a:ext cx="8229600" cy="1143000"/>
          </a:xfrm>
        </p:spPr>
        <p:txBody>
          <a:bodyPr>
            <a:normAutofit fontScale="90000"/>
          </a:bodyPr>
          <a:lstStyle/>
          <a:p>
            <a:r>
              <a:rPr dirty="0"/>
              <a:t>A cell that contains a single set of chromosomes (23 in humans).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169AC59C-3A4B-FC75-1BBC-9C970BA5E270}"/>
              </a:ext>
            </a:extLst>
          </p:cNvPr>
          <p:cNvSpPr/>
          <p:nvPr/>
        </p:nvSpPr>
        <p:spPr>
          <a:xfrm>
            <a:off x="3701415" y="2554605"/>
            <a:ext cx="4789170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857500"/>
            <a:ext cx="8229600" cy="1143000"/>
          </a:xfrm>
        </p:spPr>
        <p:txBody>
          <a:bodyPr/>
          <a:lstStyle/>
          <a:p>
            <a:r>
              <a:rPr dirty="0"/>
              <a:t>Pluripotent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857500"/>
            <a:ext cx="8229600" cy="1143000"/>
          </a:xfrm>
        </p:spPr>
        <p:txBody>
          <a:bodyPr>
            <a:normAutofit fontScale="90000"/>
          </a:bodyPr>
          <a:lstStyle/>
          <a:p>
            <a:r>
              <a:rPr dirty="0"/>
              <a:t>Cells that can differentiate into any type of cell in the body.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8520086C-77BB-26C3-0850-E9482ECFE0C7}"/>
              </a:ext>
            </a:extLst>
          </p:cNvPr>
          <p:cNvSpPr/>
          <p:nvPr/>
        </p:nvSpPr>
        <p:spPr>
          <a:xfrm>
            <a:off x="3701415" y="2554605"/>
            <a:ext cx="4789170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857500"/>
            <a:ext cx="8229600" cy="1143000"/>
          </a:xfrm>
        </p:spPr>
        <p:txBody>
          <a:bodyPr/>
          <a:lstStyle/>
          <a:p>
            <a:r>
              <a:rPr dirty="0"/>
              <a:t>Multipotent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857500"/>
            <a:ext cx="8229600" cy="1143000"/>
          </a:xfrm>
        </p:spPr>
        <p:txBody>
          <a:bodyPr>
            <a:normAutofit fontScale="90000"/>
          </a:bodyPr>
          <a:lstStyle/>
          <a:p>
            <a:r>
              <a:rPr dirty="0"/>
              <a:t>Cells that can differentiate into all types of cells within a particular tissue.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D5367DB1-AD42-0DEE-F12A-2319D67D3210}"/>
              </a:ext>
            </a:extLst>
          </p:cNvPr>
          <p:cNvSpPr/>
          <p:nvPr/>
        </p:nvSpPr>
        <p:spPr>
          <a:xfrm>
            <a:off x="3701415" y="2554605"/>
            <a:ext cx="4789170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857500"/>
            <a:ext cx="8229600" cy="1143000"/>
          </a:xfrm>
        </p:spPr>
        <p:txBody>
          <a:bodyPr/>
          <a:lstStyle/>
          <a:p>
            <a:r>
              <a:rPr dirty="0" err="1"/>
              <a:t>Tumour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857500"/>
            <a:ext cx="8229600" cy="1143000"/>
          </a:xfrm>
        </p:spPr>
        <p:txBody>
          <a:bodyPr>
            <a:normAutofit fontScale="90000"/>
          </a:bodyPr>
          <a:lstStyle/>
          <a:p>
            <a:r>
              <a:rPr dirty="0"/>
              <a:t>A mass of abnormal cells that divide excessively due to a failure to respond to regulatory signals.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227A1D9A-7C3B-E014-8E28-BE5B79719FB1}"/>
              </a:ext>
            </a:extLst>
          </p:cNvPr>
          <p:cNvSpPr/>
          <p:nvPr/>
        </p:nvSpPr>
        <p:spPr>
          <a:xfrm>
            <a:off x="3701415" y="2554605"/>
            <a:ext cx="4789170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0997" y="2857500"/>
            <a:ext cx="8229600" cy="1143000"/>
          </a:xfrm>
        </p:spPr>
        <p:txBody>
          <a:bodyPr/>
          <a:lstStyle/>
          <a:p>
            <a:r>
              <a:rPr dirty="0"/>
              <a:t>Somatic cells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163CBE14-C19B-1F5F-732C-38ADF6B5D14E}"/>
              </a:ext>
            </a:extLst>
          </p:cNvPr>
          <p:cNvSpPr/>
          <p:nvPr/>
        </p:nvSpPr>
        <p:spPr>
          <a:xfrm>
            <a:off x="1856508" y="2554605"/>
            <a:ext cx="8354291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857500"/>
            <a:ext cx="8229600" cy="1143000"/>
          </a:xfrm>
        </p:spPr>
        <p:txBody>
          <a:bodyPr/>
          <a:lstStyle/>
          <a:p>
            <a:r>
              <a:rPr dirty="0"/>
              <a:t>DNA (Deoxyribonucleic Acid)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629218"/>
            <a:ext cx="8229600" cy="1143000"/>
          </a:xfrm>
        </p:spPr>
        <p:txBody>
          <a:bodyPr>
            <a:normAutofit fontScale="90000"/>
          </a:bodyPr>
          <a:lstStyle/>
          <a:p>
            <a:r>
              <a:rPr dirty="0"/>
              <a:t>A molecule that carries genetic information and consists of nucleotides.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8DF454C5-8781-5608-8414-70F9A0AA08C4}"/>
              </a:ext>
            </a:extLst>
          </p:cNvPr>
          <p:cNvSpPr/>
          <p:nvPr/>
        </p:nvSpPr>
        <p:spPr>
          <a:xfrm>
            <a:off x="3701415" y="2554605"/>
            <a:ext cx="4789170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440" y="2732088"/>
            <a:ext cx="10972800" cy="1143000"/>
          </a:xfrm>
        </p:spPr>
        <p:txBody>
          <a:bodyPr/>
          <a:lstStyle/>
          <a:p>
            <a:r>
              <a:rPr dirty="0"/>
              <a:t>Nucleotide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The basic unit of DNA, consisting of a sugar, phosphate, and a nitrogenous base.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AB5F10F3-D030-2EC4-8247-53B14E448146}"/>
              </a:ext>
            </a:extLst>
          </p:cNvPr>
          <p:cNvSpPr/>
          <p:nvPr/>
        </p:nvSpPr>
        <p:spPr>
          <a:xfrm>
            <a:off x="3701415" y="2554605"/>
            <a:ext cx="4789170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/>
          <a:lstStyle/>
          <a:p>
            <a:r>
              <a:rPr dirty="0"/>
              <a:t>Base Pairing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Adenine (A) pairs with thymine (T), and cytosine (C) pairs with guanine (G) in DNA.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8DDEF768-3625-807E-74EE-E28CD04B39C2}"/>
              </a:ext>
            </a:extLst>
          </p:cNvPr>
          <p:cNvSpPr/>
          <p:nvPr/>
        </p:nvSpPr>
        <p:spPr>
          <a:xfrm>
            <a:off x="3701415" y="2554605"/>
            <a:ext cx="4789170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/>
          <a:lstStyle/>
          <a:p>
            <a:r>
              <a:rPr dirty="0"/>
              <a:t>Double Helix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The shape of the DNA molecule, consisting of two strands wound around each other.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C2E746F4-4403-1D37-6773-F0F21290A0A9}"/>
              </a:ext>
            </a:extLst>
          </p:cNvPr>
          <p:cNvSpPr/>
          <p:nvPr/>
        </p:nvSpPr>
        <p:spPr>
          <a:xfrm>
            <a:off x="3701415" y="2554605"/>
            <a:ext cx="4789170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" y="2857500"/>
            <a:ext cx="10972800" cy="1143000"/>
          </a:xfrm>
        </p:spPr>
        <p:txBody>
          <a:bodyPr/>
          <a:lstStyle/>
          <a:p>
            <a:r>
              <a:rPr dirty="0"/>
              <a:t>Hydrogen Bond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A weak bond that forms between nitrogenous bases in DNA.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686368"/>
            <a:ext cx="8229600" cy="1143000"/>
          </a:xfrm>
        </p:spPr>
        <p:txBody>
          <a:bodyPr>
            <a:normAutofit fontScale="90000"/>
          </a:bodyPr>
          <a:lstStyle/>
          <a:p>
            <a:r>
              <a:rPr dirty="0"/>
              <a:t>Any cell in the body that is not involved in reproduction.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B55DDFE5-E9B5-2C5C-BB54-0A70C2102186}"/>
              </a:ext>
            </a:extLst>
          </p:cNvPr>
          <p:cNvSpPr/>
          <p:nvPr/>
        </p:nvSpPr>
        <p:spPr>
          <a:xfrm>
            <a:off x="3701415" y="2554605"/>
            <a:ext cx="4789170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/>
          <a:lstStyle/>
          <a:p>
            <a:r>
              <a:rPr dirty="0"/>
              <a:t>DNA Polymerase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An enzyme involved in DNA replication that adds nucleotides to form new DNA strands.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FF86E882-7169-C7FD-A8B4-41BBE4D83E28}"/>
              </a:ext>
            </a:extLst>
          </p:cNvPr>
          <p:cNvSpPr/>
          <p:nvPr/>
        </p:nvSpPr>
        <p:spPr>
          <a:xfrm>
            <a:off x="3701415" y="2554605"/>
            <a:ext cx="4789170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/>
          <a:lstStyle/>
          <a:p>
            <a:r>
              <a:rPr dirty="0"/>
              <a:t>Primer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A short strand of nucleotides that serves as a starting point for DNA synthesis.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A7DF1659-E4D0-EB6F-6214-E2DA38D83896}"/>
              </a:ext>
            </a:extLst>
          </p:cNvPr>
          <p:cNvSpPr/>
          <p:nvPr/>
        </p:nvSpPr>
        <p:spPr>
          <a:xfrm>
            <a:off x="3701415" y="2554605"/>
            <a:ext cx="4789170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/>
          <a:lstStyle/>
          <a:p>
            <a:r>
              <a:rPr dirty="0"/>
              <a:t>Ligase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An enzyme that joins DNA fragments together.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7E0DA265-012F-2BE8-009E-F220FDE97A2E}"/>
              </a:ext>
            </a:extLst>
          </p:cNvPr>
          <p:cNvSpPr/>
          <p:nvPr/>
        </p:nvSpPr>
        <p:spPr>
          <a:xfrm>
            <a:off x="1413164" y="2554605"/>
            <a:ext cx="9753600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190" y="2857500"/>
            <a:ext cx="10972800" cy="1143000"/>
          </a:xfrm>
        </p:spPr>
        <p:txBody>
          <a:bodyPr/>
          <a:lstStyle/>
          <a:p>
            <a:r>
              <a:rPr dirty="0"/>
              <a:t>PCR (Polymerase Chain Reaction)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A technique used to amplify a segment of DNA.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AB244B29-5F90-90BC-FB91-4442F2F92A7F}"/>
              </a:ext>
            </a:extLst>
          </p:cNvPr>
          <p:cNvSpPr/>
          <p:nvPr/>
        </p:nvSpPr>
        <p:spPr>
          <a:xfrm>
            <a:off x="3701415" y="2554605"/>
            <a:ext cx="4789170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/>
          <a:lstStyle/>
          <a:p>
            <a:r>
              <a:rPr dirty="0"/>
              <a:t>Gene Expression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The process by which a gene is used to produce a functional product, such as a protein.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7E57855C-F046-6568-BCCE-EBF159D356C9}"/>
              </a:ext>
            </a:extLst>
          </p:cNvPr>
          <p:cNvSpPr/>
          <p:nvPr/>
        </p:nvSpPr>
        <p:spPr>
          <a:xfrm>
            <a:off x="3701415" y="2554605"/>
            <a:ext cx="4789170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857500"/>
            <a:ext cx="8229600" cy="1143000"/>
          </a:xfrm>
        </p:spPr>
        <p:txBody>
          <a:bodyPr/>
          <a:lstStyle/>
          <a:p>
            <a:r>
              <a:rPr dirty="0"/>
              <a:t>Germline cells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68DA3D76-3B06-2DEA-9D9C-13B317F0AD1F}"/>
              </a:ext>
            </a:extLst>
          </p:cNvPr>
          <p:cNvSpPr/>
          <p:nvPr/>
        </p:nvSpPr>
        <p:spPr>
          <a:xfrm>
            <a:off x="3701415" y="2554605"/>
            <a:ext cx="4789170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/>
          <a:lstStyle/>
          <a:p>
            <a:r>
              <a:rPr dirty="0"/>
              <a:t>Transcription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34858"/>
            <a:ext cx="10972800" cy="2971482"/>
          </a:xfrm>
        </p:spPr>
        <p:txBody>
          <a:bodyPr>
            <a:normAutofit/>
          </a:bodyPr>
          <a:lstStyle/>
          <a:p>
            <a:r>
              <a:rPr dirty="0"/>
              <a:t>The process of copying a gene's DNA sequence into a complementary RNA sequence.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4F954CB1-DE2A-6982-B3BE-05515B5810C3}"/>
              </a:ext>
            </a:extLst>
          </p:cNvPr>
          <p:cNvSpPr/>
          <p:nvPr/>
        </p:nvSpPr>
        <p:spPr>
          <a:xfrm>
            <a:off x="3701415" y="2554605"/>
            <a:ext cx="4789170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/>
          <a:lstStyle/>
          <a:p>
            <a:r>
              <a:rPr dirty="0"/>
              <a:t>Translation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040" y="28575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The process of </a:t>
            </a:r>
            <a:r>
              <a:rPr dirty="0" err="1"/>
              <a:t>synthesising</a:t>
            </a:r>
            <a:r>
              <a:rPr dirty="0"/>
              <a:t> proteins from an mRNA template.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3931F096-4CC4-2404-8DA4-3A7D5DBAA53D}"/>
              </a:ext>
            </a:extLst>
          </p:cNvPr>
          <p:cNvSpPr/>
          <p:nvPr/>
        </p:nvSpPr>
        <p:spPr>
          <a:xfrm>
            <a:off x="2660072" y="2554605"/>
            <a:ext cx="6830291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/>
          <a:lstStyle/>
          <a:p>
            <a:r>
              <a:rPr dirty="0"/>
              <a:t>mRNA (Messenger RNA)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RNA that carries the genetic code from DNA to the ribosome for protein synthesis.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ECB00575-0082-ABC0-418D-13D76CFF1933}"/>
              </a:ext>
            </a:extLst>
          </p:cNvPr>
          <p:cNvSpPr/>
          <p:nvPr/>
        </p:nvSpPr>
        <p:spPr>
          <a:xfrm>
            <a:off x="3214254" y="2554605"/>
            <a:ext cx="5971309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508" y="2857500"/>
            <a:ext cx="10972800" cy="1143000"/>
          </a:xfrm>
        </p:spPr>
        <p:txBody>
          <a:bodyPr/>
          <a:lstStyle/>
          <a:p>
            <a:r>
              <a:rPr dirty="0"/>
              <a:t>tRNA (Transfer RNA)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910" y="28575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RNA that carries specific amino acids to the ribosome during protein synthesis.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211807AF-A38E-C55F-8537-8F51C83EED12}"/>
              </a:ext>
            </a:extLst>
          </p:cNvPr>
          <p:cNvSpPr/>
          <p:nvPr/>
        </p:nvSpPr>
        <p:spPr>
          <a:xfrm>
            <a:off x="2881744" y="2554605"/>
            <a:ext cx="6317673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/>
          <a:lstStyle/>
          <a:p>
            <a:r>
              <a:rPr dirty="0"/>
              <a:t>rRNA (Ribosomal RNA)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949258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RNA that, along with proteins, forms the structure of the ribosome.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857500"/>
            <a:ext cx="8229600" cy="1143000"/>
          </a:xfrm>
        </p:spPr>
        <p:txBody>
          <a:bodyPr>
            <a:normAutofit fontScale="90000"/>
          </a:bodyPr>
          <a:lstStyle/>
          <a:p>
            <a:r>
              <a:rPr dirty="0"/>
              <a:t>Cells that include gametes (sperm and ova) and the stem cells that divide to form gametes.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3D9454DC-0600-1289-CC7A-9534D9F0CF24}"/>
              </a:ext>
            </a:extLst>
          </p:cNvPr>
          <p:cNvSpPr/>
          <p:nvPr/>
        </p:nvSpPr>
        <p:spPr>
          <a:xfrm>
            <a:off x="3701415" y="2554605"/>
            <a:ext cx="4789170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730" y="2857500"/>
            <a:ext cx="10972800" cy="1143000"/>
          </a:xfrm>
        </p:spPr>
        <p:txBody>
          <a:bodyPr/>
          <a:lstStyle/>
          <a:p>
            <a:r>
              <a:rPr dirty="0"/>
              <a:t>Codon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A triplet of nucleotides on mRNA that specifies a particular amino acid.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069566BE-3280-12C1-5D09-2944B454894E}"/>
              </a:ext>
            </a:extLst>
          </p:cNvPr>
          <p:cNvSpPr/>
          <p:nvPr/>
        </p:nvSpPr>
        <p:spPr>
          <a:xfrm>
            <a:off x="3701415" y="2554605"/>
            <a:ext cx="4789170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/>
          <a:lstStyle/>
          <a:p>
            <a:r>
              <a:rPr dirty="0"/>
              <a:t>Anticodon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A triplet of nucleotides on tRNA that is complementary to a codon on mRNA.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7EA3D83F-3433-6906-BF55-646A069591BF}"/>
              </a:ext>
            </a:extLst>
          </p:cNvPr>
          <p:cNvSpPr/>
          <p:nvPr/>
        </p:nvSpPr>
        <p:spPr>
          <a:xfrm>
            <a:off x="3701415" y="2554605"/>
            <a:ext cx="4789170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20182"/>
            <a:ext cx="10972800" cy="1143000"/>
          </a:xfrm>
        </p:spPr>
        <p:txBody>
          <a:bodyPr/>
          <a:lstStyle/>
          <a:p>
            <a:r>
              <a:rPr dirty="0"/>
              <a:t>Intron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600201"/>
            <a:ext cx="10972800" cy="3851592"/>
          </a:xfrm>
        </p:spPr>
        <p:txBody>
          <a:bodyPr>
            <a:normAutofit/>
          </a:bodyPr>
          <a:lstStyle/>
          <a:p>
            <a:r>
              <a:rPr dirty="0"/>
              <a:t>A non-coding region of a gene that is removed during RNA splicing.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21B9ED56-68D8-F210-5230-AE6D653A0248}"/>
              </a:ext>
            </a:extLst>
          </p:cNvPr>
          <p:cNvSpPr/>
          <p:nvPr/>
        </p:nvSpPr>
        <p:spPr>
          <a:xfrm>
            <a:off x="3701415" y="2554605"/>
            <a:ext cx="4789170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/>
          <a:lstStyle/>
          <a:p>
            <a:r>
              <a:rPr dirty="0"/>
              <a:t>Exon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A coding region of a gene that is expressed in the final mRNA.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684DC0E0-25A1-92CF-1A48-876961573F5B}"/>
              </a:ext>
            </a:extLst>
          </p:cNvPr>
          <p:cNvSpPr/>
          <p:nvPr/>
        </p:nvSpPr>
        <p:spPr>
          <a:xfrm>
            <a:off x="3701415" y="2554605"/>
            <a:ext cx="4789170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/>
          <a:lstStyle/>
          <a:p>
            <a:r>
              <a:rPr dirty="0"/>
              <a:t>RNA Splicing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The process by which introns are removed, and exons are joined to form a mature mRNA transcript.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DB73CE08-C010-CC0C-4E67-C6BEDC284965}"/>
              </a:ext>
            </a:extLst>
          </p:cNvPr>
          <p:cNvSpPr/>
          <p:nvPr/>
        </p:nvSpPr>
        <p:spPr>
          <a:xfrm>
            <a:off x="3701415" y="2554605"/>
            <a:ext cx="4789170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9750" y="2857500"/>
            <a:ext cx="8229600" cy="1143000"/>
          </a:xfrm>
        </p:spPr>
        <p:txBody>
          <a:bodyPr/>
          <a:lstStyle/>
          <a:p>
            <a:r>
              <a:t>Mitosis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6E93D42B-6EC0-E7F2-B85D-69A50F61FE3F}"/>
              </a:ext>
            </a:extLst>
          </p:cNvPr>
          <p:cNvSpPr/>
          <p:nvPr/>
        </p:nvSpPr>
        <p:spPr>
          <a:xfrm>
            <a:off x="3701415" y="2554605"/>
            <a:ext cx="4789170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/>
          <a:lstStyle/>
          <a:p>
            <a:r>
              <a:rPr dirty="0"/>
              <a:t>Mutation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A change in the DNA sequence that may affect the structure and function of proteins.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E7D1C4CA-D9CA-45BB-70D6-7CA91B7FA172}"/>
              </a:ext>
            </a:extLst>
          </p:cNvPr>
          <p:cNvSpPr/>
          <p:nvPr/>
        </p:nvSpPr>
        <p:spPr>
          <a:xfrm>
            <a:off x="3338945" y="2554605"/>
            <a:ext cx="5375564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/>
          <a:lstStyle/>
          <a:p>
            <a:r>
              <a:rPr dirty="0"/>
              <a:t>Missense Mutation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A mutation that results in the substitution of one amino acid for another in a protein.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9835D744-EADB-EB3D-D370-8EB61696A1AD}"/>
              </a:ext>
            </a:extLst>
          </p:cNvPr>
          <p:cNvSpPr/>
          <p:nvPr/>
        </p:nvSpPr>
        <p:spPr>
          <a:xfrm>
            <a:off x="3311236" y="2554605"/>
            <a:ext cx="5417128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2088"/>
            <a:ext cx="10972800" cy="1143000"/>
          </a:xfrm>
        </p:spPr>
        <p:txBody>
          <a:bodyPr/>
          <a:lstStyle/>
          <a:p>
            <a:r>
              <a:rPr dirty="0"/>
              <a:t>Nonsense Mutation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937828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A mutation that introduces a premature stop codon, leading to a truncated protein.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22AD2E89-4855-7DCF-4402-62FB5099FA88}"/>
              </a:ext>
            </a:extLst>
          </p:cNvPr>
          <p:cNvSpPr/>
          <p:nvPr/>
        </p:nvSpPr>
        <p:spPr>
          <a:xfrm>
            <a:off x="2951018" y="2554605"/>
            <a:ext cx="6137564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20182"/>
            <a:ext cx="10972800" cy="1143000"/>
          </a:xfrm>
        </p:spPr>
        <p:txBody>
          <a:bodyPr/>
          <a:lstStyle/>
          <a:p>
            <a:r>
              <a:rPr dirty="0"/>
              <a:t>Splice-Site Mutation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A mutation that affects the splicing of exons and introns in </a:t>
            </a:r>
            <a:r>
              <a:rPr lang="en-GB" dirty="0"/>
              <a:t>the primary transcript, meaning some introns are left in and some exons are cut out. 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5B726EA5-ED4D-88FB-7FD8-E03A8CFF34CA}"/>
              </a:ext>
            </a:extLst>
          </p:cNvPr>
          <p:cNvSpPr/>
          <p:nvPr/>
        </p:nvSpPr>
        <p:spPr>
          <a:xfrm>
            <a:off x="3186545" y="2554605"/>
            <a:ext cx="5583382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" y="2857500"/>
            <a:ext cx="10972800" cy="1143000"/>
          </a:xfrm>
        </p:spPr>
        <p:txBody>
          <a:bodyPr/>
          <a:lstStyle/>
          <a:p>
            <a:r>
              <a:rPr dirty="0"/>
              <a:t>Frame-Shift Mutation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" y="28575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A mutation caused by the insertion or deletion of nucleotides, which shifts the reading frame of the gene.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652078"/>
            <a:ext cx="8229600" cy="1143000"/>
          </a:xfrm>
        </p:spPr>
        <p:txBody>
          <a:bodyPr>
            <a:normAutofit fontScale="90000"/>
          </a:bodyPr>
          <a:lstStyle/>
          <a:p>
            <a:r>
              <a:rPr dirty="0"/>
              <a:t>A type of cell division that results in two daughter cells, each with the same number and kind of chromosomes as the parent nucleus.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A2717686-9153-6E37-92AC-3601E30524A7}"/>
              </a:ext>
            </a:extLst>
          </p:cNvPr>
          <p:cNvSpPr/>
          <p:nvPr/>
        </p:nvSpPr>
        <p:spPr>
          <a:xfrm>
            <a:off x="3701415" y="2554605"/>
            <a:ext cx="4789170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" y="2720182"/>
            <a:ext cx="10972800" cy="1143000"/>
          </a:xfrm>
        </p:spPr>
        <p:txBody>
          <a:bodyPr/>
          <a:lstStyle/>
          <a:p>
            <a:r>
              <a:rPr dirty="0"/>
              <a:t>Duplication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A chromosome mutation in which a section of a chromosome is duplicated.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8B33D8B9-6A3F-6469-694D-7D5F9A0EF0D0}"/>
              </a:ext>
            </a:extLst>
          </p:cNvPr>
          <p:cNvSpPr/>
          <p:nvPr/>
        </p:nvSpPr>
        <p:spPr>
          <a:xfrm>
            <a:off x="3701415" y="2554605"/>
            <a:ext cx="4789170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/>
          <a:lstStyle/>
          <a:p>
            <a:r>
              <a:rPr dirty="0"/>
              <a:t>Deletion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A chromosome mutation in which a section of a chromosome is removed.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A578DC12-213F-0DB4-BB5A-DBDF209D00CA}"/>
              </a:ext>
            </a:extLst>
          </p:cNvPr>
          <p:cNvSpPr/>
          <p:nvPr/>
        </p:nvSpPr>
        <p:spPr>
          <a:xfrm>
            <a:off x="3701415" y="2554605"/>
            <a:ext cx="4789170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/>
          <a:lstStyle/>
          <a:p>
            <a:r>
              <a:rPr dirty="0"/>
              <a:t>Inversion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09228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A chromosome mutation in which a section of a chromosome is reversed.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1498E3A6-C709-BDDE-37B8-1AD55B5350EF}"/>
              </a:ext>
            </a:extLst>
          </p:cNvPr>
          <p:cNvSpPr/>
          <p:nvPr/>
        </p:nvSpPr>
        <p:spPr>
          <a:xfrm>
            <a:off x="3701415" y="2554605"/>
            <a:ext cx="4789170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686368"/>
            <a:ext cx="10972800" cy="1143000"/>
          </a:xfrm>
        </p:spPr>
        <p:txBody>
          <a:bodyPr/>
          <a:lstStyle/>
          <a:p>
            <a:r>
              <a:rPr dirty="0"/>
              <a:t>Translocation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A chromosome mutation in which a section of one chromosome is added to another chromosome.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71C2EFD5-4933-EE84-B09E-062529AAAEFC}"/>
              </a:ext>
            </a:extLst>
          </p:cNvPr>
          <p:cNvSpPr/>
          <p:nvPr/>
        </p:nvSpPr>
        <p:spPr>
          <a:xfrm>
            <a:off x="3701415" y="2554605"/>
            <a:ext cx="4789170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/>
          <a:lstStyle/>
          <a:p>
            <a:r>
              <a:rPr dirty="0"/>
              <a:t>Genome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The complete set of genetic information in an organism.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67292A4F-6386-10E6-6EEE-F9DD92165676}"/>
              </a:ext>
            </a:extLst>
          </p:cNvPr>
          <p:cNvSpPr/>
          <p:nvPr/>
        </p:nvSpPr>
        <p:spPr>
          <a:xfrm>
            <a:off x="3701415" y="2554605"/>
            <a:ext cx="4789170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857500"/>
            <a:ext cx="8229600" cy="1143000"/>
          </a:xfrm>
        </p:spPr>
        <p:txBody>
          <a:bodyPr/>
          <a:lstStyle/>
          <a:p>
            <a:r>
              <a:rPr dirty="0"/>
              <a:t>Meiosis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E2CC7955-F8D8-385F-D3CC-7032EC50373D}"/>
              </a:ext>
            </a:extLst>
          </p:cNvPr>
          <p:cNvSpPr/>
          <p:nvPr/>
        </p:nvSpPr>
        <p:spPr>
          <a:xfrm>
            <a:off x="2923308" y="2554605"/>
            <a:ext cx="6179127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/>
          <a:lstStyle/>
          <a:p>
            <a:r>
              <a:rPr dirty="0"/>
              <a:t>Genomic Sequencing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The process of determining the sequence of nucleotides in an individual's DNA.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38761FB3-26FE-FD06-48C4-985981E85EBC}"/>
              </a:ext>
            </a:extLst>
          </p:cNvPr>
          <p:cNvSpPr/>
          <p:nvPr/>
        </p:nvSpPr>
        <p:spPr>
          <a:xfrm>
            <a:off x="3701415" y="2554605"/>
            <a:ext cx="4789170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/>
          <a:lstStyle/>
          <a:p>
            <a:r>
              <a:rPr dirty="0"/>
              <a:t>Bioinformatics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The use of computer tools to </a:t>
            </a:r>
            <a:r>
              <a:rPr dirty="0" err="1"/>
              <a:t>analyse</a:t>
            </a:r>
            <a:r>
              <a:rPr dirty="0"/>
              <a:t> and interpret large sets of biological data, such as genomic sequences.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6634EE07-EB42-3D7B-AE29-0FD0151B1FE7}"/>
              </a:ext>
            </a:extLst>
          </p:cNvPr>
          <p:cNvSpPr/>
          <p:nvPr/>
        </p:nvSpPr>
        <p:spPr>
          <a:xfrm>
            <a:off x="3255818" y="2554605"/>
            <a:ext cx="5472546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9590" y="2857500"/>
            <a:ext cx="10972800" cy="1143000"/>
          </a:xfrm>
        </p:spPr>
        <p:txBody>
          <a:bodyPr/>
          <a:lstStyle/>
          <a:p>
            <a:r>
              <a:rPr dirty="0"/>
              <a:t>Pharmacogenetics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The study of how genetic variation affects an individual's response to drugs.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72ED3AE4-05BA-A03C-DD96-087F042A937F}"/>
              </a:ext>
            </a:extLst>
          </p:cNvPr>
          <p:cNvSpPr/>
          <p:nvPr/>
        </p:nvSpPr>
        <p:spPr>
          <a:xfrm>
            <a:off x="2590800" y="2554605"/>
            <a:ext cx="6788727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/>
          <a:lstStyle/>
          <a:p>
            <a:r>
              <a:rPr dirty="0" err="1"/>
              <a:t>Personalised</a:t>
            </a:r>
            <a:r>
              <a:rPr dirty="0"/>
              <a:t> Medicine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Medical treatment tailored to an individual's genetic makeup.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3C3D6B7F-702B-BE38-5223-514A8B80C973}"/>
              </a:ext>
            </a:extLst>
          </p:cNvPr>
          <p:cNvSpPr/>
          <p:nvPr/>
        </p:nvSpPr>
        <p:spPr>
          <a:xfrm>
            <a:off x="3020291" y="2554605"/>
            <a:ext cx="5888182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9590" y="2720182"/>
            <a:ext cx="10972800" cy="1143000"/>
          </a:xfrm>
        </p:spPr>
        <p:txBody>
          <a:bodyPr/>
          <a:lstStyle/>
          <a:p>
            <a:r>
              <a:rPr dirty="0"/>
              <a:t>Metabolic Pathways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A series of enzyme-controlled reactions within a cell that lead to the production or breakdown of substances.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3518"/>
            <a:ext cx="8229600" cy="1143000"/>
          </a:xfrm>
        </p:spPr>
        <p:txBody>
          <a:bodyPr>
            <a:normAutofit fontScale="90000"/>
          </a:bodyPr>
          <a:lstStyle/>
          <a:p>
            <a:r>
              <a:rPr dirty="0"/>
              <a:t>A type of cell division that reduces the chromosome number by half, resulting in four haploid cells (gametes).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4E01B766-9A92-9A9F-12E1-D2E8374F5069}"/>
              </a:ext>
            </a:extLst>
          </p:cNvPr>
          <p:cNvSpPr/>
          <p:nvPr/>
        </p:nvSpPr>
        <p:spPr>
          <a:xfrm>
            <a:off x="3117272" y="2554605"/>
            <a:ext cx="5777345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674938"/>
            <a:ext cx="10972800" cy="1143000"/>
          </a:xfrm>
        </p:spPr>
        <p:txBody>
          <a:bodyPr/>
          <a:lstStyle/>
          <a:p>
            <a:r>
              <a:rPr dirty="0"/>
              <a:t>Anabolic Reaction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863408"/>
            <a:ext cx="10972800" cy="2891472"/>
          </a:xfrm>
        </p:spPr>
        <p:txBody>
          <a:bodyPr>
            <a:normAutofit/>
          </a:bodyPr>
          <a:lstStyle/>
          <a:p>
            <a:r>
              <a:rPr dirty="0"/>
              <a:t>A metabolic reaction that builds larger molecules from smaller ones, requiring energy.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8D358216-BD2C-76EC-DCB6-499C4EE38F91}"/>
              </a:ext>
            </a:extLst>
          </p:cNvPr>
          <p:cNvSpPr/>
          <p:nvPr/>
        </p:nvSpPr>
        <p:spPr>
          <a:xfrm>
            <a:off x="3006436" y="2554605"/>
            <a:ext cx="5791200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570" y="2720658"/>
            <a:ext cx="10972800" cy="1143000"/>
          </a:xfrm>
        </p:spPr>
        <p:txBody>
          <a:bodyPr/>
          <a:lstStyle/>
          <a:p>
            <a:r>
              <a:rPr dirty="0"/>
              <a:t>Catabolic Reaction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440" y="28575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A metabolic reaction that breaks down larger molecules into smaller ones, releasing energy.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DB2F63AC-3E80-D9A3-85F2-55F6DF5EE5E8}"/>
              </a:ext>
            </a:extLst>
          </p:cNvPr>
          <p:cNvSpPr/>
          <p:nvPr/>
        </p:nvSpPr>
        <p:spPr>
          <a:xfrm>
            <a:off x="3853815" y="2707005"/>
            <a:ext cx="4789170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674938"/>
            <a:ext cx="10972800" cy="1143000"/>
          </a:xfrm>
        </p:spPr>
        <p:txBody>
          <a:bodyPr/>
          <a:lstStyle/>
          <a:p>
            <a:r>
              <a:rPr dirty="0"/>
              <a:t>Enzyme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EA4E542B-E530-BA39-CFED-3E9E68FECB0C}"/>
              </a:ext>
            </a:extLst>
          </p:cNvPr>
          <p:cNvSpPr/>
          <p:nvPr/>
        </p:nvSpPr>
        <p:spPr>
          <a:xfrm>
            <a:off x="3701415" y="2554605"/>
            <a:ext cx="4789170" cy="1748790"/>
          </a:xfrm>
          <a:prstGeom prst="round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</a:pPr>
            <a:endParaRPr lang="en-US" sz="44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A protein that speeds up chemical reactions by lowering activation energy.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C5F23064-5B22-4375-57C4-E24D0D75B689}"/>
              </a:ext>
            </a:extLst>
          </p:cNvPr>
          <p:cNvSpPr/>
          <p:nvPr/>
        </p:nvSpPr>
        <p:spPr>
          <a:xfrm>
            <a:off x="3701415" y="2554605"/>
            <a:ext cx="4789170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/>
          <a:lstStyle/>
          <a:p>
            <a:r>
              <a:rPr dirty="0"/>
              <a:t>Induced Fit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dirty="0"/>
              <a:t>A change in the shape of an enzyme's active site to better fit the substrate.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10430490-757B-F76C-C51E-A0FB1A87FF0F}"/>
              </a:ext>
            </a:extLst>
          </p:cNvPr>
          <p:cNvSpPr/>
          <p:nvPr/>
        </p:nvSpPr>
        <p:spPr>
          <a:xfrm>
            <a:off x="2826326" y="2554605"/>
            <a:ext cx="6359237" cy="17487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/>
          <a:lstStyle/>
          <a:p>
            <a:r>
              <a:rPr dirty="0"/>
              <a:t>Competitive Inhibition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63274"/>
            <a:ext cx="10972800" cy="2731452"/>
          </a:xfrm>
        </p:spPr>
        <p:txBody>
          <a:bodyPr>
            <a:normAutofit/>
          </a:bodyPr>
          <a:lstStyle/>
          <a:p>
            <a:r>
              <a:rPr dirty="0"/>
              <a:t>Inhibition in which an inhibitor binds to the enzyme's active site, preventing the substrate from binding.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1100</Words>
  <Application>Microsoft Macintosh PowerPoint</Application>
  <PresentationFormat>Widescreen</PresentationFormat>
  <Paragraphs>130</Paragraphs>
  <Slides>129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129</vt:i4>
      </vt:variant>
    </vt:vector>
  </HeadingPairs>
  <TitlesOfParts>
    <vt:vector size="132" baseType="lpstr">
      <vt:lpstr>Arial</vt:lpstr>
      <vt:lpstr>Century Gothic</vt:lpstr>
      <vt:lpstr>Office Theme</vt:lpstr>
      <vt:lpstr>Unit 1 Key Terms  Flash card style power point</vt:lpstr>
      <vt:lpstr>Somatic cells</vt:lpstr>
      <vt:lpstr>Any cell in the body that is not involved in reproduction.</vt:lpstr>
      <vt:lpstr>Germline cells</vt:lpstr>
      <vt:lpstr>Cells that include gametes (sperm and ova) and the stem cells that divide to form gametes.</vt:lpstr>
      <vt:lpstr>Mitosis</vt:lpstr>
      <vt:lpstr>A type of cell division that results in two daughter cells, each with the same number and kind of chromosomes as the parent nucleus.</vt:lpstr>
      <vt:lpstr>Meiosis</vt:lpstr>
      <vt:lpstr>A type of cell division that reduces the chromosome number by half, resulting in four haploid cells (gametes).</vt:lpstr>
      <vt:lpstr>Diploid</vt:lpstr>
      <vt:lpstr>A cell that contains two sets of chromosomes (23 pairs in humans).</vt:lpstr>
      <vt:lpstr>Haploid</vt:lpstr>
      <vt:lpstr>A cell that contains a single set of chromosomes (23 in humans).</vt:lpstr>
      <vt:lpstr>Pluripotent</vt:lpstr>
      <vt:lpstr>Cells that can differentiate into any type of cell in the body.</vt:lpstr>
      <vt:lpstr>Multipotent</vt:lpstr>
      <vt:lpstr>Cells that can differentiate into all types of cells within a particular tissue.</vt:lpstr>
      <vt:lpstr>Tumour</vt:lpstr>
      <vt:lpstr>A mass of abnormal cells that divide excessively due to a failure to respond to regulatory signals.</vt:lpstr>
      <vt:lpstr>DNA (Deoxyribonucleic Acid)</vt:lpstr>
      <vt:lpstr>A molecule that carries genetic information and consists of nucleotides.</vt:lpstr>
      <vt:lpstr>Nucleotide</vt:lpstr>
      <vt:lpstr>The basic unit of DNA, consisting of a sugar, phosphate, and a nitrogenous base.</vt:lpstr>
      <vt:lpstr>Base Pairing</vt:lpstr>
      <vt:lpstr>Adenine (A) pairs with thymine (T), and cytosine (C) pairs with guanine (G) in DNA.</vt:lpstr>
      <vt:lpstr>Double Helix</vt:lpstr>
      <vt:lpstr>The shape of the DNA molecule, consisting of two strands wound around each other.</vt:lpstr>
      <vt:lpstr>Hydrogen Bond</vt:lpstr>
      <vt:lpstr>A weak bond that forms between nitrogenous bases in DNA.</vt:lpstr>
      <vt:lpstr>DNA Polymerase</vt:lpstr>
      <vt:lpstr>An enzyme involved in DNA replication that adds nucleotides to form new DNA strands.</vt:lpstr>
      <vt:lpstr>Primer</vt:lpstr>
      <vt:lpstr>A short strand of nucleotides that serves as a starting point for DNA synthesis.</vt:lpstr>
      <vt:lpstr>Ligase</vt:lpstr>
      <vt:lpstr>An enzyme that joins DNA fragments together.</vt:lpstr>
      <vt:lpstr>PCR (Polymerase Chain Reaction)</vt:lpstr>
      <vt:lpstr>A technique used to amplify a segment of DNA.</vt:lpstr>
      <vt:lpstr>Gene Expression</vt:lpstr>
      <vt:lpstr>The process by which a gene is used to produce a functional product, such as a protein.</vt:lpstr>
      <vt:lpstr>Transcription</vt:lpstr>
      <vt:lpstr>The process of copying a gene's DNA sequence into a complementary RNA sequence.</vt:lpstr>
      <vt:lpstr>Translation</vt:lpstr>
      <vt:lpstr>The process of synthesising proteins from an mRNA template.</vt:lpstr>
      <vt:lpstr>mRNA (Messenger RNA)</vt:lpstr>
      <vt:lpstr>RNA that carries the genetic code from DNA to the ribosome for protein synthesis.</vt:lpstr>
      <vt:lpstr>tRNA (Transfer RNA)</vt:lpstr>
      <vt:lpstr>RNA that carries specific amino acids to the ribosome during protein synthesis.</vt:lpstr>
      <vt:lpstr>rRNA (Ribosomal RNA)</vt:lpstr>
      <vt:lpstr>RNA that, along with proteins, forms the structure of the ribosome.</vt:lpstr>
      <vt:lpstr>Codon</vt:lpstr>
      <vt:lpstr>A triplet of nucleotides on mRNA that specifies a particular amino acid.</vt:lpstr>
      <vt:lpstr>Anticodon</vt:lpstr>
      <vt:lpstr>A triplet of nucleotides on tRNA that is complementary to a codon on mRNA.</vt:lpstr>
      <vt:lpstr>Intron</vt:lpstr>
      <vt:lpstr>A non-coding region of a gene that is removed during RNA splicing.</vt:lpstr>
      <vt:lpstr>Exon</vt:lpstr>
      <vt:lpstr>A coding region of a gene that is expressed in the final mRNA.</vt:lpstr>
      <vt:lpstr>RNA Splicing</vt:lpstr>
      <vt:lpstr>The process by which introns are removed, and exons are joined to form a mature mRNA transcript.</vt:lpstr>
      <vt:lpstr>Mutation</vt:lpstr>
      <vt:lpstr>A change in the DNA sequence that may affect the structure and function of proteins.</vt:lpstr>
      <vt:lpstr>Missense Mutation</vt:lpstr>
      <vt:lpstr>A mutation that results in the substitution of one amino acid for another in a protein.</vt:lpstr>
      <vt:lpstr>Nonsense Mutation</vt:lpstr>
      <vt:lpstr>A mutation that introduces a premature stop codon, leading to a truncated protein.</vt:lpstr>
      <vt:lpstr>Splice-Site Mutation</vt:lpstr>
      <vt:lpstr>A mutation that affects the splicing of exons and introns in the primary transcript, meaning some introns are left in and some exons are cut out. </vt:lpstr>
      <vt:lpstr>Frame-Shift Mutation</vt:lpstr>
      <vt:lpstr>A mutation caused by the insertion or deletion of nucleotides, which shifts the reading frame of the gene.</vt:lpstr>
      <vt:lpstr>Duplication</vt:lpstr>
      <vt:lpstr>A chromosome mutation in which a section of a chromosome is duplicated.</vt:lpstr>
      <vt:lpstr>Deletion</vt:lpstr>
      <vt:lpstr>A chromosome mutation in which a section of a chromosome is removed.</vt:lpstr>
      <vt:lpstr>Inversion</vt:lpstr>
      <vt:lpstr>A chromosome mutation in which a section of a chromosome is reversed.</vt:lpstr>
      <vt:lpstr>Translocation</vt:lpstr>
      <vt:lpstr>A chromosome mutation in which a section of one chromosome is added to another chromosome.</vt:lpstr>
      <vt:lpstr>Genome</vt:lpstr>
      <vt:lpstr>The complete set of genetic information in an organism.</vt:lpstr>
      <vt:lpstr>Genomic Sequencing</vt:lpstr>
      <vt:lpstr>The process of determining the sequence of nucleotides in an individual's DNA.</vt:lpstr>
      <vt:lpstr>Bioinformatics</vt:lpstr>
      <vt:lpstr>The use of computer tools to analyse and interpret large sets of biological data, such as genomic sequences.</vt:lpstr>
      <vt:lpstr>Pharmacogenetics</vt:lpstr>
      <vt:lpstr>The study of how genetic variation affects an individual's response to drugs.</vt:lpstr>
      <vt:lpstr>Personalised Medicine</vt:lpstr>
      <vt:lpstr>Medical treatment tailored to an individual's genetic makeup.</vt:lpstr>
      <vt:lpstr>Metabolic Pathways</vt:lpstr>
      <vt:lpstr>A series of enzyme-controlled reactions within a cell that lead to the production or breakdown of substances.</vt:lpstr>
      <vt:lpstr>Anabolic Reaction</vt:lpstr>
      <vt:lpstr>A metabolic reaction that builds larger molecules from smaller ones, requiring energy.</vt:lpstr>
      <vt:lpstr>Catabolic Reaction</vt:lpstr>
      <vt:lpstr>A metabolic reaction that breaks down larger molecules into smaller ones, releasing energy.</vt:lpstr>
      <vt:lpstr>Enzyme</vt:lpstr>
      <vt:lpstr>A protein that speeds up chemical reactions by lowering activation energy.</vt:lpstr>
      <vt:lpstr>Induced Fit</vt:lpstr>
      <vt:lpstr>A change in the shape of an enzyme's active site to better fit the substrate.</vt:lpstr>
      <vt:lpstr>Competitive Inhibition</vt:lpstr>
      <vt:lpstr>Inhibition in which an inhibitor binds to the enzyme's active site, preventing the substrate from binding.</vt:lpstr>
      <vt:lpstr>Non-Competitive Inhibition</vt:lpstr>
      <vt:lpstr>Inhibition in which an inhibitor binds to a different part of the enzyme, changing the enzyme's shape.</vt:lpstr>
      <vt:lpstr>Feedback Inhibition</vt:lpstr>
      <vt:lpstr>The regulation of a metabolic pathway by the end-product of the pathway, which inhibits an earlier enzyme.</vt:lpstr>
      <vt:lpstr>Cellular Respiration</vt:lpstr>
      <vt:lpstr>The process by which cells produce energy (ATP) from glucose and oxygen.</vt:lpstr>
      <vt:lpstr>Glycolysis</vt:lpstr>
      <vt:lpstr>The breakdown of glucose into pyruvate, producing a small amount of ATP.</vt:lpstr>
      <vt:lpstr>Citric Acid Cycle</vt:lpstr>
      <vt:lpstr>A series of reactions that generate ATP, carbon dioxide, and high-energy electron carriers.</vt:lpstr>
      <vt:lpstr>Electron Transport Chain</vt:lpstr>
      <vt:lpstr>A series of protein complexes that transfer electrons and pump protons to generate ATP.</vt:lpstr>
      <vt:lpstr>ATP (Adenosine Triphosphate)</vt:lpstr>
      <vt:lpstr>The molecule that stores and transfers energy within cells.</vt:lpstr>
      <vt:lpstr>Acetyl Coenzyme A</vt:lpstr>
      <vt:lpstr>A molecule that conveys carbon atoms into the citric acid cycle.</vt:lpstr>
      <vt:lpstr>Dehydrogenase</vt:lpstr>
      <vt:lpstr>An enzyme that removes hydrogen atoms during respiration.</vt:lpstr>
      <vt:lpstr>Lactate Metabolism</vt:lpstr>
      <vt:lpstr>The process by which pyruvate is converted to lactate during anaerobic respiration.</vt:lpstr>
      <vt:lpstr>Oxygen Debt</vt:lpstr>
      <vt:lpstr>The extra oxygen required after exercise to metabolise accumulated lactate and restore muscle energy stores.</vt:lpstr>
      <vt:lpstr>Slow-Twitch Muscle Fibres</vt:lpstr>
      <vt:lpstr>Muscle fibres that contract slowly, are resistant to fatigue, and rely on aerobic respiration.</vt:lpstr>
      <vt:lpstr>Fast-Twitch Muscle Fibres</vt:lpstr>
      <vt:lpstr>Muscle fibres that contract quickly, fatigue rapidly, and rely on anaerobic respiration.</vt:lpstr>
      <vt:lpstr>Myoglobin</vt:lpstr>
      <vt:lpstr>An oxygen-binding protein in muscle cells, especially abundant in slow-twitch fibres.</vt:lpstr>
      <vt:lpstr>Glycogen</vt:lpstr>
      <vt:lpstr>A stored form of glucose, used as fuel by fast-twitch muscle fibres.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Kirsty McBride</cp:lastModifiedBy>
  <cp:revision>2</cp:revision>
  <dcterms:created xsi:type="dcterms:W3CDTF">2013-01-27T09:14:16Z</dcterms:created>
  <dcterms:modified xsi:type="dcterms:W3CDTF">2024-09-24T08:20:30Z</dcterms:modified>
  <cp:category/>
</cp:coreProperties>
</file>