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01" r:id="rId2"/>
    <p:sldId id="302" r:id="rId3"/>
    <p:sldId id="303" r:id="rId4"/>
    <p:sldId id="258" r:id="rId5"/>
    <p:sldId id="304" r:id="rId6"/>
    <p:sldId id="305" r:id="rId7"/>
    <p:sldId id="306" r:id="rId8"/>
    <p:sldId id="307" r:id="rId9"/>
    <p:sldId id="30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90"/>
  </p:normalViewPr>
  <p:slideViewPr>
    <p:cSldViewPr snapToGrid="0">
      <p:cViewPr varScale="1">
        <p:scale>
          <a:sx n="111" d="100"/>
          <a:sy n="111" d="100"/>
        </p:scale>
        <p:origin x="6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EF534-8D39-0643-B7AB-4CBFC1850908}" type="datetimeFigureOut">
              <a:rPr lang="en-US" smtClean="0"/>
              <a:t>6/7/26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2455D2-1A0C-0C4D-BC1F-3AD0D35B968A}" type="slidenum">
              <a:rPr lang="en-US" smtClean="0"/>
              <a:t>‹#›</a:t>
            </a:fld>
            <a:endParaRPr lang="en-US"/>
          </a:p>
        </p:txBody>
      </p:sp>
    </p:spTree>
    <p:extLst>
      <p:ext uri="{BB962C8B-B14F-4D97-AF65-F5344CB8AC3E}">
        <p14:creationId xmlns:p14="http://schemas.microsoft.com/office/powerpoint/2010/main" val="2743999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D57470-F183-C640-9A58-FFF2DA1CD9B4}" type="slidenum">
              <a:rPr lang="en-US" smtClean="0"/>
              <a:t>9</a:t>
            </a:fld>
            <a:endParaRPr lang="en-US"/>
          </a:p>
        </p:txBody>
      </p:sp>
    </p:spTree>
    <p:extLst>
      <p:ext uri="{BB962C8B-B14F-4D97-AF65-F5344CB8AC3E}">
        <p14:creationId xmlns:p14="http://schemas.microsoft.com/office/powerpoint/2010/main" val="2384563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45431-24B3-08F3-4F08-7CB7D357C8F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7E392C4-5AD5-E0FC-30FC-D3C42761C0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3643CCB-FFF6-E0F6-D0B3-B8835BCA1017}"/>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5" name="Footer Placeholder 4">
            <a:extLst>
              <a:ext uri="{FF2B5EF4-FFF2-40B4-BE49-F238E27FC236}">
                <a16:creationId xmlns:a16="http://schemas.microsoft.com/office/drawing/2014/main" id="{87503309-14A9-CA51-1273-EE89E4636B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AC2BA3-CC05-7265-7D02-F5B9C5C6E032}"/>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341970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0090A-EE7A-FDE2-4CBB-DE0400C0196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9A5510A-70C2-3833-6D01-D2FFBD4C770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959CB2D-76AD-8E9F-A2ED-3D4AA1A934B6}"/>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5" name="Footer Placeholder 4">
            <a:extLst>
              <a:ext uri="{FF2B5EF4-FFF2-40B4-BE49-F238E27FC236}">
                <a16:creationId xmlns:a16="http://schemas.microsoft.com/office/drawing/2014/main" id="{823E91F2-0DA8-99AC-488D-32260C319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44691-E004-090D-92B2-75DEA0C5C059}"/>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2164856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432AF4-D772-B1BB-F708-FF8601BFE11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A9F0021-E52F-6613-6CAE-CA5C5C54F23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7E7253-3E88-4CD9-D96E-622802A154F4}"/>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5" name="Footer Placeholder 4">
            <a:extLst>
              <a:ext uri="{FF2B5EF4-FFF2-40B4-BE49-F238E27FC236}">
                <a16:creationId xmlns:a16="http://schemas.microsoft.com/office/drawing/2014/main" id="{32347CD0-262F-F3F4-2727-91323251D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75FC6-8B15-65DA-9759-A683674C2BD7}"/>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1649924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685C2-F614-B420-98D6-36596DC3328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3129BBA-3B07-BC29-A963-863575E39D8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0B4ED2-D21B-F7AE-DF1C-3CE8F8AA8BC2}"/>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5" name="Footer Placeholder 4">
            <a:extLst>
              <a:ext uri="{FF2B5EF4-FFF2-40B4-BE49-F238E27FC236}">
                <a16:creationId xmlns:a16="http://schemas.microsoft.com/office/drawing/2014/main" id="{EDA30D82-E52E-AF50-7623-CEDEFB65E2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E7AFA6-2766-46FD-C8EE-C60D9859A4A2}"/>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2082081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9091F-AD74-BD90-C16C-14E2AE384F2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C93A5EB-0CE8-4E39-6041-BAFA06D145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9EB56C-521A-FB99-806D-0AF6B996769F}"/>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5" name="Footer Placeholder 4">
            <a:extLst>
              <a:ext uri="{FF2B5EF4-FFF2-40B4-BE49-F238E27FC236}">
                <a16:creationId xmlns:a16="http://schemas.microsoft.com/office/drawing/2014/main" id="{8151122B-3089-902C-5D4B-93071486E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24393-1473-7159-EBC5-7FBA5915F2A7}"/>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4004631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4F4A-6D8A-5982-62F3-AF8C0813D9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67AD1D7-1625-F34E-CA2C-DDF8F17D5ED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D057711-B623-5228-EB92-1807C61E3FE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DBC003F-E070-272D-B2FA-EC50F3927F33}"/>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6" name="Footer Placeholder 5">
            <a:extLst>
              <a:ext uri="{FF2B5EF4-FFF2-40B4-BE49-F238E27FC236}">
                <a16:creationId xmlns:a16="http://schemas.microsoft.com/office/drawing/2014/main" id="{5275AED8-DD87-A38D-35EF-B433F90038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FBC2D9-0EF8-992D-002C-5169AAE3BFDD}"/>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2565426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4A9DA-FE22-45A3-3AD2-71236EB88D2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52E1913-07C2-4FA4-63F3-085FF349E4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D9F16AF-1C09-C5EE-A975-FDC2A145C77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ABF77D9-D770-1ED7-77DD-473663FD96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3B2189-8666-4E15-8DB4-9978FA4C711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6C12AF2-2904-4C31-8660-8768ADF358DC}"/>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8" name="Footer Placeholder 7">
            <a:extLst>
              <a:ext uri="{FF2B5EF4-FFF2-40B4-BE49-F238E27FC236}">
                <a16:creationId xmlns:a16="http://schemas.microsoft.com/office/drawing/2014/main" id="{83CF3C45-2352-3F4C-071C-EF12129D1D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7E8A70-E766-1A70-6DFB-193E9D482CA9}"/>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1220311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03543-4EC7-4891-4930-DB4063C9BA4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CB2BB72-3064-B2E1-E93D-0C822134F89D}"/>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4" name="Footer Placeholder 3">
            <a:extLst>
              <a:ext uri="{FF2B5EF4-FFF2-40B4-BE49-F238E27FC236}">
                <a16:creationId xmlns:a16="http://schemas.microsoft.com/office/drawing/2014/main" id="{59CDEEC8-0AB0-DE1D-B868-1A0E889D3E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4C3219-6FC7-C6AA-B999-96161ABEFA70}"/>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1950123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644227-44C4-09B2-6C3F-86291EFE0C90}"/>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3" name="Footer Placeholder 2">
            <a:extLst>
              <a:ext uri="{FF2B5EF4-FFF2-40B4-BE49-F238E27FC236}">
                <a16:creationId xmlns:a16="http://schemas.microsoft.com/office/drawing/2014/main" id="{9330834A-FC8B-5D31-C0EC-C9A848BF69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47A6AC-48F6-06FB-9B7E-8D334484768A}"/>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4115555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4F6AA-A894-8511-65ED-6427C99BEA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C2D10E7-B1EB-DF92-524C-3CF6B23109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64FC545-13DE-2B39-7E19-B58F3F34B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D5F6A9-2806-695E-283E-754A68EE7049}"/>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6" name="Footer Placeholder 5">
            <a:extLst>
              <a:ext uri="{FF2B5EF4-FFF2-40B4-BE49-F238E27FC236}">
                <a16:creationId xmlns:a16="http://schemas.microsoft.com/office/drawing/2014/main" id="{F9B5954E-B5B3-BAAE-12E0-32CAB7A56F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1F52D4-FC1B-4A6B-B764-9692817D20CE}"/>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425820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E7968-3D6F-5E09-C1CD-C4FA28F3AE1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B21C49E-ABB9-BCAF-F19E-3D0AF8289E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08D209-0F8E-BD01-8DE1-DBE9BDC8E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543165B-EBF2-5EF4-894E-1011C5E46423}"/>
              </a:ext>
            </a:extLst>
          </p:cNvPr>
          <p:cNvSpPr>
            <a:spLocks noGrp="1"/>
          </p:cNvSpPr>
          <p:nvPr>
            <p:ph type="dt" sz="half" idx="10"/>
          </p:nvPr>
        </p:nvSpPr>
        <p:spPr/>
        <p:txBody>
          <a:bodyPr/>
          <a:lstStyle/>
          <a:p>
            <a:fld id="{7BEFBA2D-8BC7-4740-BA56-C03349509D2C}" type="datetimeFigureOut">
              <a:rPr lang="en-US" smtClean="0"/>
              <a:t>6/7/26</a:t>
            </a:fld>
            <a:endParaRPr lang="en-US"/>
          </a:p>
        </p:txBody>
      </p:sp>
      <p:sp>
        <p:nvSpPr>
          <p:cNvPr id="6" name="Footer Placeholder 5">
            <a:extLst>
              <a:ext uri="{FF2B5EF4-FFF2-40B4-BE49-F238E27FC236}">
                <a16:creationId xmlns:a16="http://schemas.microsoft.com/office/drawing/2014/main" id="{43A2BDF3-D774-DFB4-3847-FAE0490559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BAA500-5E55-D8BE-1FA9-8CD1ACB5F091}"/>
              </a:ext>
            </a:extLst>
          </p:cNvPr>
          <p:cNvSpPr>
            <a:spLocks noGrp="1"/>
          </p:cNvSpPr>
          <p:nvPr>
            <p:ph type="sldNum" sz="quarter" idx="12"/>
          </p:nvPr>
        </p:nvSpPr>
        <p:spPr/>
        <p:txBody>
          <a:bodyPr/>
          <a:lstStyle/>
          <a:p>
            <a:fld id="{913B94C1-1B8F-8945-8C60-19A99BC5BA3D}" type="slidenum">
              <a:rPr lang="en-US" smtClean="0"/>
              <a:t>‹#›</a:t>
            </a:fld>
            <a:endParaRPr lang="en-US"/>
          </a:p>
        </p:txBody>
      </p:sp>
    </p:spTree>
    <p:extLst>
      <p:ext uri="{BB962C8B-B14F-4D97-AF65-F5344CB8AC3E}">
        <p14:creationId xmlns:p14="http://schemas.microsoft.com/office/powerpoint/2010/main" val="3674812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0E9AE4-E99C-F9FC-A0C2-6F8F1F83AD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41B767B-201F-51A6-1073-16B81FF06D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EAB2E5-7C37-2E7D-439F-1D9E4E8F86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EFBA2D-8BC7-4740-BA56-C03349509D2C}" type="datetimeFigureOut">
              <a:rPr lang="en-US" smtClean="0"/>
              <a:t>6/7/26</a:t>
            </a:fld>
            <a:endParaRPr lang="en-US"/>
          </a:p>
        </p:txBody>
      </p:sp>
      <p:sp>
        <p:nvSpPr>
          <p:cNvPr id="5" name="Footer Placeholder 4">
            <a:extLst>
              <a:ext uri="{FF2B5EF4-FFF2-40B4-BE49-F238E27FC236}">
                <a16:creationId xmlns:a16="http://schemas.microsoft.com/office/drawing/2014/main" id="{69FB8C2A-39C3-0EC1-9D00-10A7A529D7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337C63-216C-042E-E184-6B9FF4B25D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3B94C1-1B8F-8945-8C60-19A99BC5BA3D}" type="slidenum">
              <a:rPr lang="en-US" smtClean="0"/>
              <a:t>‹#›</a:t>
            </a:fld>
            <a:endParaRPr lang="en-US"/>
          </a:p>
        </p:txBody>
      </p:sp>
    </p:spTree>
    <p:extLst>
      <p:ext uri="{BB962C8B-B14F-4D97-AF65-F5344CB8AC3E}">
        <p14:creationId xmlns:p14="http://schemas.microsoft.com/office/powerpoint/2010/main" val="70061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57116A-72FB-9A01-769F-BC089DE88084}"/>
              </a:ext>
            </a:extLst>
          </p:cNvPr>
          <p:cNvSpPr/>
          <p:nvPr/>
        </p:nvSpPr>
        <p:spPr>
          <a:xfrm>
            <a:off x="-12700" y="1021479"/>
            <a:ext cx="8081864" cy="70811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p>
        </p:txBody>
      </p:sp>
      <p:sp>
        <p:nvSpPr>
          <p:cNvPr id="5" name="Rounded Rectangle 4">
            <a:extLst>
              <a:ext uri="{FF2B5EF4-FFF2-40B4-BE49-F238E27FC236}">
                <a16:creationId xmlns:a16="http://schemas.microsoft.com/office/drawing/2014/main" id="{10AD7601-3E43-E167-748A-1E58F12C9E50}"/>
              </a:ext>
            </a:extLst>
          </p:cNvPr>
          <p:cNvSpPr/>
          <p:nvPr/>
        </p:nvSpPr>
        <p:spPr>
          <a:xfrm>
            <a:off x="-183229" y="174096"/>
            <a:ext cx="7501466" cy="898348"/>
          </a:xfrm>
          <a:prstGeom prst="roundRect">
            <a:avLst>
              <a:gd name="adj" fmla="val 2979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ubtitle 2">
            <a:extLst>
              <a:ext uri="{FF2B5EF4-FFF2-40B4-BE49-F238E27FC236}">
                <a16:creationId xmlns:a16="http://schemas.microsoft.com/office/drawing/2014/main" id="{36468373-293B-0978-06C5-0C95828A87ED}"/>
              </a:ext>
            </a:extLst>
          </p:cNvPr>
          <p:cNvSpPr txBox="1">
            <a:spLocks/>
          </p:cNvSpPr>
          <p:nvPr/>
        </p:nvSpPr>
        <p:spPr>
          <a:xfrm>
            <a:off x="7318237" y="25841"/>
            <a:ext cx="6434667" cy="5974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200" dirty="0">
                <a:latin typeface="Bai Jamjuree" pitchFamily="2" charset="-34"/>
                <a:cs typeface="Bai Jamjuree" pitchFamily="2" charset="-34"/>
              </a:rPr>
              <a:t>M I S S   M C B R I D E</a:t>
            </a:r>
          </a:p>
        </p:txBody>
      </p:sp>
      <p:sp>
        <p:nvSpPr>
          <p:cNvPr id="7" name="Title 1">
            <a:extLst>
              <a:ext uri="{FF2B5EF4-FFF2-40B4-BE49-F238E27FC236}">
                <a16:creationId xmlns:a16="http://schemas.microsoft.com/office/drawing/2014/main" id="{63B86C81-D51E-4CF1-4D4E-385765C63416}"/>
              </a:ext>
            </a:extLst>
          </p:cNvPr>
          <p:cNvSpPr>
            <a:spLocks noGrp="1"/>
          </p:cNvSpPr>
          <p:nvPr>
            <p:ph type="ctrTitle"/>
          </p:nvPr>
        </p:nvSpPr>
        <p:spPr>
          <a:xfrm>
            <a:off x="-934156" y="110685"/>
            <a:ext cx="9144000" cy="898348"/>
          </a:xfrm>
        </p:spPr>
        <p:txBody>
          <a:bodyPr>
            <a:normAutofit fontScale="90000"/>
          </a:bodyPr>
          <a:lstStyle/>
          <a:p>
            <a:r>
              <a:rPr lang="en-US" dirty="0">
                <a:solidFill>
                  <a:schemeClr val="bg1"/>
                </a:solidFill>
                <a:latin typeface="Bai Jamjuree" pitchFamily="2" charset="-34"/>
                <a:cs typeface="Bai Jamjuree" pitchFamily="2" charset="-34"/>
              </a:rPr>
              <a:t>Higher Human Biology</a:t>
            </a:r>
          </a:p>
        </p:txBody>
      </p:sp>
      <p:sp>
        <p:nvSpPr>
          <p:cNvPr id="8" name="Subtitle 2">
            <a:extLst>
              <a:ext uri="{FF2B5EF4-FFF2-40B4-BE49-F238E27FC236}">
                <a16:creationId xmlns:a16="http://schemas.microsoft.com/office/drawing/2014/main" id="{856A530D-91E4-B9AF-A328-A00133B56543}"/>
              </a:ext>
            </a:extLst>
          </p:cNvPr>
          <p:cNvSpPr>
            <a:spLocks noGrp="1"/>
          </p:cNvSpPr>
          <p:nvPr>
            <p:ph type="subTitle" idx="1"/>
          </p:nvPr>
        </p:nvSpPr>
        <p:spPr>
          <a:xfrm>
            <a:off x="188488" y="1093877"/>
            <a:ext cx="7819439" cy="708113"/>
          </a:xfrm>
        </p:spPr>
        <p:txBody>
          <a:bodyPr>
            <a:normAutofit/>
          </a:bodyPr>
          <a:lstStyle/>
          <a:p>
            <a:pPr algn="l"/>
            <a:r>
              <a:rPr lang="en-US" sz="3600" dirty="0">
                <a:solidFill>
                  <a:schemeClr val="bg1"/>
                </a:solidFill>
                <a:latin typeface="Bai Jamjuree" pitchFamily="2" charset="-34"/>
                <a:cs typeface="Bai Jamjuree" pitchFamily="2" charset="-34"/>
              </a:rPr>
              <a:t>3.3 Memory</a:t>
            </a:r>
          </a:p>
        </p:txBody>
      </p:sp>
      <p:pic>
        <p:nvPicPr>
          <p:cNvPr id="2" name="Picture 1" descr="News - New study redefines our understanding of how memory works -  University of Nottingham">
            <a:extLst>
              <a:ext uri="{FF2B5EF4-FFF2-40B4-BE49-F238E27FC236}">
                <a16:creationId xmlns:a16="http://schemas.microsoft.com/office/drawing/2014/main" id="{EA9591C8-8ABC-3AD1-C46C-9D19A3BAE2A0}"/>
              </a:ext>
            </a:extLst>
          </p:cNvPr>
          <p:cNvPicPr>
            <a:picLocks noChangeAspect="1"/>
          </p:cNvPicPr>
          <p:nvPr/>
        </p:nvPicPr>
        <p:blipFill>
          <a:blip r:embed="rId2"/>
          <a:stretch>
            <a:fillRect/>
          </a:stretch>
        </p:blipFill>
        <p:spPr>
          <a:xfrm>
            <a:off x="2209800" y="2027017"/>
            <a:ext cx="7772400" cy="4375061"/>
          </a:xfrm>
          <a:prstGeom prst="rect">
            <a:avLst/>
          </a:prstGeom>
        </p:spPr>
      </p:pic>
    </p:spTree>
    <p:extLst>
      <p:ext uri="{BB962C8B-B14F-4D97-AF65-F5344CB8AC3E}">
        <p14:creationId xmlns:p14="http://schemas.microsoft.com/office/powerpoint/2010/main" val="3017635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96DA1-2C23-3A58-51A0-92A9E91FDC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011DC0-2722-284B-1E55-84A0216F563B}"/>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M E M O R Y</a:t>
            </a:r>
          </a:p>
        </p:txBody>
      </p:sp>
      <p:sp>
        <p:nvSpPr>
          <p:cNvPr id="3" name="TextBox 2">
            <a:extLst>
              <a:ext uri="{FF2B5EF4-FFF2-40B4-BE49-F238E27FC236}">
                <a16:creationId xmlns:a16="http://schemas.microsoft.com/office/drawing/2014/main" id="{E1D756BD-4BAF-9284-13EF-48D03466BF3E}"/>
              </a:ext>
            </a:extLst>
          </p:cNvPr>
          <p:cNvSpPr txBox="1"/>
          <p:nvPr/>
        </p:nvSpPr>
        <p:spPr>
          <a:xfrm>
            <a:off x="200628" y="712845"/>
            <a:ext cx="7346065" cy="2492990"/>
          </a:xfrm>
          <a:prstGeom prst="rect">
            <a:avLst/>
          </a:prstGeom>
          <a:noFill/>
        </p:spPr>
        <p:txBody>
          <a:bodyPr wrap="square">
            <a:spAutoFit/>
          </a:bodyPr>
          <a:lstStyle/>
          <a:p>
            <a:r>
              <a:rPr lang="en-GB" sz="2400" dirty="0">
                <a:latin typeface="Century Gothic" panose="020B0502020202020204" pitchFamily="34" charset="0"/>
              </a:rPr>
              <a:t>Memory involves:</a:t>
            </a:r>
          </a:p>
          <a:p>
            <a:pPr marL="342900" indent="-342900">
              <a:lnSpc>
                <a:spcPct val="150000"/>
              </a:lnSpc>
              <a:buFont typeface="Arial" panose="020B0604020202020204" pitchFamily="34" charset="0"/>
              <a:buChar char="•"/>
            </a:pPr>
            <a:r>
              <a:rPr lang="en-GB" sz="2400" b="1" dirty="0">
                <a:latin typeface="Century Gothic" panose="020B0502020202020204" pitchFamily="34" charset="0"/>
              </a:rPr>
              <a:t>Encoding</a:t>
            </a:r>
            <a:r>
              <a:rPr lang="en-GB" sz="2400" dirty="0">
                <a:latin typeface="Century Gothic" panose="020B0502020202020204" pitchFamily="34" charset="0"/>
              </a:rPr>
              <a:t> – taking in information </a:t>
            </a:r>
          </a:p>
          <a:p>
            <a:pPr marL="342900" indent="-342900">
              <a:lnSpc>
                <a:spcPct val="150000"/>
              </a:lnSpc>
              <a:buFont typeface="Arial" panose="020B0604020202020204" pitchFamily="34" charset="0"/>
              <a:buChar char="•"/>
            </a:pPr>
            <a:r>
              <a:rPr lang="en-GB" sz="2400" b="1" dirty="0">
                <a:latin typeface="Century Gothic" panose="020B0502020202020204" pitchFamily="34" charset="0"/>
              </a:rPr>
              <a:t>Storage</a:t>
            </a:r>
            <a:r>
              <a:rPr lang="en-GB" sz="2400" dirty="0">
                <a:latin typeface="Century Gothic" panose="020B0502020202020204" pitchFamily="34" charset="0"/>
              </a:rPr>
              <a:t> – keeping information over time </a:t>
            </a:r>
          </a:p>
          <a:p>
            <a:pPr marL="342900" indent="-342900">
              <a:lnSpc>
                <a:spcPct val="150000"/>
              </a:lnSpc>
              <a:buFont typeface="Arial" panose="020B0604020202020204" pitchFamily="34" charset="0"/>
              <a:buChar char="•"/>
            </a:pPr>
            <a:r>
              <a:rPr lang="en-GB" sz="2400" b="1" dirty="0">
                <a:latin typeface="Century Gothic" panose="020B0502020202020204" pitchFamily="34" charset="0"/>
              </a:rPr>
              <a:t>Retrieval</a:t>
            </a:r>
            <a:r>
              <a:rPr lang="en-GB" sz="2400" dirty="0">
                <a:latin typeface="Century Gothic" panose="020B0502020202020204" pitchFamily="34" charset="0"/>
              </a:rPr>
              <a:t> – recalling information when needed</a:t>
            </a:r>
          </a:p>
          <a:p>
            <a:endParaRPr lang="en-US" sz="2400" dirty="0">
              <a:latin typeface="Century Gothic" panose="020B0502020202020204" pitchFamily="34" charset="0"/>
            </a:endParaRPr>
          </a:p>
        </p:txBody>
      </p:sp>
      <p:sp>
        <p:nvSpPr>
          <p:cNvPr id="8" name="TextBox 7">
            <a:extLst>
              <a:ext uri="{FF2B5EF4-FFF2-40B4-BE49-F238E27FC236}">
                <a16:creationId xmlns:a16="http://schemas.microsoft.com/office/drawing/2014/main" id="{21B0C22F-380A-1E3E-EEBD-2C0EB3589121}"/>
              </a:ext>
            </a:extLst>
          </p:cNvPr>
          <p:cNvSpPr txBox="1"/>
          <p:nvPr/>
        </p:nvSpPr>
        <p:spPr>
          <a:xfrm>
            <a:off x="200628" y="6320573"/>
            <a:ext cx="11547676" cy="461665"/>
          </a:xfrm>
          <a:prstGeom prst="rect">
            <a:avLst/>
          </a:prstGeom>
          <a:noFill/>
        </p:spPr>
        <p:txBody>
          <a:bodyPr wrap="square">
            <a:spAutoFit/>
          </a:bodyPr>
          <a:lstStyle/>
          <a:p>
            <a:r>
              <a:rPr lang="en-GB" sz="2400" dirty="0">
                <a:latin typeface="Century Gothic" panose="020B0502020202020204" pitchFamily="34" charset="0"/>
              </a:rPr>
              <a:t>Memories include past experiences, knowledge and thoughts. </a:t>
            </a:r>
            <a:endParaRPr lang="en-US" sz="2400" dirty="0">
              <a:latin typeface="Century Gothic" panose="020B0502020202020204" pitchFamily="34" charset="0"/>
            </a:endParaRPr>
          </a:p>
        </p:txBody>
      </p:sp>
      <p:pic>
        <p:nvPicPr>
          <p:cNvPr id="5" name="Picture 4" descr="The Neuroscience of Memory - Growth Engineering">
            <a:extLst>
              <a:ext uri="{FF2B5EF4-FFF2-40B4-BE49-F238E27FC236}">
                <a16:creationId xmlns:a16="http://schemas.microsoft.com/office/drawing/2014/main" id="{212CAD51-0969-86E9-E708-2F2C786CF9AA}"/>
              </a:ext>
            </a:extLst>
          </p:cNvPr>
          <p:cNvPicPr>
            <a:picLocks noChangeAspect="1"/>
          </p:cNvPicPr>
          <p:nvPr/>
        </p:nvPicPr>
        <p:blipFill>
          <a:blip r:embed="rId2"/>
          <a:srcRect l="2302" t="8855" r="3183" b="13849"/>
          <a:stretch>
            <a:fillRect/>
          </a:stretch>
        </p:blipFill>
        <p:spPr>
          <a:xfrm>
            <a:off x="1714463" y="2839246"/>
            <a:ext cx="8763074" cy="3305909"/>
          </a:xfrm>
          <a:prstGeom prst="rect">
            <a:avLst/>
          </a:prstGeom>
        </p:spPr>
      </p:pic>
    </p:spTree>
    <p:extLst>
      <p:ext uri="{BB962C8B-B14F-4D97-AF65-F5344CB8AC3E}">
        <p14:creationId xmlns:p14="http://schemas.microsoft.com/office/powerpoint/2010/main" val="3563305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56482-DF48-2C5B-4F93-30003D3EC98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FE82F49-B6C7-1263-E977-B42217EF5BD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S E N S O R Y   M E M O R Y</a:t>
            </a:r>
          </a:p>
        </p:txBody>
      </p:sp>
      <p:sp>
        <p:nvSpPr>
          <p:cNvPr id="10" name="TextBox 9">
            <a:extLst>
              <a:ext uri="{FF2B5EF4-FFF2-40B4-BE49-F238E27FC236}">
                <a16:creationId xmlns:a16="http://schemas.microsoft.com/office/drawing/2014/main" id="{78396A0E-B911-9921-E26E-D551A2CC2763}"/>
              </a:ext>
            </a:extLst>
          </p:cNvPr>
          <p:cNvSpPr txBox="1"/>
          <p:nvPr/>
        </p:nvSpPr>
        <p:spPr>
          <a:xfrm>
            <a:off x="340488" y="1536174"/>
            <a:ext cx="5836535" cy="3785652"/>
          </a:xfrm>
          <a:prstGeom prst="rect">
            <a:avLst/>
          </a:prstGeom>
          <a:noFill/>
        </p:spPr>
        <p:txBody>
          <a:bodyPr wrap="square">
            <a:spAutoFit/>
          </a:bodyPr>
          <a:lstStyle/>
          <a:p>
            <a:r>
              <a:rPr lang="en-GB" sz="2400" dirty="0">
                <a:latin typeface="Century Gothic" panose="020B0502020202020204" pitchFamily="34" charset="0"/>
              </a:rPr>
              <a:t>All information entering the brain passes through sensory memory and enters short-term memory (STM). </a:t>
            </a:r>
          </a:p>
          <a:p>
            <a:endParaRPr lang="en-GB" sz="2400" dirty="0">
              <a:latin typeface="Century Gothic" panose="020B0502020202020204" pitchFamily="34" charset="0"/>
            </a:endParaRPr>
          </a:p>
          <a:p>
            <a:r>
              <a:rPr lang="en-GB" sz="2400" dirty="0">
                <a:latin typeface="Century Gothic" panose="020B0502020202020204" pitchFamily="34" charset="0"/>
              </a:rPr>
              <a:t>Sensory memory retains all the visual and auditory input received for a few seconds.</a:t>
            </a:r>
          </a:p>
          <a:p>
            <a:endParaRPr lang="en-GB" sz="2400" dirty="0">
              <a:latin typeface="Century Gothic" panose="020B0502020202020204" pitchFamily="34" charset="0"/>
            </a:endParaRPr>
          </a:p>
          <a:p>
            <a:r>
              <a:rPr lang="en-GB" sz="2400" dirty="0">
                <a:latin typeface="Century Gothic" panose="020B0502020202020204" pitchFamily="34" charset="0"/>
              </a:rPr>
              <a:t>Only selected images and sounds are encoded into short-term memory.  </a:t>
            </a:r>
            <a:endParaRPr lang="en-US" sz="2400" dirty="0">
              <a:latin typeface="Century Gothic" panose="020B0502020202020204" pitchFamily="34" charset="0"/>
            </a:endParaRPr>
          </a:p>
        </p:txBody>
      </p:sp>
      <p:pic>
        <p:nvPicPr>
          <p:cNvPr id="2" name="Picture 2">
            <a:extLst>
              <a:ext uri="{FF2B5EF4-FFF2-40B4-BE49-F238E27FC236}">
                <a16:creationId xmlns:a16="http://schemas.microsoft.com/office/drawing/2014/main" id="{E67E6065-43CA-A399-965D-74BA86AC4D7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310"/>
          <a:stretch/>
        </p:blipFill>
        <p:spPr bwMode="auto">
          <a:xfrm>
            <a:off x="6384403" y="1184998"/>
            <a:ext cx="4924425" cy="5063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2356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60A54D-D2D6-EC7E-D0FA-3631B93C4CC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S H O R T   T E R M   M E M O R Y</a:t>
            </a:r>
          </a:p>
        </p:txBody>
      </p:sp>
      <p:sp>
        <p:nvSpPr>
          <p:cNvPr id="3" name="TextBox 2">
            <a:extLst>
              <a:ext uri="{FF2B5EF4-FFF2-40B4-BE49-F238E27FC236}">
                <a16:creationId xmlns:a16="http://schemas.microsoft.com/office/drawing/2014/main" id="{AAD23197-1A58-83B1-066B-BF04B0D6793F}"/>
              </a:ext>
            </a:extLst>
          </p:cNvPr>
          <p:cNvSpPr txBox="1"/>
          <p:nvPr/>
        </p:nvSpPr>
        <p:spPr>
          <a:xfrm>
            <a:off x="547869" y="1004645"/>
            <a:ext cx="10911068" cy="2308324"/>
          </a:xfrm>
          <a:prstGeom prst="rect">
            <a:avLst/>
          </a:prstGeom>
          <a:noFill/>
        </p:spPr>
        <p:txBody>
          <a:bodyPr wrap="square">
            <a:spAutoFit/>
          </a:bodyPr>
          <a:lstStyle/>
          <a:p>
            <a:r>
              <a:rPr lang="en-GB" sz="2400" dirty="0">
                <a:latin typeface="Century Gothic" panose="020B0502020202020204" pitchFamily="34" charset="0"/>
              </a:rPr>
              <a:t>STM has a </a:t>
            </a:r>
            <a:r>
              <a:rPr lang="en-GB" sz="2400" b="1" dirty="0">
                <a:latin typeface="Century Gothic" panose="020B0502020202020204" pitchFamily="34" charset="0"/>
              </a:rPr>
              <a:t>limited</a:t>
            </a:r>
            <a:r>
              <a:rPr lang="en-GB" sz="2400" dirty="0">
                <a:latin typeface="Century Gothic" panose="020B0502020202020204" pitchFamily="34" charset="0"/>
              </a:rPr>
              <a:t> </a:t>
            </a:r>
            <a:r>
              <a:rPr lang="en-GB" sz="2400" b="1" dirty="0">
                <a:latin typeface="Century Gothic" panose="020B0502020202020204" pitchFamily="34" charset="0"/>
              </a:rPr>
              <a:t>capacity (approx. max 7 items)</a:t>
            </a:r>
            <a:r>
              <a:rPr lang="en-GB" sz="2400" dirty="0">
                <a:latin typeface="Century Gothic" panose="020B0502020202020204" pitchFamily="34" charset="0"/>
              </a:rPr>
              <a:t> and can only hold information for a short time (memory span)</a:t>
            </a:r>
          </a:p>
          <a:p>
            <a:endParaRPr lang="en-GB" sz="2400" dirty="0">
              <a:latin typeface="Century Gothic" panose="020B0502020202020204" pitchFamily="34" charset="0"/>
            </a:endParaRPr>
          </a:p>
          <a:p>
            <a:r>
              <a:rPr lang="en-GB" sz="2400" dirty="0">
                <a:latin typeface="Century Gothic" panose="020B0502020202020204" pitchFamily="34" charset="0"/>
              </a:rPr>
              <a:t>The capacity of STM can be improved by ‘</a:t>
            </a:r>
            <a:r>
              <a:rPr lang="en-GB" sz="2400" b="1" dirty="0">
                <a:latin typeface="Century Gothic" panose="020B0502020202020204" pitchFamily="34" charset="0"/>
              </a:rPr>
              <a:t>chunking</a:t>
            </a:r>
            <a:r>
              <a:rPr lang="en-GB" sz="2400" dirty="0">
                <a:latin typeface="Century Gothic" panose="020B0502020202020204" pitchFamily="34" charset="0"/>
              </a:rPr>
              <a:t>’. </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
        <p:nvSpPr>
          <p:cNvPr id="11" name="Rounded Rectangle 10">
            <a:extLst>
              <a:ext uri="{FF2B5EF4-FFF2-40B4-BE49-F238E27FC236}">
                <a16:creationId xmlns:a16="http://schemas.microsoft.com/office/drawing/2014/main" id="{5A3396B4-ABD4-EA8A-4C81-7CDE75A4FF85}"/>
              </a:ext>
            </a:extLst>
          </p:cNvPr>
          <p:cNvSpPr/>
          <p:nvPr/>
        </p:nvSpPr>
        <p:spPr>
          <a:xfrm>
            <a:off x="1088021" y="3904929"/>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3</a:t>
            </a:r>
          </a:p>
        </p:txBody>
      </p:sp>
      <p:sp>
        <p:nvSpPr>
          <p:cNvPr id="12" name="Rounded Rectangle 11">
            <a:extLst>
              <a:ext uri="{FF2B5EF4-FFF2-40B4-BE49-F238E27FC236}">
                <a16:creationId xmlns:a16="http://schemas.microsoft.com/office/drawing/2014/main" id="{8CB1B929-9DE2-70C7-9531-C611A92763D6}"/>
              </a:ext>
            </a:extLst>
          </p:cNvPr>
          <p:cNvSpPr/>
          <p:nvPr/>
        </p:nvSpPr>
        <p:spPr>
          <a:xfrm>
            <a:off x="1946476" y="3904929"/>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5</a:t>
            </a:r>
          </a:p>
        </p:txBody>
      </p:sp>
      <p:sp>
        <p:nvSpPr>
          <p:cNvPr id="13" name="Rounded Rectangle 12">
            <a:extLst>
              <a:ext uri="{FF2B5EF4-FFF2-40B4-BE49-F238E27FC236}">
                <a16:creationId xmlns:a16="http://schemas.microsoft.com/office/drawing/2014/main" id="{5467ABE3-D9FE-A654-F8F1-0A38C238D6D2}"/>
              </a:ext>
            </a:extLst>
          </p:cNvPr>
          <p:cNvSpPr/>
          <p:nvPr/>
        </p:nvSpPr>
        <p:spPr>
          <a:xfrm>
            <a:off x="2804931" y="3896757"/>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2</a:t>
            </a:r>
          </a:p>
        </p:txBody>
      </p:sp>
      <p:sp>
        <p:nvSpPr>
          <p:cNvPr id="14" name="Rounded Rectangle 13">
            <a:extLst>
              <a:ext uri="{FF2B5EF4-FFF2-40B4-BE49-F238E27FC236}">
                <a16:creationId xmlns:a16="http://schemas.microsoft.com/office/drawing/2014/main" id="{EC78C91E-68A2-A10B-8EF4-3EE262482942}"/>
              </a:ext>
            </a:extLst>
          </p:cNvPr>
          <p:cNvSpPr/>
          <p:nvPr/>
        </p:nvSpPr>
        <p:spPr>
          <a:xfrm>
            <a:off x="3663386" y="3904929"/>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7</a:t>
            </a:r>
          </a:p>
        </p:txBody>
      </p:sp>
      <p:sp>
        <p:nvSpPr>
          <p:cNvPr id="16" name="Rounded Rectangle 15">
            <a:extLst>
              <a:ext uri="{FF2B5EF4-FFF2-40B4-BE49-F238E27FC236}">
                <a16:creationId xmlns:a16="http://schemas.microsoft.com/office/drawing/2014/main" id="{DCDC8033-2A37-9C95-2738-3249970E3C75}"/>
              </a:ext>
            </a:extLst>
          </p:cNvPr>
          <p:cNvSpPr/>
          <p:nvPr/>
        </p:nvSpPr>
        <p:spPr>
          <a:xfrm>
            <a:off x="4521841" y="3896757"/>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7</a:t>
            </a:r>
          </a:p>
        </p:txBody>
      </p:sp>
      <p:sp>
        <p:nvSpPr>
          <p:cNvPr id="17" name="Rounded Rectangle 16">
            <a:extLst>
              <a:ext uri="{FF2B5EF4-FFF2-40B4-BE49-F238E27FC236}">
                <a16:creationId xmlns:a16="http://schemas.microsoft.com/office/drawing/2014/main" id="{8C77550D-AAA7-CB75-B3C0-78CF82761943}"/>
              </a:ext>
            </a:extLst>
          </p:cNvPr>
          <p:cNvSpPr/>
          <p:nvPr/>
        </p:nvSpPr>
        <p:spPr>
          <a:xfrm>
            <a:off x="5380296" y="3896757"/>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1</a:t>
            </a:r>
          </a:p>
        </p:txBody>
      </p:sp>
      <p:sp>
        <p:nvSpPr>
          <p:cNvPr id="18" name="Rounded Rectangle 17">
            <a:extLst>
              <a:ext uri="{FF2B5EF4-FFF2-40B4-BE49-F238E27FC236}">
                <a16:creationId xmlns:a16="http://schemas.microsoft.com/office/drawing/2014/main" id="{D55430D8-0105-A56D-2AED-C36E3CCF6FD9}"/>
              </a:ext>
            </a:extLst>
          </p:cNvPr>
          <p:cNvSpPr/>
          <p:nvPr/>
        </p:nvSpPr>
        <p:spPr>
          <a:xfrm>
            <a:off x="6238751" y="3888585"/>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4</a:t>
            </a:r>
          </a:p>
        </p:txBody>
      </p:sp>
      <p:sp>
        <p:nvSpPr>
          <p:cNvPr id="19" name="Rounded Rectangle 18">
            <a:extLst>
              <a:ext uri="{FF2B5EF4-FFF2-40B4-BE49-F238E27FC236}">
                <a16:creationId xmlns:a16="http://schemas.microsoft.com/office/drawing/2014/main" id="{4A89E0DF-9590-0B07-771D-5C650705593E}"/>
              </a:ext>
            </a:extLst>
          </p:cNvPr>
          <p:cNvSpPr/>
          <p:nvPr/>
        </p:nvSpPr>
        <p:spPr>
          <a:xfrm>
            <a:off x="7097206" y="3896757"/>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6</a:t>
            </a:r>
          </a:p>
        </p:txBody>
      </p:sp>
      <p:sp>
        <p:nvSpPr>
          <p:cNvPr id="20" name="Rounded Rectangle 19">
            <a:extLst>
              <a:ext uri="{FF2B5EF4-FFF2-40B4-BE49-F238E27FC236}">
                <a16:creationId xmlns:a16="http://schemas.microsoft.com/office/drawing/2014/main" id="{B5926B0C-6C56-AD70-8501-36CB72CB617A}"/>
              </a:ext>
            </a:extLst>
          </p:cNvPr>
          <p:cNvSpPr/>
          <p:nvPr/>
        </p:nvSpPr>
        <p:spPr>
          <a:xfrm>
            <a:off x="7955661" y="3888585"/>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2</a:t>
            </a:r>
          </a:p>
        </p:txBody>
      </p:sp>
      <p:sp>
        <p:nvSpPr>
          <p:cNvPr id="21" name="Rounded Rectangle 20">
            <a:extLst>
              <a:ext uri="{FF2B5EF4-FFF2-40B4-BE49-F238E27FC236}">
                <a16:creationId xmlns:a16="http://schemas.microsoft.com/office/drawing/2014/main" id="{4FCC8856-0075-1A46-BD47-1CC3B4A52465}"/>
              </a:ext>
            </a:extLst>
          </p:cNvPr>
          <p:cNvSpPr/>
          <p:nvPr/>
        </p:nvSpPr>
        <p:spPr>
          <a:xfrm>
            <a:off x="8814116" y="3888585"/>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5</a:t>
            </a:r>
          </a:p>
        </p:txBody>
      </p:sp>
      <p:sp>
        <p:nvSpPr>
          <p:cNvPr id="22" name="Rounded Rectangle 21">
            <a:extLst>
              <a:ext uri="{FF2B5EF4-FFF2-40B4-BE49-F238E27FC236}">
                <a16:creationId xmlns:a16="http://schemas.microsoft.com/office/drawing/2014/main" id="{22E68228-3B49-1A3F-1C1C-66C7D073F195}"/>
              </a:ext>
            </a:extLst>
          </p:cNvPr>
          <p:cNvSpPr/>
          <p:nvPr/>
        </p:nvSpPr>
        <p:spPr>
          <a:xfrm>
            <a:off x="9672571" y="3880413"/>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8</a:t>
            </a:r>
          </a:p>
        </p:txBody>
      </p:sp>
      <p:sp>
        <p:nvSpPr>
          <p:cNvPr id="23" name="Rounded Rectangle 22">
            <a:extLst>
              <a:ext uri="{FF2B5EF4-FFF2-40B4-BE49-F238E27FC236}">
                <a16:creationId xmlns:a16="http://schemas.microsoft.com/office/drawing/2014/main" id="{39D64961-B2A3-5FE1-E4B0-D611A4CB527D}"/>
              </a:ext>
            </a:extLst>
          </p:cNvPr>
          <p:cNvSpPr/>
          <p:nvPr/>
        </p:nvSpPr>
        <p:spPr>
          <a:xfrm>
            <a:off x="10531026" y="3888585"/>
            <a:ext cx="648182" cy="902825"/>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1</a:t>
            </a:r>
          </a:p>
        </p:txBody>
      </p:sp>
      <p:sp>
        <p:nvSpPr>
          <p:cNvPr id="24" name="Rounded Rectangle 23">
            <a:extLst>
              <a:ext uri="{FF2B5EF4-FFF2-40B4-BE49-F238E27FC236}">
                <a16:creationId xmlns:a16="http://schemas.microsoft.com/office/drawing/2014/main" id="{C209D6CD-7304-E953-C1A4-ABFEF6A73184}"/>
              </a:ext>
            </a:extLst>
          </p:cNvPr>
          <p:cNvSpPr/>
          <p:nvPr/>
        </p:nvSpPr>
        <p:spPr>
          <a:xfrm>
            <a:off x="1095739" y="5527313"/>
            <a:ext cx="2357374" cy="902825"/>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3    5    2</a:t>
            </a:r>
          </a:p>
        </p:txBody>
      </p:sp>
      <p:sp>
        <p:nvSpPr>
          <p:cNvPr id="25" name="Rounded Rectangle 24">
            <a:extLst>
              <a:ext uri="{FF2B5EF4-FFF2-40B4-BE49-F238E27FC236}">
                <a16:creationId xmlns:a16="http://schemas.microsoft.com/office/drawing/2014/main" id="{9EFFAF3A-5952-162C-A156-3EC8CEBCEEE5}"/>
              </a:ext>
            </a:extLst>
          </p:cNvPr>
          <p:cNvSpPr/>
          <p:nvPr/>
        </p:nvSpPr>
        <p:spPr>
          <a:xfrm>
            <a:off x="3663386" y="5527312"/>
            <a:ext cx="2357374" cy="902825"/>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7    7    1</a:t>
            </a:r>
          </a:p>
        </p:txBody>
      </p:sp>
      <p:sp>
        <p:nvSpPr>
          <p:cNvPr id="26" name="Rounded Rectangle 25">
            <a:extLst>
              <a:ext uri="{FF2B5EF4-FFF2-40B4-BE49-F238E27FC236}">
                <a16:creationId xmlns:a16="http://schemas.microsoft.com/office/drawing/2014/main" id="{B450501B-A130-B9F3-5C08-826D42DDA2A5}"/>
              </a:ext>
            </a:extLst>
          </p:cNvPr>
          <p:cNvSpPr/>
          <p:nvPr/>
        </p:nvSpPr>
        <p:spPr>
          <a:xfrm>
            <a:off x="6238751" y="5527311"/>
            <a:ext cx="2357374" cy="902825"/>
          </a:xfrm>
          <a:prstGeom prst="round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4    6   2</a:t>
            </a:r>
          </a:p>
        </p:txBody>
      </p:sp>
      <p:sp>
        <p:nvSpPr>
          <p:cNvPr id="27" name="Rounded Rectangle 26">
            <a:extLst>
              <a:ext uri="{FF2B5EF4-FFF2-40B4-BE49-F238E27FC236}">
                <a16:creationId xmlns:a16="http://schemas.microsoft.com/office/drawing/2014/main" id="{6D4ADF64-CF59-7BDA-1761-A77F7B981D52}"/>
              </a:ext>
            </a:extLst>
          </p:cNvPr>
          <p:cNvSpPr/>
          <p:nvPr/>
        </p:nvSpPr>
        <p:spPr>
          <a:xfrm>
            <a:off x="8814116" y="5527310"/>
            <a:ext cx="2357374" cy="902825"/>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5    8   1</a:t>
            </a:r>
          </a:p>
        </p:txBody>
      </p:sp>
      <p:sp>
        <p:nvSpPr>
          <p:cNvPr id="28" name="TextBox 27">
            <a:extLst>
              <a:ext uri="{FF2B5EF4-FFF2-40B4-BE49-F238E27FC236}">
                <a16:creationId xmlns:a16="http://schemas.microsoft.com/office/drawing/2014/main" id="{935972FB-A966-E44F-3B06-3A3A56C59C89}"/>
              </a:ext>
            </a:extLst>
          </p:cNvPr>
          <p:cNvSpPr txBox="1"/>
          <p:nvPr/>
        </p:nvSpPr>
        <p:spPr>
          <a:xfrm>
            <a:off x="1574161" y="3064494"/>
            <a:ext cx="9178725" cy="1200329"/>
          </a:xfrm>
          <a:prstGeom prst="rect">
            <a:avLst/>
          </a:prstGeom>
          <a:noFill/>
        </p:spPr>
        <p:txBody>
          <a:bodyPr wrap="square">
            <a:spAutoFit/>
          </a:bodyPr>
          <a:lstStyle/>
          <a:p>
            <a:r>
              <a:rPr lang="en-GB" sz="2400" dirty="0">
                <a:latin typeface="Century Gothic" panose="020B0502020202020204" pitchFamily="34" charset="0"/>
              </a:rPr>
              <a:t>The short term memory cannot remember these 12 numbers.</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
        <p:nvSpPr>
          <p:cNvPr id="29" name="TextBox 28">
            <a:extLst>
              <a:ext uri="{FF2B5EF4-FFF2-40B4-BE49-F238E27FC236}">
                <a16:creationId xmlns:a16="http://schemas.microsoft.com/office/drawing/2014/main" id="{FEEE360C-6756-BFEF-5BD7-0938ACD30DD8}"/>
              </a:ext>
            </a:extLst>
          </p:cNvPr>
          <p:cNvSpPr txBox="1"/>
          <p:nvPr/>
        </p:nvSpPr>
        <p:spPr>
          <a:xfrm>
            <a:off x="1112618" y="4989539"/>
            <a:ext cx="10117247" cy="1200329"/>
          </a:xfrm>
          <a:prstGeom prst="rect">
            <a:avLst/>
          </a:prstGeom>
          <a:noFill/>
        </p:spPr>
        <p:txBody>
          <a:bodyPr wrap="square">
            <a:spAutoFit/>
          </a:bodyPr>
          <a:lstStyle/>
          <a:p>
            <a:r>
              <a:rPr lang="en-GB" sz="2400" dirty="0">
                <a:latin typeface="Century Gothic" panose="020B0502020202020204" pitchFamily="34" charset="0"/>
              </a:rPr>
              <a:t>Grouping the numbers into groups of 3. The STM sees this as 4 items. </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275259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06B9F-22C7-993C-641E-0DBB559B91B6}"/>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FF0780C7-696A-B465-B383-A48265AA5C6E}"/>
              </a:ext>
            </a:extLst>
          </p:cNvPr>
          <p:cNvSpPr/>
          <p:nvPr/>
        </p:nvSpPr>
        <p:spPr>
          <a:xfrm>
            <a:off x="273934" y="1867457"/>
            <a:ext cx="7643149" cy="4801314"/>
          </a:xfrm>
          <a:prstGeom prst="roundRect">
            <a:avLst>
              <a:gd name="adj" fmla="val 7265"/>
            </a:avLst>
          </a:prstGeom>
          <a:solidFill>
            <a:schemeClr val="accent6">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A922B5B-84AB-8E8C-935D-F96607E154E5}"/>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S H O R T   T E R M   M E M O R Y</a:t>
            </a:r>
          </a:p>
        </p:txBody>
      </p:sp>
      <p:sp>
        <p:nvSpPr>
          <p:cNvPr id="3" name="TextBox 2">
            <a:extLst>
              <a:ext uri="{FF2B5EF4-FFF2-40B4-BE49-F238E27FC236}">
                <a16:creationId xmlns:a16="http://schemas.microsoft.com/office/drawing/2014/main" id="{F2439616-F2D4-936F-4BED-40EEA2A6DDD9}"/>
              </a:ext>
            </a:extLst>
          </p:cNvPr>
          <p:cNvSpPr txBox="1"/>
          <p:nvPr/>
        </p:nvSpPr>
        <p:spPr>
          <a:xfrm>
            <a:off x="273934" y="405508"/>
            <a:ext cx="11644131" cy="1200329"/>
          </a:xfrm>
          <a:prstGeom prst="rect">
            <a:avLst/>
          </a:prstGeom>
          <a:noFill/>
        </p:spPr>
        <p:txBody>
          <a:bodyPr wrap="square">
            <a:spAutoFit/>
          </a:bodyPr>
          <a:lstStyle/>
          <a:p>
            <a:pPr algn="ctr"/>
            <a:endParaRPr lang="en-GB" sz="2400" dirty="0">
              <a:latin typeface="Century Gothic" panose="020B0502020202020204" pitchFamily="34" charset="0"/>
            </a:endParaRPr>
          </a:p>
          <a:p>
            <a:pPr algn="ctr"/>
            <a:r>
              <a:rPr lang="en-GB" sz="2400" dirty="0">
                <a:latin typeface="Century Gothic" panose="020B0502020202020204" pitchFamily="34" charset="0"/>
              </a:rPr>
              <a:t>STM can also process data, to a limited extent, as well as store it. This ‘</a:t>
            </a:r>
            <a:r>
              <a:rPr lang="en-GB" sz="2400" b="1" dirty="0">
                <a:latin typeface="Century Gothic" panose="020B0502020202020204" pitchFamily="34" charset="0"/>
              </a:rPr>
              <a:t>working</a:t>
            </a:r>
            <a:r>
              <a:rPr lang="en-GB" sz="2400" dirty="0">
                <a:latin typeface="Century Gothic" panose="020B0502020202020204" pitchFamily="34" charset="0"/>
              </a:rPr>
              <a:t> </a:t>
            </a:r>
            <a:r>
              <a:rPr lang="en-GB" sz="2400" b="1" dirty="0">
                <a:latin typeface="Century Gothic" panose="020B0502020202020204" pitchFamily="34" charset="0"/>
              </a:rPr>
              <a:t>memory</a:t>
            </a:r>
            <a:r>
              <a:rPr lang="en-GB" sz="2400" dirty="0">
                <a:latin typeface="Century Gothic" panose="020B0502020202020204" pitchFamily="34" charset="0"/>
              </a:rPr>
              <a:t> </a:t>
            </a:r>
            <a:r>
              <a:rPr lang="en-GB" sz="2400" b="1" dirty="0">
                <a:latin typeface="Century Gothic" panose="020B0502020202020204" pitchFamily="34" charset="0"/>
              </a:rPr>
              <a:t>model</a:t>
            </a:r>
            <a:r>
              <a:rPr lang="en-GB" sz="2400" dirty="0">
                <a:latin typeface="Century Gothic" panose="020B0502020202020204" pitchFamily="34" charset="0"/>
              </a:rPr>
              <a:t>’ explains why the STM can perform simple cognitive tasks.</a:t>
            </a:r>
            <a:endParaRPr lang="en-US" sz="2400" dirty="0">
              <a:latin typeface="Century Gothic" panose="020B0502020202020204" pitchFamily="34" charset="0"/>
            </a:endParaRPr>
          </a:p>
        </p:txBody>
      </p:sp>
      <p:sp>
        <p:nvSpPr>
          <p:cNvPr id="5" name="TextBox 4">
            <a:extLst>
              <a:ext uri="{FF2B5EF4-FFF2-40B4-BE49-F238E27FC236}">
                <a16:creationId xmlns:a16="http://schemas.microsoft.com/office/drawing/2014/main" id="{F41E6408-639E-6EF2-C632-AF7A9625E616}"/>
              </a:ext>
            </a:extLst>
          </p:cNvPr>
          <p:cNvSpPr txBox="1"/>
          <p:nvPr/>
        </p:nvSpPr>
        <p:spPr>
          <a:xfrm>
            <a:off x="445625" y="1867457"/>
            <a:ext cx="7471458" cy="4801314"/>
          </a:xfrm>
          <a:prstGeom prst="rect">
            <a:avLst/>
          </a:prstGeom>
          <a:noFill/>
        </p:spPr>
        <p:txBody>
          <a:bodyPr wrap="square">
            <a:spAutoFit/>
          </a:bodyPr>
          <a:lstStyle/>
          <a:p>
            <a:pPr>
              <a:buNone/>
            </a:pPr>
            <a:r>
              <a:rPr lang="en-GB" dirty="0">
                <a:latin typeface="Century Gothic" panose="020B0502020202020204" pitchFamily="34" charset="0"/>
              </a:rPr>
              <a:t>Imagine you're trying to </a:t>
            </a:r>
            <a:r>
              <a:rPr lang="en-GB" b="1" dirty="0">
                <a:latin typeface="Century Gothic" panose="020B0502020202020204" pitchFamily="34" charset="0"/>
              </a:rPr>
              <a:t>work out a tip in a restaurant</a:t>
            </a:r>
            <a:r>
              <a:rPr lang="en-GB" dirty="0">
                <a:latin typeface="Century Gothic" panose="020B0502020202020204" pitchFamily="34" charset="0"/>
              </a:rPr>
              <a:t>.</a:t>
            </a:r>
          </a:p>
          <a:p>
            <a:pPr>
              <a:buNone/>
            </a:pPr>
            <a:endParaRPr lang="en-GB" dirty="0">
              <a:latin typeface="Century Gothic" panose="020B0502020202020204" pitchFamily="34" charset="0"/>
            </a:endParaRPr>
          </a:p>
          <a:p>
            <a:pPr>
              <a:buNone/>
            </a:pPr>
            <a:r>
              <a:rPr lang="en-GB" dirty="0">
                <a:latin typeface="Century Gothic" panose="020B0502020202020204" pitchFamily="34" charset="0"/>
              </a:rPr>
              <a:t>You look at the bill and see </a:t>
            </a:r>
            <a:r>
              <a:rPr lang="en-GB" b="1" dirty="0">
                <a:latin typeface="Century Gothic" panose="020B0502020202020204" pitchFamily="34" charset="0"/>
              </a:rPr>
              <a:t>£42.50</a:t>
            </a:r>
            <a:r>
              <a:rPr lang="en-GB" dirty="0">
                <a:latin typeface="Century Gothic" panose="020B0502020202020204" pitchFamily="34" charset="0"/>
              </a:rPr>
              <a:t>. You then calculate 10% in your head.</a:t>
            </a:r>
          </a:p>
          <a:p>
            <a:pPr>
              <a:buNone/>
            </a:pPr>
            <a:endParaRPr lang="en-GB" dirty="0">
              <a:latin typeface="Century Gothic" panose="020B0502020202020204" pitchFamily="34" charset="0"/>
            </a:endParaRPr>
          </a:p>
          <a:p>
            <a:pPr>
              <a:buNone/>
            </a:pPr>
            <a:r>
              <a:rPr lang="en-GB" dirty="0">
                <a:latin typeface="Century Gothic" panose="020B0502020202020204" pitchFamily="34" charset="0"/>
              </a:rPr>
              <a:t>While you're doing this, your working memory:</a:t>
            </a:r>
          </a:p>
          <a:p>
            <a:pPr marL="742950" lvl="1" indent="-285750">
              <a:buFont typeface="Arial" panose="020B0604020202020204" pitchFamily="34" charset="0"/>
              <a:buChar char="•"/>
            </a:pPr>
            <a:r>
              <a:rPr lang="en-GB" dirty="0">
                <a:latin typeface="Century Gothic" panose="020B0502020202020204" pitchFamily="34" charset="0"/>
              </a:rPr>
              <a:t>Holds the number </a:t>
            </a:r>
            <a:r>
              <a:rPr lang="en-GB" b="1" dirty="0">
                <a:latin typeface="Century Gothic" panose="020B0502020202020204" pitchFamily="34" charset="0"/>
              </a:rPr>
              <a:t>£42.50</a:t>
            </a:r>
            <a:r>
              <a:rPr lang="en-GB" dirty="0">
                <a:latin typeface="Century Gothic" panose="020B0502020202020204" pitchFamily="34" charset="0"/>
              </a:rPr>
              <a:t> in your mind. </a:t>
            </a:r>
          </a:p>
          <a:p>
            <a:pPr marL="742950" lvl="1" indent="-285750">
              <a:buFont typeface="Arial" panose="020B0604020202020204" pitchFamily="34" charset="0"/>
              <a:buChar char="•"/>
            </a:pPr>
            <a:r>
              <a:rPr lang="en-GB" dirty="0">
                <a:latin typeface="Century Gothic" panose="020B0502020202020204" pitchFamily="34" charset="0"/>
              </a:rPr>
              <a:t>Performs the calculation. </a:t>
            </a:r>
          </a:p>
          <a:p>
            <a:pPr marL="742950" lvl="1" indent="-285750">
              <a:buFont typeface="Arial" panose="020B0604020202020204" pitchFamily="34" charset="0"/>
              <a:buChar char="•"/>
            </a:pPr>
            <a:r>
              <a:rPr lang="en-GB" dirty="0">
                <a:latin typeface="Century Gothic" panose="020B0502020202020204" pitchFamily="34" charset="0"/>
              </a:rPr>
              <a:t>Keeps track of the answer while you decide how much to leave. </a:t>
            </a:r>
          </a:p>
          <a:p>
            <a:pPr lvl="1"/>
            <a:endParaRPr lang="en-GB" dirty="0">
              <a:latin typeface="Century Gothic" panose="020B0502020202020204" pitchFamily="34" charset="0"/>
            </a:endParaRPr>
          </a:p>
          <a:p>
            <a:pPr>
              <a:buNone/>
            </a:pPr>
            <a:r>
              <a:rPr lang="en-GB" dirty="0">
                <a:latin typeface="Century Gothic" panose="020B0502020202020204" pitchFamily="34" charset="0"/>
              </a:rPr>
              <a:t>Once you've paid and left the restaurant, that information is usually no longer needed and is forgotten.</a:t>
            </a:r>
          </a:p>
          <a:p>
            <a:pPr>
              <a:buNone/>
            </a:pPr>
            <a:endParaRPr lang="en-GB" dirty="0">
              <a:latin typeface="Century Gothic" panose="020B0502020202020204" pitchFamily="34" charset="0"/>
            </a:endParaRPr>
          </a:p>
          <a:p>
            <a:pPr>
              <a:buNone/>
            </a:pPr>
            <a:r>
              <a:rPr lang="en-GB" dirty="0">
                <a:latin typeface="Century Gothic" panose="020B0502020202020204" pitchFamily="34" charset="0"/>
              </a:rPr>
              <a:t>This shows that working memory is a </a:t>
            </a:r>
            <a:r>
              <a:rPr lang="en-GB" b="1" dirty="0">
                <a:latin typeface="Century Gothic" panose="020B0502020202020204" pitchFamily="34" charset="0"/>
              </a:rPr>
              <a:t>temporary workspace in your mind that allows you to hold and manipulate information for a short period of time while carrying out a task</a:t>
            </a:r>
            <a:r>
              <a:rPr lang="en-GB" dirty="0">
                <a:latin typeface="Century Gothic" panose="020B0502020202020204" pitchFamily="34" charset="0"/>
              </a:rPr>
              <a:t>.</a:t>
            </a:r>
          </a:p>
        </p:txBody>
      </p:sp>
      <p:pic>
        <p:nvPicPr>
          <p:cNvPr id="8" name="Picture 7" descr="โฟลเดอร์ที่มีเหรียญเงินสดแคชเชียร์เช็ค ถ้วยกาแฟ ภาพประกอบสต็อก -  ดาวน์โหลดรูปภาพตอนนี้ - กาแฟ - เครื่องดื่มร้อน, กระดาษ - วัสดุ,  กระเป๋าเอกสาร - iStock">
            <a:extLst>
              <a:ext uri="{FF2B5EF4-FFF2-40B4-BE49-F238E27FC236}">
                <a16:creationId xmlns:a16="http://schemas.microsoft.com/office/drawing/2014/main" id="{79CE1092-4CCA-43D0-5F02-8AED92CFB971}"/>
              </a:ext>
            </a:extLst>
          </p:cNvPr>
          <p:cNvPicPr>
            <a:picLocks noChangeAspect="1"/>
          </p:cNvPicPr>
          <p:nvPr/>
        </p:nvPicPr>
        <p:blipFill>
          <a:blip r:embed="rId2"/>
          <a:stretch/>
        </p:blipFill>
        <p:spPr>
          <a:xfrm rot="1247541">
            <a:off x="7156877" y="1374666"/>
            <a:ext cx="4955731" cy="5283814"/>
          </a:xfrm>
          <a:prstGeom prst="rect">
            <a:avLst/>
          </a:prstGeom>
        </p:spPr>
      </p:pic>
    </p:spTree>
    <p:extLst>
      <p:ext uri="{BB962C8B-B14F-4D97-AF65-F5344CB8AC3E}">
        <p14:creationId xmlns:p14="http://schemas.microsoft.com/office/powerpoint/2010/main" val="1865558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95AFF-F867-EBD1-A3AA-C781A7948CE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26DB3F-ADA9-C84C-8B90-C6E13893AD6B}"/>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S E R I A L   P O S I T I O N    E F F E C T</a:t>
            </a:r>
          </a:p>
        </p:txBody>
      </p:sp>
      <p:sp>
        <p:nvSpPr>
          <p:cNvPr id="8" name="TextBox 7">
            <a:extLst>
              <a:ext uri="{FF2B5EF4-FFF2-40B4-BE49-F238E27FC236}">
                <a16:creationId xmlns:a16="http://schemas.microsoft.com/office/drawing/2014/main" id="{0FBD1883-8FDB-54EC-C730-017F70543E5E}"/>
              </a:ext>
            </a:extLst>
          </p:cNvPr>
          <p:cNvSpPr txBox="1"/>
          <p:nvPr/>
        </p:nvSpPr>
        <p:spPr>
          <a:xfrm>
            <a:off x="200629" y="900772"/>
            <a:ext cx="5332070" cy="5632311"/>
          </a:xfrm>
          <a:prstGeom prst="rect">
            <a:avLst/>
          </a:prstGeom>
          <a:noFill/>
        </p:spPr>
        <p:txBody>
          <a:bodyPr wrap="square">
            <a:spAutoFit/>
          </a:bodyPr>
          <a:lstStyle/>
          <a:p>
            <a:r>
              <a:rPr lang="en-GB" sz="2400" dirty="0">
                <a:latin typeface="Century Gothic" panose="020B0502020202020204" pitchFamily="34" charset="0"/>
              </a:rPr>
              <a:t>We remember items at the </a:t>
            </a:r>
            <a:r>
              <a:rPr lang="en-GB" sz="2400" b="1" dirty="0">
                <a:latin typeface="Century Gothic" panose="020B0502020202020204" pitchFamily="34" charset="0"/>
              </a:rPr>
              <a:t>beginning </a:t>
            </a:r>
            <a:r>
              <a:rPr lang="en-GB" sz="2400" dirty="0">
                <a:latin typeface="Century Gothic" panose="020B0502020202020204" pitchFamily="34" charset="0"/>
              </a:rPr>
              <a:t>and </a:t>
            </a:r>
            <a:r>
              <a:rPr lang="en-GB" sz="2400" b="1" dirty="0">
                <a:latin typeface="Century Gothic" panose="020B0502020202020204" pitchFamily="34" charset="0"/>
              </a:rPr>
              <a:t>end</a:t>
            </a:r>
            <a:r>
              <a:rPr lang="en-GB" sz="2400" dirty="0">
                <a:latin typeface="Century Gothic" panose="020B0502020202020204" pitchFamily="34" charset="0"/>
              </a:rPr>
              <a:t> of a list best.</a:t>
            </a:r>
          </a:p>
          <a:p>
            <a:endParaRPr lang="en-GB" sz="2400" dirty="0">
              <a:latin typeface="Century Gothic" panose="020B0502020202020204" pitchFamily="34" charset="0"/>
            </a:endParaRPr>
          </a:p>
          <a:p>
            <a:r>
              <a:rPr lang="en-GB" sz="2400" dirty="0">
                <a:latin typeface="Century Gothic" panose="020B0502020202020204" pitchFamily="34" charset="0"/>
              </a:rPr>
              <a:t>Items recalled from the start are remembered due to rehearsal.</a:t>
            </a:r>
          </a:p>
          <a:p>
            <a:endParaRPr lang="en-GB" sz="2400" b="1" dirty="0">
              <a:latin typeface="Century Gothic" panose="020B0502020202020204" pitchFamily="34" charset="0"/>
            </a:endParaRPr>
          </a:p>
          <a:p>
            <a:r>
              <a:rPr lang="en-GB" sz="2400" dirty="0">
                <a:latin typeface="Century Gothic" panose="020B0502020202020204" pitchFamily="34" charset="0"/>
              </a:rPr>
              <a:t>New information can push old information out of STM when capacity is full (displacement). </a:t>
            </a:r>
          </a:p>
          <a:p>
            <a:endParaRPr lang="en-GB" sz="2400" dirty="0">
              <a:latin typeface="Century Gothic" panose="020B0502020202020204" pitchFamily="34" charset="0"/>
            </a:endParaRPr>
          </a:p>
          <a:p>
            <a:r>
              <a:rPr lang="en-GB" sz="2400" dirty="0">
                <a:latin typeface="Century Gothic" panose="020B0502020202020204" pitchFamily="34" charset="0"/>
              </a:rPr>
              <a:t>Information is forgotten if it is not rehearsed (decay). </a:t>
            </a:r>
          </a:p>
          <a:p>
            <a:endParaRPr lang="en-GB" sz="2400" dirty="0">
              <a:latin typeface="Century Gothic" panose="020B0502020202020204" pitchFamily="34" charset="0"/>
            </a:endParaRPr>
          </a:p>
          <a:p>
            <a:r>
              <a:rPr lang="en-GB" sz="2400" dirty="0">
                <a:latin typeface="Century Gothic" panose="020B0502020202020204" pitchFamily="34" charset="0"/>
              </a:rPr>
              <a:t>The items recalled from the end are still in the STM. </a:t>
            </a:r>
          </a:p>
        </p:txBody>
      </p:sp>
      <p:pic>
        <p:nvPicPr>
          <p:cNvPr id="5" name="Picture 4">
            <a:extLst>
              <a:ext uri="{FF2B5EF4-FFF2-40B4-BE49-F238E27FC236}">
                <a16:creationId xmlns:a16="http://schemas.microsoft.com/office/drawing/2014/main" id="{A8539EFB-8EB3-F510-ED37-F80C770286BA}"/>
              </a:ext>
            </a:extLst>
          </p:cNvPr>
          <p:cNvPicPr>
            <a:picLocks noChangeAspect="1"/>
          </p:cNvPicPr>
          <p:nvPr/>
        </p:nvPicPr>
        <p:blipFill>
          <a:blip r:embed="rId2"/>
          <a:stretch>
            <a:fillRect/>
          </a:stretch>
        </p:blipFill>
        <p:spPr>
          <a:xfrm>
            <a:off x="5831004" y="997722"/>
            <a:ext cx="5813127" cy="5438413"/>
          </a:xfrm>
          <a:prstGeom prst="rect">
            <a:avLst/>
          </a:prstGeom>
        </p:spPr>
      </p:pic>
    </p:spTree>
    <p:extLst>
      <p:ext uri="{BB962C8B-B14F-4D97-AF65-F5344CB8AC3E}">
        <p14:creationId xmlns:p14="http://schemas.microsoft.com/office/powerpoint/2010/main" val="999140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EDADF-8D5E-DDEE-98DF-2D87AD82B7F5}"/>
            </a:ext>
          </a:extLst>
        </p:cNvPr>
        <p:cNvGrpSpPr/>
        <p:nvPr/>
      </p:nvGrpSpPr>
      <p:grpSpPr>
        <a:xfrm>
          <a:off x="0" y="0"/>
          <a:ext cx="0" cy="0"/>
          <a:chOff x="0" y="0"/>
          <a:chExt cx="0" cy="0"/>
        </a:xfrm>
      </p:grpSpPr>
      <p:sp>
        <p:nvSpPr>
          <p:cNvPr id="3" name="Rounded Rectangle 2">
            <a:extLst>
              <a:ext uri="{FF2B5EF4-FFF2-40B4-BE49-F238E27FC236}">
                <a16:creationId xmlns:a16="http://schemas.microsoft.com/office/drawing/2014/main" id="{8AD6D398-F732-66BB-1093-9FB4A9144945}"/>
              </a:ext>
            </a:extLst>
          </p:cNvPr>
          <p:cNvSpPr/>
          <p:nvPr/>
        </p:nvSpPr>
        <p:spPr>
          <a:xfrm>
            <a:off x="2557040" y="2715649"/>
            <a:ext cx="7077918" cy="3046987"/>
          </a:xfrm>
          <a:prstGeom prst="roundRect">
            <a:avLst>
              <a:gd name="adj" fmla="val 7265"/>
            </a:avLst>
          </a:prstGeom>
          <a:solidFill>
            <a:schemeClr val="accent6">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3546A33-D414-C4D2-AA3F-508C4D75FC9E}"/>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L O N G   T E R M   M E M O R Y</a:t>
            </a:r>
          </a:p>
        </p:txBody>
      </p:sp>
      <p:sp>
        <p:nvSpPr>
          <p:cNvPr id="8" name="TextBox 7">
            <a:extLst>
              <a:ext uri="{FF2B5EF4-FFF2-40B4-BE49-F238E27FC236}">
                <a16:creationId xmlns:a16="http://schemas.microsoft.com/office/drawing/2014/main" id="{937731A5-8D14-B1CE-7977-E507245E5BBC}"/>
              </a:ext>
            </a:extLst>
          </p:cNvPr>
          <p:cNvSpPr txBox="1"/>
          <p:nvPr/>
        </p:nvSpPr>
        <p:spPr>
          <a:xfrm>
            <a:off x="212202" y="785025"/>
            <a:ext cx="11767595" cy="1569660"/>
          </a:xfrm>
          <a:prstGeom prst="rect">
            <a:avLst/>
          </a:prstGeom>
          <a:noFill/>
        </p:spPr>
        <p:txBody>
          <a:bodyPr wrap="square">
            <a:spAutoFit/>
          </a:bodyPr>
          <a:lstStyle/>
          <a:p>
            <a:r>
              <a:rPr lang="en-GB" sz="2400" dirty="0">
                <a:latin typeface="Century Gothic" panose="020B0502020202020204" pitchFamily="34" charset="0"/>
              </a:rPr>
              <a:t>LTM has an unlimited capacity and holds information for a long time. </a:t>
            </a:r>
          </a:p>
          <a:p>
            <a:endParaRPr lang="en-GB" sz="2400" dirty="0">
              <a:latin typeface="Century Gothic" panose="020B0502020202020204" pitchFamily="34" charset="0"/>
            </a:endParaRPr>
          </a:p>
          <a:p>
            <a:r>
              <a:rPr lang="en-GB" sz="2400" dirty="0">
                <a:latin typeface="Century Gothic" panose="020B0502020202020204" pitchFamily="34" charset="0"/>
              </a:rPr>
              <a:t>The transfer of information from STM to LTM by rehearsal, organisation and elaboration (</a:t>
            </a:r>
            <a:r>
              <a:rPr lang="en-GB" sz="2400" b="1" dirty="0">
                <a:latin typeface="Century Gothic" panose="020B0502020202020204" pitchFamily="34" charset="0"/>
              </a:rPr>
              <a:t>ROE</a:t>
            </a:r>
            <a:r>
              <a:rPr lang="en-GB" sz="2400" dirty="0">
                <a:latin typeface="Century Gothic" panose="020B0502020202020204" pitchFamily="34" charset="0"/>
              </a:rPr>
              <a:t>).</a:t>
            </a:r>
          </a:p>
        </p:txBody>
      </p:sp>
      <p:sp>
        <p:nvSpPr>
          <p:cNvPr id="2" name="TextBox 1">
            <a:extLst>
              <a:ext uri="{FF2B5EF4-FFF2-40B4-BE49-F238E27FC236}">
                <a16:creationId xmlns:a16="http://schemas.microsoft.com/office/drawing/2014/main" id="{6766D507-E290-A619-E1F5-CCC846EBC39B}"/>
              </a:ext>
            </a:extLst>
          </p:cNvPr>
          <p:cNvSpPr txBox="1"/>
          <p:nvPr/>
        </p:nvSpPr>
        <p:spPr>
          <a:xfrm>
            <a:off x="2557041" y="2715650"/>
            <a:ext cx="7668227" cy="3046988"/>
          </a:xfrm>
          <a:prstGeom prst="rect">
            <a:avLst/>
          </a:prstGeom>
          <a:noFill/>
        </p:spPr>
        <p:txBody>
          <a:bodyPr wrap="square">
            <a:spAutoFit/>
          </a:bodyPr>
          <a:lstStyle/>
          <a:p>
            <a:r>
              <a:rPr lang="en-GB" sz="2400" b="1" dirty="0">
                <a:latin typeface="Century Gothic" panose="020B0502020202020204" pitchFamily="34" charset="0"/>
              </a:rPr>
              <a:t>Rehearsal</a:t>
            </a:r>
            <a:r>
              <a:rPr lang="en-GB" sz="2400" dirty="0">
                <a:latin typeface="Century Gothic" panose="020B0502020202020204" pitchFamily="34" charset="0"/>
              </a:rPr>
              <a:t>: Repeating the information (</a:t>
            </a:r>
            <a:r>
              <a:rPr lang="en-GB" sz="2400" b="1" dirty="0">
                <a:latin typeface="Century Gothic" panose="020B0502020202020204" pitchFamily="34" charset="0"/>
              </a:rPr>
              <a:t>Shallow</a:t>
            </a:r>
            <a:r>
              <a:rPr lang="en-GB" sz="2400" dirty="0">
                <a:latin typeface="Century Gothic" panose="020B0502020202020204" pitchFamily="34" charset="0"/>
              </a:rPr>
              <a:t> form of encoding)</a:t>
            </a:r>
          </a:p>
          <a:p>
            <a:endParaRPr lang="en-GB" sz="2400" dirty="0">
              <a:latin typeface="Century Gothic" panose="020B0502020202020204" pitchFamily="34" charset="0"/>
            </a:endParaRPr>
          </a:p>
          <a:p>
            <a:r>
              <a:rPr lang="en-GB" sz="2400" b="1" dirty="0">
                <a:latin typeface="Century Gothic" panose="020B0502020202020204" pitchFamily="34" charset="0"/>
              </a:rPr>
              <a:t>Organisation</a:t>
            </a:r>
            <a:r>
              <a:rPr lang="en-GB" sz="2400" dirty="0">
                <a:latin typeface="Century Gothic" panose="020B0502020202020204" pitchFamily="34" charset="0"/>
              </a:rPr>
              <a:t>: Putting information into similar logical groups. </a:t>
            </a:r>
          </a:p>
          <a:p>
            <a:endParaRPr lang="en-GB" sz="2400" dirty="0">
              <a:latin typeface="Century Gothic" panose="020B0502020202020204" pitchFamily="34" charset="0"/>
            </a:endParaRPr>
          </a:p>
          <a:p>
            <a:r>
              <a:rPr lang="en-GB" sz="2400" b="1" dirty="0">
                <a:latin typeface="Century Gothic" panose="020B0502020202020204" pitchFamily="34" charset="0"/>
              </a:rPr>
              <a:t>Elaboration</a:t>
            </a:r>
            <a:r>
              <a:rPr lang="en-GB" sz="2400" dirty="0">
                <a:latin typeface="Century Gothic" panose="020B0502020202020204" pitchFamily="34" charset="0"/>
              </a:rPr>
              <a:t>: Expanding on the information.  (</a:t>
            </a:r>
            <a:r>
              <a:rPr lang="en-GB" sz="2400" b="1" dirty="0">
                <a:latin typeface="Century Gothic" panose="020B0502020202020204" pitchFamily="34" charset="0"/>
              </a:rPr>
              <a:t>Deeper</a:t>
            </a:r>
            <a:r>
              <a:rPr lang="en-GB" sz="2400" dirty="0">
                <a:latin typeface="Century Gothic" panose="020B0502020202020204" pitchFamily="34" charset="0"/>
              </a:rPr>
              <a:t> form of encoding)</a:t>
            </a:r>
          </a:p>
        </p:txBody>
      </p:sp>
    </p:spTree>
    <p:extLst>
      <p:ext uri="{BB962C8B-B14F-4D97-AF65-F5344CB8AC3E}">
        <p14:creationId xmlns:p14="http://schemas.microsoft.com/office/powerpoint/2010/main" val="1213515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81BCA1-0C49-5D20-817D-94B06FC2FE3A}"/>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N T E X T U A L    C U E S</a:t>
            </a:r>
          </a:p>
        </p:txBody>
      </p:sp>
      <p:sp>
        <p:nvSpPr>
          <p:cNvPr id="6" name="TextBox 5">
            <a:extLst>
              <a:ext uri="{FF2B5EF4-FFF2-40B4-BE49-F238E27FC236}">
                <a16:creationId xmlns:a16="http://schemas.microsoft.com/office/drawing/2014/main" id="{AAD15EA4-6D2F-D5DD-9329-03C5824A0B4B}"/>
              </a:ext>
            </a:extLst>
          </p:cNvPr>
          <p:cNvSpPr txBox="1"/>
          <p:nvPr/>
        </p:nvSpPr>
        <p:spPr>
          <a:xfrm>
            <a:off x="260430" y="909141"/>
            <a:ext cx="5685100" cy="2308324"/>
          </a:xfrm>
          <a:prstGeom prst="rect">
            <a:avLst/>
          </a:prstGeom>
          <a:noFill/>
        </p:spPr>
        <p:txBody>
          <a:bodyPr wrap="square">
            <a:spAutoFit/>
          </a:bodyPr>
          <a:lstStyle/>
          <a:p>
            <a:r>
              <a:rPr lang="en-GB" sz="2400" dirty="0">
                <a:latin typeface="Century Gothic" panose="020B0502020202020204" pitchFamily="34" charset="0"/>
              </a:rPr>
              <a:t>Retrieval is aided by the use of </a:t>
            </a:r>
            <a:r>
              <a:rPr lang="en-GB" sz="2400" b="1" dirty="0">
                <a:latin typeface="Century Gothic" panose="020B0502020202020204" pitchFamily="34" charset="0"/>
              </a:rPr>
              <a:t>contextual</a:t>
            </a:r>
            <a:r>
              <a:rPr lang="en-GB" sz="2400" dirty="0">
                <a:latin typeface="Century Gothic" panose="020B0502020202020204" pitchFamily="34" charset="0"/>
              </a:rPr>
              <a:t> </a:t>
            </a:r>
            <a:r>
              <a:rPr lang="en-GB" sz="2400" b="1" dirty="0">
                <a:latin typeface="Century Gothic" panose="020B0502020202020204" pitchFamily="34" charset="0"/>
              </a:rPr>
              <a:t>cues</a:t>
            </a:r>
            <a:r>
              <a:rPr lang="en-GB" sz="2400" dirty="0">
                <a:latin typeface="Century Gothic" panose="020B0502020202020204" pitchFamily="34" charset="0"/>
              </a:rPr>
              <a:t>.</a:t>
            </a:r>
          </a:p>
          <a:p>
            <a:endParaRPr lang="en-GB" sz="2400" dirty="0">
              <a:latin typeface="Century Gothic" panose="020B0502020202020204" pitchFamily="34" charset="0"/>
            </a:endParaRPr>
          </a:p>
          <a:p>
            <a:r>
              <a:rPr lang="en-GB" sz="2400" dirty="0">
                <a:latin typeface="Century Gothic" panose="020B0502020202020204" pitchFamily="34" charset="0"/>
              </a:rPr>
              <a:t>Contextual cues relate to the </a:t>
            </a:r>
            <a:r>
              <a:rPr lang="en-GB" sz="2400" b="1" dirty="0">
                <a:latin typeface="Century Gothic" panose="020B0502020202020204" pitchFamily="34" charset="0"/>
              </a:rPr>
              <a:t>time</a:t>
            </a:r>
            <a:r>
              <a:rPr lang="en-GB" sz="2400" dirty="0">
                <a:latin typeface="Century Gothic" panose="020B0502020202020204" pitchFamily="34" charset="0"/>
              </a:rPr>
              <a:t> and </a:t>
            </a:r>
            <a:r>
              <a:rPr lang="en-GB" sz="2400" b="1" dirty="0">
                <a:latin typeface="Century Gothic" panose="020B0502020202020204" pitchFamily="34" charset="0"/>
              </a:rPr>
              <a:t>place</a:t>
            </a:r>
            <a:r>
              <a:rPr lang="en-GB" sz="2400" dirty="0">
                <a:latin typeface="Century Gothic" panose="020B0502020202020204" pitchFamily="34" charset="0"/>
              </a:rPr>
              <a:t> when the information was initially encoded into LTM.</a:t>
            </a:r>
            <a:endParaRPr lang="en-US" sz="2400" dirty="0">
              <a:latin typeface="Century Gothic" panose="020B0502020202020204" pitchFamily="34" charset="0"/>
            </a:endParaRPr>
          </a:p>
        </p:txBody>
      </p:sp>
      <p:pic>
        <p:nvPicPr>
          <p:cNvPr id="8" name="Picture 7">
            <a:extLst>
              <a:ext uri="{FF2B5EF4-FFF2-40B4-BE49-F238E27FC236}">
                <a16:creationId xmlns:a16="http://schemas.microsoft.com/office/drawing/2014/main" id="{83DE1FE7-898B-7085-071B-AA445C484E1E}"/>
              </a:ext>
            </a:extLst>
          </p:cNvPr>
          <p:cNvPicPr>
            <a:picLocks noChangeAspect="1"/>
          </p:cNvPicPr>
          <p:nvPr/>
        </p:nvPicPr>
        <p:blipFill>
          <a:blip r:embed="rId2"/>
          <a:stretch/>
        </p:blipFill>
        <p:spPr>
          <a:xfrm>
            <a:off x="4715452" y="995424"/>
            <a:ext cx="6949902" cy="5859506"/>
          </a:xfrm>
          <a:prstGeom prst="rect">
            <a:avLst/>
          </a:prstGeom>
        </p:spPr>
      </p:pic>
    </p:spTree>
    <p:extLst>
      <p:ext uri="{BB962C8B-B14F-4D97-AF65-F5344CB8AC3E}">
        <p14:creationId xmlns:p14="http://schemas.microsoft.com/office/powerpoint/2010/main" val="2363114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81E350-4242-2CA6-1242-7BC944D78F07}"/>
              </a:ext>
            </a:extLst>
          </p:cNvPr>
          <p:cNvSpPr txBox="1"/>
          <p:nvPr/>
        </p:nvSpPr>
        <p:spPr>
          <a:xfrm>
            <a:off x="139415" y="778888"/>
            <a:ext cx="11973561" cy="5466433"/>
          </a:xfrm>
          <a:prstGeom prst="rect">
            <a:avLst/>
          </a:prstGeom>
          <a:noFill/>
        </p:spPr>
        <p:txBody>
          <a:bodyPr wrap="square">
            <a:spAutoFit/>
          </a:bodyPr>
          <a:lstStyle/>
          <a:p>
            <a:r>
              <a:rPr lang="en-US" sz="2800" dirty="0">
                <a:latin typeface="Bai Jamjuree" pitchFamily="2" charset="-34"/>
                <a:cs typeface="Bai Jamjuree" pitchFamily="2" charset="-34"/>
              </a:rPr>
              <a:t>3.3 Memory</a:t>
            </a:r>
          </a:p>
          <a:p>
            <a:pPr>
              <a:lnSpc>
                <a:spcPct val="150000"/>
              </a:lnSpc>
            </a:pPr>
            <a:r>
              <a:rPr lang="en-GB" dirty="0"/>
              <a:t>(a) Memory involves encoding, storage and retrieval of information. Memories include past experiences, knowledge and thoughts. All information entering the brain passes through sensory memory and enters short-term memory (STM). Information is then either transferred to long-term memory (LTM) or is discarded.</a:t>
            </a:r>
          </a:p>
          <a:p>
            <a:pPr>
              <a:lnSpc>
                <a:spcPct val="150000"/>
              </a:lnSpc>
            </a:pPr>
            <a:r>
              <a:rPr lang="en-GB" dirty="0"/>
              <a:t>Sensory memory retains all the visual and auditory input received for a few seconds. Only selected images and sounds are encoded into short-term memory. STM has a limited capacity and holds information for a short time. The capacity of STM can be improved by ‘chunking’. Memory span, the serial position effect, maintaining items by rehearsal and loss of items by displacement and decay. STM can also process data, to a limited extent, as well as store it. This ‘working memory model’ explains why the STM can perform simple cognitive tasks. LTM has an unlimited capacity and holds information for a long time. The transfer of information from STM to LTM by rehearsal, organisation and elaboration. Rehearsal is regarded as a shallow form of encoding information into LTM. Elaboration is regarded as a deeper form of encoding which leads to improved information retention. Retrieval is aided by the use of contextual cues. Contextual cues relate to the time and place when the information was initially encoded into LTM.</a:t>
            </a:r>
            <a:endParaRPr lang="en-GB" dirty="0">
              <a:solidFill>
                <a:srgbClr val="000000"/>
              </a:solidFill>
              <a:effectLst/>
              <a:latin typeface="Century Gothic" panose="020B0502020202020204" pitchFamily="34" charset="0"/>
            </a:endParaRPr>
          </a:p>
        </p:txBody>
      </p:sp>
      <p:sp>
        <p:nvSpPr>
          <p:cNvPr id="3" name="Rectangle 2">
            <a:extLst>
              <a:ext uri="{FF2B5EF4-FFF2-40B4-BE49-F238E27FC236}">
                <a16:creationId xmlns:a16="http://schemas.microsoft.com/office/drawing/2014/main" id="{CC9A3E90-9E9B-D6F2-AED7-F9E0A52918B1}"/>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U R S E   S P E C   N O T E S</a:t>
            </a:r>
          </a:p>
        </p:txBody>
      </p:sp>
      <p:pic>
        <p:nvPicPr>
          <p:cNvPr id="5" name="Graphic 4" descr="Pencil outline">
            <a:extLst>
              <a:ext uri="{FF2B5EF4-FFF2-40B4-BE49-F238E27FC236}">
                <a16:creationId xmlns:a16="http://schemas.microsoft.com/office/drawing/2014/main" id="{5C5CBC36-BF02-605A-7D81-E53C3CC037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42975" y="-40062"/>
            <a:ext cx="1270001" cy="1270001"/>
          </a:xfrm>
          <a:prstGeom prst="rect">
            <a:avLst/>
          </a:prstGeom>
        </p:spPr>
      </p:pic>
    </p:spTree>
    <p:extLst>
      <p:ext uri="{BB962C8B-B14F-4D97-AF65-F5344CB8AC3E}">
        <p14:creationId xmlns:p14="http://schemas.microsoft.com/office/powerpoint/2010/main" val="3090865213"/>
      </p:ext>
    </p:extLst>
  </p:cSld>
  <p:clrMapOvr>
    <a:masterClrMapping/>
  </p:clrMapOvr>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1171</TotalTime>
  <Words>832</Words>
  <Application>Microsoft Macintosh PowerPoint</Application>
  <PresentationFormat>Widescreen</PresentationFormat>
  <Paragraphs>80</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Arial</vt:lpstr>
      <vt:lpstr>Bai Jamjuree</vt:lpstr>
      <vt:lpstr>Century Gothic</vt:lpstr>
      <vt:lpstr>Office Theme</vt:lpstr>
      <vt:lpstr>Higher Human Biology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McBride</dc:creator>
  <cp:lastModifiedBy>Kirsty McBride</cp:lastModifiedBy>
  <cp:revision>1</cp:revision>
  <dcterms:created xsi:type="dcterms:W3CDTF">2026-06-07T16:04:10Z</dcterms:created>
  <dcterms:modified xsi:type="dcterms:W3CDTF">2026-06-08T11:35:13Z</dcterms:modified>
</cp:coreProperties>
</file>