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325" r:id="rId4"/>
    <p:sldId id="257" r:id="rId5"/>
    <p:sldId id="258" r:id="rId6"/>
    <p:sldId id="259" r:id="rId7"/>
    <p:sldId id="276" r:id="rId8"/>
    <p:sldId id="277" r:id="rId9"/>
    <p:sldId id="278" r:id="rId10"/>
    <p:sldId id="279" r:id="rId11"/>
    <p:sldId id="280" r:id="rId12"/>
    <p:sldId id="281" r:id="rId13"/>
    <p:sldId id="282" r:id="rId14"/>
    <p:sldId id="284" r:id="rId15"/>
    <p:sldId id="285" r:id="rId16"/>
    <p:sldId id="286" r:id="rId17"/>
    <p:sldId id="319" r:id="rId18"/>
    <p:sldId id="287" r:id="rId19"/>
    <p:sldId id="288" r:id="rId20"/>
    <p:sldId id="289" r:id="rId21"/>
    <p:sldId id="320" r:id="rId22"/>
    <p:sldId id="321" r:id="rId23"/>
    <p:sldId id="322" r:id="rId24"/>
    <p:sldId id="323" r:id="rId25"/>
    <p:sldId id="292" r:id="rId26"/>
    <p:sldId id="293" r:id="rId27"/>
    <p:sldId id="294" r:id="rId28"/>
    <p:sldId id="295" r:id="rId29"/>
    <p:sldId id="296" r:id="rId30"/>
    <p:sldId id="297" r:id="rId31"/>
    <p:sldId id="298" r:id="rId32"/>
    <p:sldId id="299" r:id="rId33"/>
    <p:sldId id="300" r:id="rId34"/>
    <p:sldId id="302" r:id="rId35"/>
    <p:sldId id="303" r:id="rId36"/>
    <p:sldId id="304" r:id="rId37"/>
    <p:sldId id="305" r:id="rId38"/>
    <p:sldId id="308" r:id="rId39"/>
    <p:sldId id="310" r:id="rId40"/>
    <p:sldId id="337" r:id="rId41"/>
    <p:sldId id="311" r:id="rId42"/>
    <p:sldId id="326" r:id="rId43"/>
    <p:sldId id="312" r:id="rId44"/>
    <p:sldId id="327" r:id="rId45"/>
    <p:sldId id="332" r:id="rId46"/>
    <p:sldId id="328" r:id="rId47"/>
    <p:sldId id="329" r:id="rId48"/>
    <p:sldId id="334" r:id="rId49"/>
    <p:sldId id="331" r:id="rId50"/>
    <p:sldId id="336" r:id="rId51"/>
    <p:sldId id="314" r:id="rId52"/>
    <p:sldId id="315" r:id="rId53"/>
    <p:sldId id="316" r:id="rId54"/>
    <p:sldId id="317" r:id="rId55"/>
    <p:sldId id="333" r:id="rId56"/>
    <p:sldId id="318" r:id="rId57"/>
    <p:sldId id="266" r:id="rId58"/>
    <p:sldId id="335" r:id="rId59"/>
    <p:sldId id="330"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6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7066580-5744-44AC-AD04-8910D96210E0}" type="datetimeFigureOut">
              <a:rPr lang="en-GB" smtClean="0"/>
              <a:t>09/03/2026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B89A44-ACDD-47FA-BF09-AE5C36244C8C}" type="slidenum">
              <a:rPr lang="en-GB" smtClean="0"/>
              <a:t>‹#›</a:t>
            </a:fld>
            <a:endParaRPr lang="en-GB"/>
          </a:p>
        </p:txBody>
      </p:sp>
    </p:spTree>
    <p:extLst>
      <p:ext uri="{BB962C8B-B14F-4D97-AF65-F5344CB8AC3E}">
        <p14:creationId xmlns:p14="http://schemas.microsoft.com/office/powerpoint/2010/main" val="224268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7066580-5744-44AC-AD04-8910D96210E0}" type="datetimeFigureOut">
              <a:rPr lang="en-GB" smtClean="0"/>
              <a:t>09/03/2026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B89A44-ACDD-47FA-BF09-AE5C36244C8C}" type="slidenum">
              <a:rPr lang="en-GB" smtClean="0"/>
              <a:t>‹#›</a:t>
            </a:fld>
            <a:endParaRPr lang="en-GB"/>
          </a:p>
        </p:txBody>
      </p:sp>
    </p:spTree>
    <p:extLst>
      <p:ext uri="{BB962C8B-B14F-4D97-AF65-F5344CB8AC3E}">
        <p14:creationId xmlns:p14="http://schemas.microsoft.com/office/powerpoint/2010/main" val="3645985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066580-5744-44AC-AD04-8910D96210E0}" type="datetimeFigureOut">
              <a:rPr lang="en-GB" smtClean="0"/>
              <a:t>09/03/2026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B89A44-ACDD-47FA-BF09-AE5C36244C8C}" type="slidenum">
              <a:rPr lang="en-GB" smtClean="0"/>
              <a:t>‹#›</a:t>
            </a:fld>
            <a:endParaRPr lang="en-GB"/>
          </a:p>
        </p:txBody>
      </p:sp>
    </p:spTree>
    <p:extLst>
      <p:ext uri="{BB962C8B-B14F-4D97-AF65-F5344CB8AC3E}">
        <p14:creationId xmlns:p14="http://schemas.microsoft.com/office/powerpoint/2010/main" val="828659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7066580-5744-44AC-AD04-8910D96210E0}" type="datetimeFigureOut">
              <a:rPr lang="en-GB" smtClean="0"/>
              <a:t>09/03/2026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1B89A44-ACDD-47FA-BF09-AE5C36244C8C}" type="slidenum">
              <a:rPr lang="en-GB" smtClean="0"/>
              <a:t>‹#›</a:t>
            </a:fld>
            <a:endParaRPr lang="en-GB"/>
          </a:p>
        </p:txBody>
      </p:sp>
    </p:spTree>
    <p:extLst>
      <p:ext uri="{BB962C8B-B14F-4D97-AF65-F5344CB8AC3E}">
        <p14:creationId xmlns:p14="http://schemas.microsoft.com/office/powerpoint/2010/main" val="1074471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7066580-5744-44AC-AD04-8910D96210E0}" type="datetimeFigureOut">
              <a:rPr lang="en-GB" smtClean="0"/>
              <a:t>09/03/2026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1B89A44-ACDD-47FA-BF09-AE5C36244C8C}" type="slidenum">
              <a:rPr lang="en-GB" smtClean="0"/>
              <a:t>‹#›</a:t>
            </a:fld>
            <a:endParaRPr lang="en-GB"/>
          </a:p>
        </p:txBody>
      </p:sp>
    </p:spTree>
    <p:extLst>
      <p:ext uri="{BB962C8B-B14F-4D97-AF65-F5344CB8AC3E}">
        <p14:creationId xmlns:p14="http://schemas.microsoft.com/office/powerpoint/2010/main" val="3520398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7066580-5744-44AC-AD04-8910D96210E0}" type="datetimeFigureOut">
              <a:rPr lang="en-GB" smtClean="0"/>
              <a:t>09/03/2026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1B89A44-ACDD-47FA-BF09-AE5C36244C8C}" type="slidenum">
              <a:rPr lang="en-GB" smtClean="0"/>
              <a:t>‹#›</a:t>
            </a:fld>
            <a:endParaRPr lang="en-GB"/>
          </a:p>
        </p:txBody>
      </p:sp>
    </p:spTree>
    <p:extLst>
      <p:ext uri="{BB962C8B-B14F-4D97-AF65-F5344CB8AC3E}">
        <p14:creationId xmlns:p14="http://schemas.microsoft.com/office/powerpoint/2010/main" val="3884747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066580-5744-44AC-AD04-8910D96210E0}" type="datetimeFigureOut">
              <a:rPr lang="en-GB" smtClean="0"/>
              <a:t>09/03/2026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1B89A44-ACDD-47FA-BF09-AE5C36244C8C}" type="slidenum">
              <a:rPr lang="en-GB" smtClean="0"/>
              <a:t>‹#›</a:t>
            </a:fld>
            <a:endParaRPr lang="en-GB"/>
          </a:p>
        </p:txBody>
      </p:sp>
    </p:spTree>
    <p:extLst>
      <p:ext uri="{BB962C8B-B14F-4D97-AF65-F5344CB8AC3E}">
        <p14:creationId xmlns:p14="http://schemas.microsoft.com/office/powerpoint/2010/main" val="3895646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7066580-5744-44AC-AD04-8910D96210E0}" type="datetimeFigureOut">
              <a:rPr lang="en-GB" smtClean="0"/>
              <a:t>09/03/2026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1B89A44-ACDD-47FA-BF09-AE5C36244C8C}" type="slidenum">
              <a:rPr lang="en-GB" smtClean="0"/>
              <a:t>‹#›</a:t>
            </a:fld>
            <a:endParaRPr lang="en-GB"/>
          </a:p>
        </p:txBody>
      </p:sp>
    </p:spTree>
    <p:extLst>
      <p:ext uri="{BB962C8B-B14F-4D97-AF65-F5344CB8AC3E}">
        <p14:creationId xmlns:p14="http://schemas.microsoft.com/office/powerpoint/2010/main" val="1573468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7066580-5744-44AC-AD04-8910D96210E0}" type="datetimeFigureOut">
              <a:rPr lang="en-GB" smtClean="0"/>
              <a:t>09/03/2026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1B89A44-ACDD-47FA-BF09-AE5C36244C8C}" type="slidenum">
              <a:rPr lang="en-GB" smtClean="0"/>
              <a:t>‹#›</a:t>
            </a:fld>
            <a:endParaRPr lang="en-GB"/>
          </a:p>
        </p:txBody>
      </p:sp>
    </p:spTree>
    <p:extLst>
      <p:ext uri="{BB962C8B-B14F-4D97-AF65-F5344CB8AC3E}">
        <p14:creationId xmlns:p14="http://schemas.microsoft.com/office/powerpoint/2010/main" val="1507622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7066580-5744-44AC-AD04-8910D96210E0}" type="datetimeFigureOut">
              <a:rPr lang="en-GB" smtClean="0"/>
              <a:t>09/03/2026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B89A44-ACDD-47FA-BF09-AE5C36244C8C}" type="slidenum">
              <a:rPr lang="en-GB" smtClean="0"/>
              <a:t>‹#›</a:t>
            </a:fld>
            <a:endParaRPr lang="en-GB"/>
          </a:p>
        </p:txBody>
      </p:sp>
    </p:spTree>
    <p:extLst>
      <p:ext uri="{BB962C8B-B14F-4D97-AF65-F5344CB8AC3E}">
        <p14:creationId xmlns:p14="http://schemas.microsoft.com/office/powerpoint/2010/main" val="1377624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7066580-5744-44AC-AD04-8910D96210E0}" type="datetimeFigureOut">
              <a:rPr lang="en-GB" smtClean="0"/>
              <a:t>09/03/2026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B89A44-ACDD-47FA-BF09-AE5C36244C8C}" type="slidenum">
              <a:rPr lang="en-GB" smtClean="0"/>
              <a:t>‹#›</a:t>
            </a:fld>
            <a:endParaRPr lang="en-GB"/>
          </a:p>
        </p:txBody>
      </p:sp>
    </p:spTree>
    <p:extLst>
      <p:ext uri="{BB962C8B-B14F-4D97-AF65-F5344CB8AC3E}">
        <p14:creationId xmlns:p14="http://schemas.microsoft.com/office/powerpoint/2010/main" val="805361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066580-5744-44AC-AD04-8910D96210E0}" type="datetimeFigureOut">
              <a:rPr lang="en-GB" smtClean="0"/>
              <a:t>09/03/2026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B89A44-ACDD-47FA-BF09-AE5C36244C8C}" type="slidenum">
              <a:rPr lang="en-GB" smtClean="0"/>
              <a:t>‹#›</a:t>
            </a:fld>
            <a:endParaRPr lang="en-GB"/>
          </a:p>
        </p:txBody>
      </p:sp>
    </p:spTree>
    <p:extLst>
      <p:ext uri="{BB962C8B-B14F-4D97-AF65-F5344CB8AC3E}">
        <p14:creationId xmlns:p14="http://schemas.microsoft.com/office/powerpoint/2010/main" val="860690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en.krishakjagat.org/global-agriculture/scottish-field-trials-show-cost-of-shift-to-sustainable-farming/"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www.youtube.com/watch?v=ezVEzCmiXM4" TargetMode="External"/><Relationship Id="rId2" Type="http://schemas.openxmlformats.org/officeDocument/2006/relationships/hyperlink" Target="https://www.youtube.com/watch?v=GLllZ-qiXJA"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s://www.youtube.com/watch?v=oYcl0xxU5_s"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s://quizizz.com/admin/quiz/5c8a3f556e60c8001abbe1a7/higher-biology-crop-protection?source=MainHeader&amp;page=FeaturedPage&amp;searchSource=&amp;searchLocale=&amp;fromSearch=tru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Higher Biology </a:t>
            </a:r>
          </a:p>
        </p:txBody>
      </p:sp>
      <p:sp>
        <p:nvSpPr>
          <p:cNvPr id="3" name="Subtitle 2"/>
          <p:cNvSpPr>
            <a:spLocks noGrp="1"/>
          </p:cNvSpPr>
          <p:nvPr>
            <p:ph type="subTitle" idx="1"/>
          </p:nvPr>
        </p:nvSpPr>
        <p:spPr/>
        <p:txBody>
          <a:bodyPr/>
          <a:lstStyle/>
          <a:p>
            <a:r>
              <a:rPr lang="en-GB" dirty="0"/>
              <a:t>Unit 3</a:t>
            </a:r>
          </a:p>
          <a:p>
            <a:r>
              <a:rPr lang="en-GB" dirty="0"/>
              <a:t>KA 3 – Crop Protection</a:t>
            </a:r>
          </a:p>
        </p:txBody>
      </p:sp>
    </p:spTree>
    <p:extLst>
      <p:ext uri="{BB962C8B-B14F-4D97-AF65-F5344CB8AC3E}">
        <p14:creationId xmlns:p14="http://schemas.microsoft.com/office/powerpoint/2010/main" val="3229957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Course Specification</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1700808"/>
            <a:ext cx="8322024"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3604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Course Specification</a:t>
            </a:r>
          </a:p>
        </p:txBody>
      </p:sp>
      <p:pic>
        <p:nvPicPr>
          <p:cNvPr id="3074"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2657"/>
          <a:stretch/>
        </p:blipFill>
        <p:spPr bwMode="auto">
          <a:xfrm>
            <a:off x="402974" y="2132856"/>
            <a:ext cx="8627375"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042" y="4581128"/>
            <a:ext cx="8483047"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8130" y="2996952"/>
            <a:ext cx="8570802"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1244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Starter</a:t>
            </a:r>
          </a:p>
        </p:txBody>
      </p:sp>
      <p:sp>
        <p:nvSpPr>
          <p:cNvPr id="3" name="Content Placeholder 2"/>
          <p:cNvSpPr>
            <a:spLocks noGrp="1"/>
          </p:cNvSpPr>
          <p:nvPr>
            <p:ph idx="1"/>
          </p:nvPr>
        </p:nvSpPr>
        <p:spPr/>
        <p:txBody>
          <a:bodyPr>
            <a:normAutofit fontScale="77500" lnSpcReduction="20000"/>
          </a:bodyPr>
          <a:lstStyle/>
          <a:p>
            <a:pPr marL="0" indent="0">
              <a:buNone/>
            </a:pPr>
            <a:r>
              <a:rPr lang="en-GB" dirty="0"/>
              <a:t>Pedigree dogs are produced by mating members of the same breed with one another. This often results in the production of offspring suffering conditions which affect their fitness. For example, bulldogs have problems with their breathing and Labradors are prone to arthritis.</a:t>
            </a:r>
          </a:p>
          <a:p>
            <a:pPr marL="0" indent="0">
              <a:buNone/>
            </a:pPr>
            <a:endParaRPr lang="en-GB" dirty="0"/>
          </a:p>
          <a:p>
            <a:pPr marL="0" indent="0">
              <a:buNone/>
            </a:pPr>
            <a:r>
              <a:rPr lang="en-GB" dirty="0"/>
              <a:t>This phenomenon is know as:</a:t>
            </a:r>
          </a:p>
          <a:p>
            <a:pPr marL="0" indent="0">
              <a:buNone/>
            </a:pPr>
            <a:r>
              <a:rPr lang="en-GB" dirty="0"/>
              <a:t>a) hybrid depression.</a:t>
            </a:r>
          </a:p>
          <a:p>
            <a:pPr marL="0" indent="0">
              <a:buNone/>
            </a:pPr>
            <a:r>
              <a:rPr lang="en-GB" dirty="0"/>
              <a:t>b) natural selection.</a:t>
            </a:r>
          </a:p>
          <a:p>
            <a:pPr marL="0" indent="0">
              <a:buNone/>
            </a:pPr>
            <a:r>
              <a:rPr lang="en-GB" dirty="0"/>
              <a:t>c) inbreeding depression.</a:t>
            </a:r>
          </a:p>
          <a:p>
            <a:pPr marL="0" indent="0">
              <a:buNone/>
            </a:pPr>
            <a:r>
              <a:rPr lang="en-GB" dirty="0"/>
              <a:t>d) selective </a:t>
            </a:r>
          </a:p>
        </p:txBody>
      </p:sp>
    </p:spTree>
    <p:extLst>
      <p:ext uri="{BB962C8B-B14F-4D97-AF65-F5344CB8AC3E}">
        <p14:creationId xmlns:p14="http://schemas.microsoft.com/office/powerpoint/2010/main" val="801244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Learning Intention</a:t>
            </a:r>
          </a:p>
        </p:txBody>
      </p:sp>
      <p:sp>
        <p:nvSpPr>
          <p:cNvPr id="3" name="Content Placeholder 2"/>
          <p:cNvSpPr>
            <a:spLocks noGrp="1"/>
          </p:cNvSpPr>
          <p:nvPr>
            <p:ph idx="1"/>
          </p:nvPr>
        </p:nvSpPr>
        <p:spPr/>
        <p:txBody>
          <a:bodyPr/>
          <a:lstStyle/>
          <a:p>
            <a:pPr marL="0" indent="0">
              <a:buNone/>
            </a:pPr>
            <a:r>
              <a:rPr lang="en-GB" dirty="0"/>
              <a:t>By the end of this key area I will be able to:</a:t>
            </a:r>
          </a:p>
          <a:p>
            <a:r>
              <a:rPr lang="en-GB" dirty="0"/>
              <a:t>Describe the main features of weeds and what problems they cause</a:t>
            </a:r>
          </a:p>
          <a:p>
            <a:r>
              <a:rPr lang="en-GB" dirty="0"/>
              <a:t>Describe the main pest species that attack crops</a:t>
            </a:r>
          </a:p>
          <a:p>
            <a:r>
              <a:rPr lang="en-GB" dirty="0"/>
              <a:t>State the causes of the main diseases which affect crops</a:t>
            </a:r>
          </a:p>
          <a:p>
            <a:pPr marL="0" indent="0">
              <a:buNone/>
            </a:pPr>
            <a:endParaRPr lang="en-GB" dirty="0"/>
          </a:p>
        </p:txBody>
      </p:sp>
    </p:spTree>
    <p:extLst>
      <p:ext uri="{BB962C8B-B14F-4D97-AF65-F5344CB8AC3E}">
        <p14:creationId xmlns:p14="http://schemas.microsoft.com/office/powerpoint/2010/main" val="2759300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Success Criteria </a:t>
            </a:r>
          </a:p>
        </p:txBody>
      </p:sp>
      <p:sp>
        <p:nvSpPr>
          <p:cNvPr id="3" name="Content Placeholder 2"/>
          <p:cNvSpPr>
            <a:spLocks noGrp="1"/>
          </p:cNvSpPr>
          <p:nvPr>
            <p:ph idx="1"/>
          </p:nvPr>
        </p:nvSpPr>
        <p:spPr/>
        <p:txBody>
          <a:bodyPr/>
          <a:lstStyle/>
          <a:p>
            <a:pPr marL="0" indent="0">
              <a:buNone/>
            </a:pPr>
            <a:r>
              <a:rPr lang="en-GB" dirty="0"/>
              <a:t>I can:</a:t>
            </a:r>
          </a:p>
          <a:p>
            <a:r>
              <a:rPr lang="en-GB" dirty="0"/>
              <a:t>State the definition of a weed in relation to crop plants</a:t>
            </a:r>
          </a:p>
          <a:p>
            <a:r>
              <a:rPr lang="en-GB" dirty="0"/>
              <a:t>Describe the properties of annual and perennial weeds</a:t>
            </a:r>
          </a:p>
          <a:p>
            <a:pPr marL="0" indent="0">
              <a:buNone/>
            </a:pPr>
            <a:endParaRPr lang="en-GB" dirty="0"/>
          </a:p>
        </p:txBody>
      </p:sp>
    </p:spTree>
    <p:extLst>
      <p:ext uri="{BB962C8B-B14F-4D97-AF65-F5344CB8AC3E}">
        <p14:creationId xmlns:p14="http://schemas.microsoft.com/office/powerpoint/2010/main" val="3440551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2"/>
          <p:cNvSpPr>
            <a:spLocks noGrp="1"/>
          </p:cNvSpPr>
          <p:nvPr>
            <p:ph type="title"/>
          </p:nvPr>
        </p:nvSpPr>
        <p:spPr/>
        <p:txBody>
          <a:bodyPr/>
          <a:lstStyle/>
          <a:p>
            <a:r>
              <a:rPr lang="en-GB" altLang="en-US" dirty="0"/>
              <a:t>Natural Ecosystem</a:t>
            </a:r>
          </a:p>
        </p:txBody>
      </p:sp>
      <p:sp>
        <p:nvSpPr>
          <p:cNvPr id="6147" name="Rectangle 3"/>
          <p:cNvSpPr>
            <a:spLocks noGrp="1"/>
          </p:cNvSpPr>
          <p:nvPr>
            <p:ph idx="1"/>
          </p:nvPr>
        </p:nvSpPr>
        <p:spPr/>
        <p:txBody>
          <a:bodyPr>
            <a:normAutofit fontScale="92500" lnSpcReduction="20000"/>
          </a:bodyPr>
          <a:lstStyle/>
          <a:p>
            <a:pPr>
              <a:lnSpc>
                <a:spcPct val="90000"/>
              </a:lnSpc>
              <a:buFont typeface="Arial" charset="0"/>
              <a:buNone/>
            </a:pPr>
            <a:r>
              <a:rPr lang="en-GB" altLang="en-US" dirty="0"/>
              <a:t>In a natural ecosystem a balance exists</a:t>
            </a:r>
          </a:p>
          <a:p>
            <a:pPr>
              <a:lnSpc>
                <a:spcPct val="90000"/>
              </a:lnSpc>
              <a:buFont typeface="Arial" charset="0"/>
              <a:buNone/>
            </a:pPr>
            <a:r>
              <a:rPr lang="en-GB" altLang="en-US" dirty="0"/>
              <a:t>between the producers and consumers.</a:t>
            </a:r>
          </a:p>
          <a:p>
            <a:pPr>
              <a:lnSpc>
                <a:spcPct val="90000"/>
              </a:lnSpc>
              <a:buFont typeface="Arial" charset="0"/>
              <a:buNone/>
            </a:pPr>
            <a:endParaRPr lang="en-GB" altLang="en-US" dirty="0"/>
          </a:p>
          <a:p>
            <a:pPr>
              <a:lnSpc>
                <a:spcPct val="90000"/>
              </a:lnSpc>
              <a:buFont typeface="Arial" charset="0"/>
              <a:buNone/>
            </a:pPr>
            <a:r>
              <a:rPr lang="en-GB" altLang="en-US" dirty="0"/>
              <a:t>There is also a diverse variety of plant</a:t>
            </a:r>
          </a:p>
          <a:p>
            <a:pPr>
              <a:lnSpc>
                <a:spcPct val="90000"/>
              </a:lnSpc>
              <a:buFont typeface="Arial" charset="0"/>
              <a:buNone/>
            </a:pPr>
            <a:r>
              <a:rPr lang="en-GB" altLang="en-US" dirty="0"/>
              <a:t>species that co-exist with their fellow</a:t>
            </a:r>
          </a:p>
          <a:p>
            <a:pPr>
              <a:lnSpc>
                <a:spcPct val="90000"/>
              </a:lnSpc>
              <a:buFont typeface="Arial" charset="0"/>
              <a:buNone/>
            </a:pPr>
            <a:r>
              <a:rPr lang="en-GB" altLang="en-US" dirty="0"/>
              <a:t>plants, insects and micro-organisms.</a:t>
            </a:r>
          </a:p>
          <a:p>
            <a:pPr>
              <a:lnSpc>
                <a:spcPct val="90000"/>
              </a:lnSpc>
              <a:buFont typeface="Arial" charset="0"/>
              <a:buNone/>
            </a:pPr>
            <a:endParaRPr lang="en-GB" altLang="en-US" dirty="0"/>
          </a:p>
          <a:p>
            <a:pPr>
              <a:lnSpc>
                <a:spcPct val="90000"/>
              </a:lnSpc>
              <a:buFont typeface="Arial" charset="0"/>
              <a:buNone/>
            </a:pPr>
            <a:r>
              <a:rPr lang="en-GB" altLang="en-US" dirty="0"/>
              <a:t>The diversity and genetic variety amongst</a:t>
            </a:r>
          </a:p>
          <a:p>
            <a:pPr>
              <a:lnSpc>
                <a:spcPct val="90000"/>
              </a:lnSpc>
              <a:buFont typeface="Arial" charset="0"/>
              <a:buNone/>
            </a:pPr>
            <a:r>
              <a:rPr lang="en-GB" altLang="en-US" dirty="0"/>
              <a:t>species make them more resilient to weeds,</a:t>
            </a:r>
          </a:p>
          <a:p>
            <a:pPr>
              <a:lnSpc>
                <a:spcPct val="90000"/>
              </a:lnSpc>
              <a:buFont typeface="Arial" charset="0"/>
              <a:buNone/>
            </a:pPr>
            <a:r>
              <a:rPr lang="en-GB" altLang="en-US" dirty="0"/>
              <a:t>pests and fungal infections.</a:t>
            </a:r>
          </a:p>
        </p:txBody>
      </p:sp>
    </p:spTree>
    <p:extLst>
      <p:ext uri="{BB962C8B-B14F-4D97-AF65-F5344CB8AC3E}">
        <p14:creationId xmlns:p14="http://schemas.microsoft.com/office/powerpoint/2010/main" val="20439522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7">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47">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47">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14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Natural Ecosystem</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50113" y="1600200"/>
            <a:ext cx="804377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9253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Monoculture</a:t>
            </a:r>
          </a:p>
        </p:txBody>
      </p:sp>
      <p:sp>
        <p:nvSpPr>
          <p:cNvPr id="8194" name="Rectangle 3"/>
          <p:cNvSpPr>
            <a:spLocks noGrp="1"/>
          </p:cNvSpPr>
          <p:nvPr>
            <p:ph idx="1"/>
          </p:nvPr>
        </p:nvSpPr>
        <p:spPr/>
        <p:txBody>
          <a:bodyPr>
            <a:normAutofit fontScale="92500" lnSpcReduction="20000"/>
          </a:bodyPr>
          <a:lstStyle/>
          <a:p>
            <a:pPr>
              <a:buFont typeface="Arial" charset="0"/>
              <a:buNone/>
            </a:pPr>
            <a:r>
              <a:rPr lang="en-GB" altLang="en-US" dirty="0"/>
              <a:t>In monoculture only one species of crop</a:t>
            </a:r>
          </a:p>
          <a:p>
            <a:pPr>
              <a:buFont typeface="Arial" charset="0"/>
              <a:buNone/>
            </a:pPr>
            <a:r>
              <a:rPr lang="en-GB" altLang="en-US" dirty="0"/>
              <a:t>plant in the area. </a:t>
            </a:r>
          </a:p>
          <a:p>
            <a:pPr>
              <a:buFont typeface="Arial" charset="0"/>
              <a:buNone/>
            </a:pPr>
            <a:endParaRPr lang="en-GB" altLang="en-US" dirty="0"/>
          </a:p>
          <a:p>
            <a:pPr>
              <a:buFont typeface="Arial" charset="0"/>
              <a:buNone/>
            </a:pPr>
            <a:r>
              <a:rPr lang="en-GB" altLang="en-US" dirty="0"/>
              <a:t>The members of the crop are often</a:t>
            </a:r>
          </a:p>
          <a:p>
            <a:pPr>
              <a:buFont typeface="Arial" charset="0"/>
              <a:buNone/>
            </a:pPr>
            <a:r>
              <a:rPr lang="en-GB" altLang="en-US" dirty="0"/>
              <a:t>genetically identical.</a:t>
            </a:r>
          </a:p>
          <a:p>
            <a:pPr>
              <a:buFont typeface="Arial" charset="0"/>
              <a:buNone/>
            </a:pPr>
            <a:endParaRPr lang="en-GB" altLang="en-US" dirty="0"/>
          </a:p>
          <a:p>
            <a:pPr>
              <a:buFont typeface="Arial" charset="0"/>
              <a:buNone/>
            </a:pPr>
            <a:r>
              <a:rPr lang="en-GB" altLang="en-US" dirty="0"/>
              <a:t>Weeds, pests and fungal infections have to</a:t>
            </a:r>
          </a:p>
          <a:p>
            <a:pPr>
              <a:buFont typeface="Arial" charset="0"/>
              <a:buNone/>
            </a:pPr>
            <a:r>
              <a:rPr lang="en-GB" altLang="en-US" dirty="0"/>
              <a:t>be tightly controlled to ensure the greatest</a:t>
            </a:r>
          </a:p>
          <a:p>
            <a:pPr>
              <a:buFont typeface="Arial" charset="0"/>
              <a:buNone/>
            </a:pPr>
            <a:r>
              <a:rPr lang="en-GB" altLang="en-US" dirty="0"/>
              <a:t>yield of the crop.</a:t>
            </a:r>
          </a:p>
        </p:txBody>
      </p:sp>
    </p:spTree>
    <p:extLst>
      <p:ext uri="{BB962C8B-B14F-4D97-AF65-F5344CB8AC3E}">
        <p14:creationId xmlns:p14="http://schemas.microsoft.com/office/powerpoint/2010/main" val="16326218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94">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19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19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19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Monoculture</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23392" y="1600200"/>
            <a:ext cx="7697216"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8481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p:cNvSpPr>
          <p:nvPr>
            <p:ph type="title"/>
          </p:nvPr>
        </p:nvSpPr>
        <p:spPr/>
        <p:txBody>
          <a:bodyPr/>
          <a:lstStyle/>
          <a:p>
            <a:r>
              <a:rPr lang="en-GB" altLang="en-US"/>
              <a:t>Weeds</a:t>
            </a:r>
          </a:p>
        </p:txBody>
      </p:sp>
      <p:sp>
        <p:nvSpPr>
          <p:cNvPr id="11267" name="Rectangle 3"/>
          <p:cNvSpPr>
            <a:spLocks noGrp="1"/>
          </p:cNvSpPr>
          <p:nvPr>
            <p:ph idx="1"/>
          </p:nvPr>
        </p:nvSpPr>
        <p:spPr/>
        <p:txBody>
          <a:bodyPr/>
          <a:lstStyle/>
          <a:p>
            <a:pPr>
              <a:buFont typeface="Arial" charset="0"/>
              <a:buNone/>
            </a:pPr>
            <a:r>
              <a:rPr lang="en-GB" altLang="en-US" dirty="0">
                <a:solidFill>
                  <a:srgbClr val="000099"/>
                </a:solidFill>
              </a:rPr>
              <a:t>Think about what plants in the same</a:t>
            </a:r>
          </a:p>
          <a:p>
            <a:pPr>
              <a:buFont typeface="Arial" charset="0"/>
              <a:buNone/>
            </a:pPr>
            <a:r>
              <a:rPr lang="en-GB" altLang="en-US" dirty="0">
                <a:solidFill>
                  <a:srgbClr val="000099"/>
                </a:solidFill>
              </a:rPr>
              <a:t>habitat compete for:</a:t>
            </a:r>
          </a:p>
        </p:txBody>
      </p:sp>
      <p:sp>
        <p:nvSpPr>
          <p:cNvPr id="11268" name="Text Box 4"/>
          <p:cNvSpPr txBox="1">
            <a:spLocks noChangeArrowheads="1"/>
          </p:cNvSpPr>
          <p:nvPr/>
        </p:nvSpPr>
        <p:spPr bwMode="auto">
          <a:xfrm>
            <a:off x="3700463" y="3440113"/>
            <a:ext cx="225425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defTabSz="914400">
              <a:spcBef>
                <a:spcPct val="50000"/>
              </a:spcBef>
            </a:pPr>
            <a:r>
              <a:rPr lang="en-GB" altLang="en-US" sz="2800"/>
              <a:t>Competition in Plants</a:t>
            </a:r>
          </a:p>
        </p:txBody>
      </p:sp>
      <p:sp>
        <p:nvSpPr>
          <p:cNvPr id="11269" name="AutoShape 5"/>
          <p:cNvSpPr>
            <a:spLocks noChangeArrowheads="1"/>
          </p:cNvSpPr>
          <p:nvPr/>
        </p:nvSpPr>
        <p:spPr bwMode="auto">
          <a:xfrm>
            <a:off x="3057525" y="2917825"/>
            <a:ext cx="3549650" cy="2089150"/>
          </a:xfrm>
          <a:prstGeom prst="irregularSeal1">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ltLang="en-US"/>
          </a:p>
        </p:txBody>
      </p:sp>
    </p:spTree>
    <p:extLst>
      <p:ext uri="{BB962C8B-B14F-4D97-AF65-F5344CB8AC3E}">
        <p14:creationId xmlns:p14="http://schemas.microsoft.com/office/powerpoint/2010/main" val="120825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p:cNvSpPr>
          <p:nvPr>
            <p:ph type="title"/>
          </p:nvPr>
        </p:nvSpPr>
        <p:spPr/>
        <p:txBody>
          <a:bodyPr/>
          <a:lstStyle/>
          <a:p>
            <a:r>
              <a:rPr lang="en-GB" altLang="en-US"/>
              <a:t>Competition in monoculture</a:t>
            </a:r>
          </a:p>
        </p:txBody>
      </p:sp>
      <p:sp>
        <p:nvSpPr>
          <p:cNvPr id="11267" name="Rectangle 3"/>
          <p:cNvSpPr>
            <a:spLocks noGrp="1"/>
          </p:cNvSpPr>
          <p:nvPr>
            <p:ph idx="1"/>
          </p:nvPr>
        </p:nvSpPr>
        <p:spPr/>
        <p:txBody>
          <a:bodyPr/>
          <a:lstStyle/>
          <a:p>
            <a:pPr>
              <a:buFont typeface="Arial" charset="0"/>
              <a:buNone/>
            </a:pPr>
            <a:r>
              <a:rPr lang="en-GB" altLang="en-US" dirty="0"/>
              <a:t>Competition can be reduced in</a:t>
            </a:r>
          </a:p>
          <a:p>
            <a:pPr>
              <a:buFont typeface="Arial" charset="0"/>
              <a:buNone/>
            </a:pPr>
            <a:r>
              <a:rPr lang="en-GB" altLang="en-US" dirty="0"/>
              <a:t>monocultures be growing the plants in</a:t>
            </a:r>
          </a:p>
          <a:p>
            <a:pPr>
              <a:buFont typeface="Arial" charset="0"/>
              <a:buNone/>
            </a:pPr>
            <a:r>
              <a:rPr lang="en-GB" altLang="en-US" dirty="0"/>
              <a:t>rows.</a:t>
            </a:r>
          </a:p>
          <a:p>
            <a:pPr>
              <a:buFont typeface="Arial" charset="0"/>
              <a:buNone/>
            </a:pPr>
            <a:endParaRPr lang="en-GB" altLang="en-US" dirty="0"/>
          </a:p>
          <a:p>
            <a:pPr>
              <a:buFont typeface="Arial" charset="0"/>
              <a:buNone/>
            </a:pPr>
            <a:r>
              <a:rPr lang="en-GB" altLang="en-US" dirty="0"/>
              <a:t>However, the gaps fill in with weeds. A</a:t>
            </a:r>
          </a:p>
          <a:p>
            <a:pPr>
              <a:buFont typeface="Arial" charset="0"/>
              <a:buNone/>
            </a:pPr>
            <a:r>
              <a:rPr lang="en-GB" altLang="en-US" b="1" dirty="0"/>
              <a:t>weed</a:t>
            </a:r>
            <a:r>
              <a:rPr lang="en-GB" altLang="en-US" dirty="0"/>
              <a:t> is any kind of plant that grows</a:t>
            </a:r>
          </a:p>
          <a:p>
            <a:pPr>
              <a:buFont typeface="Arial" charset="0"/>
              <a:buNone/>
            </a:pPr>
            <a:r>
              <a:rPr lang="en-GB" altLang="en-US" dirty="0"/>
              <a:t>where it not wanted.</a:t>
            </a:r>
          </a:p>
        </p:txBody>
      </p:sp>
    </p:spTree>
    <p:extLst>
      <p:ext uri="{BB962C8B-B14F-4D97-AF65-F5344CB8AC3E}">
        <p14:creationId xmlns:p14="http://schemas.microsoft.com/office/powerpoint/2010/main" val="5980069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26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2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p:cNvSpPr>
          <p:nvPr>
            <p:ph type="title"/>
          </p:nvPr>
        </p:nvSpPr>
        <p:spPr/>
        <p:txBody>
          <a:bodyPr/>
          <a:lstStyle/>
          <a:p>
            <a:r>
              <a:rPr lang="en-GB" altLang="en-US"/>
              <a:t>Economic impact of weeds</a:t>
            </a:r>
          </a:p>
        </p:txBody>
      </p:sp>
      <p:sp>
        <p:nvSpPr>
          <p:cNvPr id="12291" name="Rectangle 3"/>
          <p:cNvSpPr>
            <a:spLocks noGrp="1"/>
          </p:cNvSpPr>
          <p:nvPr>
            <p:ph idx="1"/>
          </p:nvPr>
        </p:nvSpPr>
        <p:spPr/>
        <p:txBody>
          <a:bodyPr>
            <a:normAutofit fontScale="92500" lnSpcReduction="20000"/>
          </a:bodyPr>
          <a:lstStyle/>
          <a:p>
            <a:pPr marL="609600" indent="-609600">
              <a:buFont typeface="Arial" charset="0"/>
              <a:buNone/>
            </a:pPr>
            <a:r>
              <a:rPr lang="en-GB" altLang="en-US" dirty="0"/>
              <a:t>In agriculture weeds cause a significant</a:t>
            </a:r>
          </a:p>
          <a:p>
            <a:pPr marL="609600" indent="-609600">
              <a:buFont typeface="Arial" charset="0"/>
              <a:buNone/>
            </a:pPr>
            <a:r>
              <a:rPr lang="en-GB" altLang="en-US" dirty="0"/>
              <a:t>economic impact as they may:</a:t>
            </a:r>
          </a:p>
          <a:p>
            <a:pPr marL="514350" indent="-514350">
              <a:buFont typeface="+mj-lt"/>
              <a:buAutoNum type="arabicPeriod"/>
            </a:pPr>
            <a:r>
              <a:rPr lang="en-GB" altLang="en-US" dirty="0"/>
              <a:t>Cause a </a:t>
            </a:r>
            <a:r>
              <a:rPr lang="en-GB" altLang="en-US" dirty="0">
                <a:solidFill>
                  <a:srgbClr val="FF0000"/>
                </a:solidFill>
              </a:rPr>
              <a:t>significant reduction in the productivity </a:t>
            </a:r>
            <a:r>
              <a:rPr lang="en-GB" altLang="en-US" dirty="0"/>
              <a:t>of the crop due to competition</a:t>
            </a:r>
          </a:p>
          <a:p>
            <a:pPr marL="514350" indent="-514350">
              <a:buFont typeface="+mj-lt"/>
              <a:buAutoNum type="arabicPeriod"/>
            </a:pPr>
            <a:r>
              <a:rPr lang="en-GB" altLang="en-US" dirty="0"/>
              <a:t>Release </a:t>
            </a:r>
            <a:r>
              <a:rPr lang="en-GB" altLang="en-US" dirty="0">
                <a:solidFill>
                  <a:srgbClr val="FF0000"/>
                </a:solidFill>
              </a:rPr>
              <a:t>chemical inhibitors </a:t>
            </a:r>
            <a:r>
              <a:rPr lang="en-GB" altLang="en-US" dirty="0"/>
              <a:t>into the soil which further reduces the crop</a:t>
            </a:r>
          </a:p>
          <a:p>
            <a:pPr marL="514350" indent="-514350">
              <a:buFont typeface="+mj-lt"/>
              <a:buAutoNum type="arabicPeriod"/>
            </a:pPr>
            <a:r>
              <a:rPr lang="en-GB" altLang="en-US" dirty="0">
                <a:solidFill>
                  <a:srgbClr val="FF0000"/>
                </a:solidFill>
              </a:rPr>
              <a:t>Contaminate grain crops </a:t>
            </a:r>
            <a:r>
              <a:rPr lang="en-GB" altLang="en-US" dirty="0"/>
              <a:t>with their seeds and reduce the crop’s value</a:t>
            </a:r>
          </a:p>
          <a:p>
            <a:pPr marL="514350" indent="-514350">
              <a:buFont typeface="+mj-lt"/>
              <a:buAutoNum type="arabicPeriod"/>
            </a:pPr>
            <a:r>
              <a:rPr lang="en-GB" altLang="en-US" dirty="0"/>
              <a:t>Act as </a:t>
            </a:r>
            <a:r>
              <a:rPr lang="en-GB" altLang="en-US" dirty="0">
                <a:solidFill>
                  <a:srgbClr val="FF0000"/>
                </a:solidFill>
              </a:rPr>
              <a:t>hosts for crop pests and diseases</a:t>
            </a:r>
            <a:endParaRPr lang="en-GB" altLang="en-US" dirty="0"/>
          </a:p>
          <a:p>
            <a:pPr marL="0" indent="0">
              <a:buNone/>
            </a:pPr>
            <a:endParaRPr lang="en-GB" altLang="en-US" dirty="0"/>
          </a:p>
        </p:txBody>
      </p:sp>
    </p:spTree>
    <p:extLst>
      <p:ext uri="{BB962C8B-B14F-4D97-AF65-F5344CB8AC3E}">
        <p14:creationId xmlns:p14="http://schemas.microsoft.com/office/powerpoint/2010/main" val="28719135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29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29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2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GB" altLang="en-US">
                <a:latin typeface="Comic Sans MS" pitchFamily="66" charset="0"/>
              </a:rPr>
              <a:t>Properties of annual weeds</a:t>
            </a:r>
          </a:p>
        </p:txBody>
      </p:sp>
      <p:sp>
        <p:nvSpPr>
          <p:cNvPr id="2" name="Content Placeholder 1"/>
          <p:cNvSpPr>
            <a:spLocks noGrp="1"/>
          </p:cNvSpPr>
          <p:nvPr>
            <p:ph idx="1"/>
          </p:nvPr>
        </p:nvSpPr>
        <p:spPr/>
        <p:txBody>
          <a:bodyPr/>
          <a:lstStyle/>
          <a:p>
            <a:pPr marL="0" indent="0">
              <a:buNone/>
            </a:pPr>
            <a:r>
              <a:rPr lang="en-GB" dirty="0"/>
              <a:t>Annual plants are plants which complete their entire life cycle (from seed to death) in one year.</a:t>
            </a:r>
          </a:p>
          <a:p>
            <a:endParaRPr lang="en-GB" dirty="0"/>
          </a:p>
        </p:txBody>
      </p:sp>
      <p:sp>
        <p:nvSpPr>
          <p:cNvPr id="4" name="TextBox 3"/>
          <p:cNvSpPr txBox="1"/>
          <p:nvPr/>
        </p:nvSpPr>
        <p:spPr>
          <a:xfrm>
            <a:off x="3498850" y="4487069"/>
            <a:ext cx="1912938" cy="954088"/>
          </a:xfrm>
          <a:prstGeom prst="rect">
            <a:avLst/>
          </a:prstGeom>
          <a:noFill/>
        </p:spPr>
        <p:txBody>
          <a:bodyPr>
            <a:spAutoFit/>
          </a:bodyPr>
          <a:lstStyle/>
          <a:p>
            <a:pPr algn="ctr">
              <a:defRPr/>
            </a:pPr>
            <a:r>
              <a:rPr lang="en-GB" sz="2800" dirty="0">
                <a:latin typeface="+mj-lt"/>
              </a:rPr>
              <a:t>Annual Weeds</a:t>
            </a:r>
          </a:p>
        </p:txBody>
      </p:sp>
      <p:sp>
        <p:nvSpPr>
          <p:cNvPr id="5" name="TextBox 4"/>
          <p:cNvSpPr txBox="1"/>
          <p:nvPr/>
        </p:nvSpPr>
        <p:spPr>
          <a:xfrm>
            <a:off x="6030913" y="3469480"/>
            <a:ext cx="2014537" cy="923925"/>
          </a:xfrm>
          <a:prstGeom prst="rect">
            <a:avLst/>
          </a:prstGeom>
          <a:noFill/>
        </p:spPr>
        <p:txBody>
          <a:bodyPr>
            <a:spAutoFit/>
          </a:bodyPr>
          <a:lstStyle/>
          <a:p>
            <a:pPr algn="ctr">
              <a:defRPr/>
            </a:pPr>
            <a:r>
              <a:rPr lang="en-GB" dirty="0">
                <a:latin typeface="+mj-lt"/>
              </a:rPr>
              <a:t>Grow very quickly</a:t>
            </a:r>
          </a:p>
          <a:p>
            <a:pPr algn="ctr">
              <a:defRPr/>
            </a:pPr>
            <a:endParaRPr lang="en-GB" dirty="0">
              <a:latin typeface="+mj-lt"/>
            </a:endParaRPr>
          </a:p>
        </p:txBody>
      </p:sp>
      <p:sp>
        <p:nvSpPr>
          <p:cNvPr id="6" name="TextBox 5"/>
          <p:cNvSpPr txBox="1"/>
          <p:nvPr/>
        </p:nvSpPr>
        <p:spPr>
          <a:xfrm>
            <a:off x="6032500" y="5733256"/>
            <a:ext cx="2012950" cy="646113"/>
          </a:xfrm>
          <a:prstGeom prst="rect">
            <a:avLst/>
          </a:prstGeom>
          <a:noFill/>
        </p:spPr>
        <p:txBody>
          <a:bodyPr>
            <a:spAutoFit/>
          </a:bodyPr>
          <a:lstStyle/>
          <a:p>
            <a:pPr algn="ctr">
              <a:defRPr/>
            </a:pPr>
            <a:r>
              <a:rPr lang="en-GB" dirty="0">
                <a:latin typeface="+mj-lt"/>
              </a:rPr>
              <a:t>Short life cycle</a:t>
            </a:r>
          </a:p>
          <a:p>
            <a:pPr algn="ctr">
              <a:defRPr/>
            </a:pPr>
            <a:endParaRPr lang="en-GB" dirty="0">
              <a:latin typeface="+mj-lt"/>
            </a:endParaRPr>
          </a:p>
        </p:txBody>
      </p:sp>
      <p:sp>
        <p:nvSpPr>
          <p:cNvPr id="7" name="TextBox 6"/>
          <p:cNvSpPr txBox="1"/>
          <p:nvPr/>
        </p:nvSpPr>
        <p:spPr>
          <a:xfrm>
            <a:off x="679450" y="3590130"/>
            <a:ext cx="2012950" cy="923925"/>
          </a:xfrm>
          <a:prstGeom prst="rect">
            <a:avLst/>
          </a:prstGeom>
          <a:noFill/>
        </p:spPr>
        <p:txBody>
          <a:bodyPr>
            <a:spAutoFit/>
          </a:bodyPr>
          <a:lstStyle/>
          <a:p>
            <a:pPr algn="ctr">
              <a:defRPr/>
            </a:pPr>
            <a:r>
              <a:rPr lang="en-GB" dirty="0">
                <a:latin typeface="+mj-lt"/>
              </a:rPr>
              <a:t>Produce vast numbers of seeds</a:t>
            </a:r>
          </a:p>
        </p:txBody>
      </p:sp>
      <p:sp>
        <p:nvSpPr>
          <p:cNvPr id="8" name="TextBox 7"/>
          <p:cNvSpPr txBox="1"/>
          <p:nvPr/>
        </p:nvSpPr>
        <p:spPr>
          <a:xfrm>
            <a:off x="984250" y="5595143"/>
            <a:ext cx="2012950" cy="922337"/>
          </a:xfrm>
          <a:prstGeom prst="rect">
            <a:avLst/>
          </a:prstGeom>
          <a:noFill/>
        </p:spPr>
        <p:txBody>
          <a:bodyPr>
            <a:spAutoFit/>
          </a:bodyPr>
          <a:lstStyle/>
          <a:p>
            <a:pPr algn="ctr">
              <a:defRPr/>
            </a:pPr>
            <a:r>
              <a:rPr lang="en-GB" dirty="0">
                <a:latin typeface="+mj-lt"/>
              </a:rPr>
              <a:t>Seeds are viable for long periods of time</a:t>
            </a:r>
          </a:p>
        </p:txBody>
      </p:sp>
      <p:cxnSp>
        <p:nvCxnSpPr>
          <p:cNvPr id="10" name="Straight Arrow Connector 9"/>
          <p:cNvCxnSpPr/>
          <p:nvPr/>
        </p:nvCxnSpPr>
        <p:spPr>
          <a:xfrm flipV="1">
            <a:off x="5191125" y="3931443"/>
            <a:ext cx="1209675" cy="8588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5191125" y="5133180"/>
            <a:ext cx="839788" cy="5810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H="1">
            <a:off x="3103563" y="5231605"/>
            <a:ext cx="628650" cy="482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H="1" flipV="1">
            <a:off x="2513013" y="4052093"/>
            <a:ext cx="1219200" cy="6556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753041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GB" altLang="en-US">
                <a:latin typeface="Comic Sans MS" pitchFamily="66" charset="0"/>
              </a:rPr>
              <a:t>Properties of Perennial weeds</a:t>
            </a:r>
          </a:p>
        </p:txBody>
      </p:sp>
      <p:sp>
        <p:nvSpPr>
          <p:cNvPr id="2" name="Content Placeholder 1"/>
          <p:cNvSpPr>
            <a:spLocks noGrp="1"/>
          </p:cNvSpPr>
          <p:nvPr>
            <p:ph idx="1"/>
          </p:nvPr>
        </p:nvSpPr>
        <p:spPr/>
        <p:txBody>
          <a:bodyPr/>
          <a:lstStyle/>
          <a:p>
            <a:pPr marL="0" indent="0">
              <a:buNone/>
            </a:pPr>
            <a:r>
              <a:rPr lang="en-GB" dirty="0"/>
              <a:t>Perennial plants are plants which live for several years, becoming dormant in winter time and growing again in the spring</a:t>
            </a:r>
          </a:p>
        </p:txBody>
      </p:sp>
      <p:sp>
        <p:nvSpPr>
          <p:cNvPr id="4" name="TextBox 3"/>
          <p:cNvSpPr txBox="1"/>
          <p:nvPr/>
        </p:nvSpPr>
        <p:spPr>
          <a:xfrm>
            <a:off x="3559175" y="4340225"/>
            <a:ext cx="1912937" cy="954088"/>
          </a:xfrm>
          <a:prstGeom prst="rect">
            <a:avLst/>
          </a:prstGeom>
          <a:noFill/>
        </p:spPr>
        <p:txBody>
          <a:bodyPr>
            <a:spAutoFit/>
          </a:bodyPr>
          <a:lstStyle/>
          <a:p>
            <a:pPr algn="ctr">
              <a:defRPr/>
            </a:pPr>
            <a:r>
              <a:rPr lang="en-GB" sz="2800" dirty="0">
                <a:latin typeface="+mj-lt"/>
              </a:rPr>
              <a:t>Perennial Weeds</a:t>
            </a:r>
          </a:p>
        </p:txBody>
      </p:sp>
      <p:sp>
        <p:nvSpPr>
          <p:cNvPr id="5" name="TextBox 4"/>
          <p:cNvSpPr txBox="1"/>
          <p:nvPr/>
        </p:nvSpPr>
        <p:spPr>
          <a:xfrm>
            <a:off x="6400800" y="3290888"/>
            <a:ext cx="2014537" cy="1200150"/>
          </a:xfrm>
          <a:prstGeom prst="rect">
            <a:avLst/>
          </a:prstGeom>
          <a:noFill/>
        </p:spPr>
        <p:txBody>
          <a:bodyPr>
            <a:spAutoFit/>
          </a:bodyPr>
          <a:lstStyle/>
          <a:p>
            <a:pPr algn="ctr">
              <a:defRPr/>
            </a:pPr>
            <a:r>
              <a:rPr lang="en-GB" dirty="0">
                <a:latin typeface="+mj-lt"/>
              </a:rPr>
              <a:t>Already established in the habitat</a:t>
            </a:r>
          </a:p>
          <a:p>
            <a:pPr algn="ctr">
              <a:defRPr/>
            </a:pPr>
            <a:endParaRPr lang="en-GB" dirty="0">
              <a:latin typeface="+mj-lt"/>
            </a:endParaRPr>
          </a:p>
        </p:txBody>
      </p:sp>
      <p:sp>
        <p:nvSpPr>
          <p:cNvPr id="6" name="TextBox 5"/>
          <p:cNvSpPr txBox="1"/>
          <p:nvPr/>
        </p:nvSpPr>
        <p:spPr>
          <a:xfrm>
            <a:off x="4683125" y="5619750"/>
            <a:ext cx="4375150" cy="923925"/>
          </a:xfrm>
          <a:prstGeom prst="rect">
            <a:avLst/>
          </a:prstGeom>
          <a:noFill/>
        </p:spPr>
        <p:txBody>
          <a:bodyPr>
            <a:spAutoFit/>
          </a:bodyPr>
          <a:lstStyle/>
          <a:p>
            <a:pPr algn="ctr">
              <a:defRPr/>
            </a:pPr>
            <a:r>
              <a:rPr lang="en-GB" dirty="0">
                <a:latin typeface="+mj-lt"/>
              </a:rPr>
              <a:t>Have storage organs to provide food when conditions are poor</a:t>
            </a:r>
          </a:p>
          <a:p>
            <a:pPr algn="ctr">
              <a:defRPr/>
            </a:pPr>
            <a:endParaRPr lang="en-GB" dirty="0">
              <a:latin typeface="+mj-lt"/>
            </a:endParaRPr>
          </a:p>
        </p:txBody>
      </p:sp>
      <p:sp>
        <p:nvSpPr>
          <p:cNvPr id="7" name="TextBox 6"/>
          <p:cNvSpPr txBox="1"/>
          <p:nvPr/>
        </p:nvSpPr>
        <p:spPr>
          <a:xfrm>
            <a:off x="641350" y="4287838"/>
            <a:ext cx="2012950" cy="923925"/>
          </a:xfrm>
          <a:prstGeom prst="rect">
            <a:avLst/>
          </a:prstGeom>
          <a:noFill/>
        </p:spPr>
        <p:txBody>
          <a:bodyPr>
            <a:spAutoFit/>
          </a:bodyPr>
          <a:lstStyle/>
          <a:p>
            <a:pPr algn="ctr">
              <a:defRPr/>
            </a:pPr>
            <a:r>
              <a:rPr lang="en-GB" dirty="0">
                <a:latin typeface="+mj-lt"/>
              </a:rPr>
              <a:t>Reproduce </a:t>
            </a:r>
            <a:r>
              <a:rPr lang="en-GB" dirty="0" err="1">
                <a:latin typeface="+mj-lt"/>
              </a:rPr>
              <a:t>vegetatively</a:t>
            </a:r>
            <a:r>
              <a:rPr lang="en-GB" dirty="0">
                <a:latin typeface="+mj-lt"/>
              </a:rPr>
              <a:t> (asexually) </a:t>
            </a:r>
          </a:p>
        </p:txBody>
      </p:sp>
      <p:cxnSp>
        <p:nvCxnSpPr>
          <p:cNvPr id="10" name="Straight Arrow Connector 9"/>
          <p:cNvCxnSpPr/>
          <p:nvPr/>
        </p:nvCxnSpPr>
        <p:spPr>
          <a:xfrm flipV="1">
            <a:off x="5332412" y="3752850"/>
            <a:ext cx="1209675" cy="8588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5332412" y="4954588"/>
            <a:ext cx="839788" cy="5810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endCxn id="7" idx="3"/>
          </p:cNvCxnSpPr>
          <p:nvPr/>
        </p:nvCxnSpPr>
        <p:spPr>
          <a:xfrm flipH="1" flipV="1">
            <a:off x="2654300" y="4749800"/>
            <a:ext cx="904875" cy="6667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37438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GB" altLang="en-US">
                <a:latin typeface="Comic Sans MS" pitchFamily="66" charset="0"/>
              </a:rPr>
              <a:t>Invertebrate pests</a:t>
            </a:r>
          </a:p>
        </p:txBody>
      </p:sp>
      <p:sp>
        <p:nvSpPr>
          <p:cNvPr id="3" name="Content Placeholder 2"/>
          <p:cNvSpPr>
            <a:spLocks noGrp="1"/>
          </p:cNvSpPr>
          <p:nvPr>
            <p:ph idx="1"/>
          </p:nvPr>
        </p:nvSpPr>
        <p:spPr/>
        <p:txBody>
          <a:bodyPr/>
          <a:lstStyle/>
          <a:p>
            <a:pPr marL="0" indent="0">
              <a:buFont typeface="Arial" charset="0"/>
              <a:buNone/>
            </a:pPr>
            <a:r>
              <a:rPr lang="en-GB" altLang="en-US">
                <a:latin typeface="Comic Sans MS" pitchFamily="66" charset="0"/>
              </a:rPr>
              <a:t>Pests which attack crops broadly fall into three main groups:</a:t>
            </a:r>
          </a:p>
        </p:txBody>
      </p:sp>
      <p:sp>
        <p:nvSpPr>
          <p:cNvPr id="4" name="TextBox 3"/>
          <p:cNvSpPr txBox="1">
            <a:spLocks noChangeArrowheads="1"/>
          </p:cNvSpPr>
          <p:nvPr/>
        </p:nvSpPr>
        <p:spPr bwMode="auto">
          <a:xfrm>
            <a:off x="-142875" y="2700338"/>
            <a:ext cx="2908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800"/>
              <a:t>Nemotode worms</a:t>
            </a:r>
          </a:p>
        </p:txBody>
      </p:sp>
      <p:sp>
        <p:nvSpPr>
          <p:cNvPr id="6" name="TextBox 5"/>
          <p:cNvSpPr txBox="1">
            <a:spLocks noChangeArrowheads="1"/>
          </p:cNvSpPr>
          <p:nvPr/>
        </p:nvSpPr>
        <p:spPr bwMode="auto">
          <a:xfrm>
            <a:off x="3005138" y="2709863"/>
            <a:ext cx="2906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800"/>
              <a:t>Molluscs</a:t>
            </a:r>
          </a:p>
        </p:txBody>
      </p:sp>
      <p:pic>
        <p:nvPicPr>
          <p:cNvPr id="21507" name="Picture 3"/>
          <p:cNvPicPr>
            <a:picLocks noChangeAspect="1" noChangeArrowheads="1"/>
          </p:cNvPicPr>
          <p:nvPr/>
        </p:nvPicPr>
        <p:blipFill>
          <a:blip r:embed="rId2">
            <a:extLst>
              <a:ext uri="{28A0092B-C50C-407E-A947-70E740481C1C}">
                <a14:useLocalDpi xmlns:a14="http://schemas.microsoft.com/office/drawing/2010/main" val="0"/>
              </a:ext>
            </a:extLst>
          </a:blip>
          <a:srcRect l="11607" t="10832" r="7321" b="15125"/>
          <a:stretch>
            <a:fillRect/>
          </a:stretch>
        </p:blipFill>
        <p:spPr bwMode="auto">
          <a:xfrm>
            <a:off x="3278203" y="3144838"/>
            <a:ext cx="2839284" cy="1725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a:spLocks noChangeArrowheads="1"/>
          </p:cNvSpPr>
          <p:nvPr/>
        </p:nvSpPr>
        <p:spPr bwMode="auto">
          <a:xfrm>
            <a:off x="3002046" y="5326784"/>
            <a:ext cx="29067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800" dirty="0"/>
              <a:t>e.g. snails or slugs</a:t>
            </a:r>
          </a:p>
        </p:txBody>
      </p:sp>
      <p:sp>
        <p:nvSpPr>
          <p:cNvPr id="9" name="TextBox 8"/>
          <p:cNvSpPr txBox="1">
            <a:spLocks noChangeArrowheads="1"/>
          </p:cNvSpPr>
          <p:nvPr/>
        </p:nvSpPr>
        <p:spPr bwMode="auto">
          <a:xfrm>
            <a:off x="6235700" y="2678113"/>
            <a:ext cx="2908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800" dirty="0"/>
              <a:t>Insects</a:t>
            </a:r>
          </a:p>
        </p:txBody>
      </p:sp>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810" y="3144838"/>
            <a:ext cx="2386930" cy="20248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94475" y="3144838"/>
            <a:ext cx="1995488" cy="1997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a:spLocks noChangeArrowheads="1"/>
          </p:cNvSpPr>
          <p:nvPr/>
        </p:nvSpPr>
        <p:spPr bwMode="auto">
          <a:xfrm>
            <a:off x="6213475" y="5357381"/>
            <a:ext cx="29067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800" dirty="0"/>
              <a:t>e.g. aphids, butterflies</a:t>
            </a:r>
          </a:p>
        </p:txBody>
      </p:sp>
    </p:spTree>
    <p:extLst>
      <p:ext uri="{BB962C8B-B14F-4D97-AF65-F5344CB8AC3E}">
        <p14:creationId xmlns:p14="http://schemas.microsoft.com/office/powerpoint/2010/main" val="41415545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50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50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6" grpId="0"/>
      <p:bldP spid="8" grpId="0"/>
      <p:bldP spid="9"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GB" altLang="en-US" dirty="0">
                <a:latin typeface="Comic Sans MS" pitchFamily="66" charset="0"/>
              </a:rPr>
              <a:t>Invertebrate Pests</a:t>
            </a:r>
          </a:p>
        </p:txBody>
      </p:sp>
      <p:sp>
        <p:nvSpPr>
          <p:cNvPr id="3" name="Content Placeholder 2"/>
          <p:cNvSpPr>
            <a:spLocks noGrp="1"/>
          </p:cNvSpPr>
          <p:nvPr>
            <p:ph idx="1"/>
          </p:nvPr>
        </p:nvSpPr>
        <p:spPr/>
        <p:txBody>
          <a:bodyPr/>
          <a:lstStyle/>
          <a:p>
            <a:pPr marL="0" indent="0">
              <a:buFont typeface="Arial" charset="0"/>
              <a:buNone/>
            </a:pPr>
            <a:r>
              <a:rPr lang="en-GB" altLang="en-US" dirty="0">
                <a:latin typeface="Comic Sans MS" pitchFamily="66" charset="0"/>
              </a:rPr>
              <a:t>Research the characteristics of each pest:</a:t>
            </a:r>
          </a:p>
          <a:p>
            <a:r>
              <a:rPr lang="en-GB" altLang="en-US" dirty="0">
                <a:latin typeface="Comic Sans MS" pitchFamily="66" charset="0"/>
              </a:rPr>
              <a:t>Insects</a:t>
            </a:r>
          </a:p>
          <a:p>
            <a:r>
              <a:rPr lang="en-GB" altLang="en-US" dirty="0">
                <a:latin typeface="Comic Sans MS" pitchFamily="66" charset="0"/>
              </a:rPr>
              <a:t>Nematode worms</a:t>
            </a:r>
          </a:p>
          <a:p>
            <a:r>
              <a:rPr lang="en-GB" altLang="en-US" dirty="0">
                <a:latin typeface="Comic Sans MS" pitchFamily="66" charset="0"/>
              </a:rPr>
              <a:t>Molluscs</a:t>
            </a:r>
          </a:p>
        </p:txBody>
      </p:sp>
    </p:spTree>
    <p:extLst>
      <p:ext uri="{BB962C8B-B14F-4D97-AF65-F5344CB8AC3E}">
        <p14:creationId xmlns:p14="http://schemas.microsoft.com/office/powerpoint/2010/main" val="26138037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GB" altLang="en-US"/>
              <a:t>Effect of invertebrate pests</a:t>
            </a:r>
          </a:p>
        </p:txBody>
      </p:sp>
      <p:sp>
        <p:nvSpPr>
          <p:cNvPr id="3" name="Content Placeholder 2"/>
          <p:cNvSpPr>
            <a:spLocks noGrp="1"/>
          </p:cNvSpPr>
          <p:nvPr>
            <p:ph idx="1"/>
          </p:nvPr>
        </p:nvSpPr>
        <p:spPr/>
        <p:txBody>
          <a:bodyPr>
            <a:normAutofit lnSpcReduction="10000"/>
          </a:bodyPr>
          <a:lstStyle/>
          <a:p>
            <a:r>
              <a:rPr lang="en-GB" altLang="en-US"/>
              <a:t>Invertebrate pests destroy the leaves. This reduces the plants ability to carry out photosynthesis, and therefore their ability to produce sugar. This causes a reduction in vigour and yield.</a:t>
            </a:r>
          </a:p>
          <a:p>
            <a:endParaRPr lang="en-GB" altLang="en-US"/>
          </a:p>
          <a:p>
            <a:r>
              <a:rPr lang="en-GB" altLang="en-US"/>
              <a:t>Some pests can also be a vector (carrier) for other diseases which can damage the crop.</a:t>
            </a:r>
          </a:p>
          <a:p>
            <a:endParaRPr lang="en-GB" altLang="en-US"/>
          </a:p>
        </p:txBody>
      </p:sp>
    </p:spTree>
    <p:extLst>
      <p:ext uri="{BB962C8B-B14F-4D97-AF65-F5344CB8AC3E}">
        <p14:creationId xmlns:p14="http://schemas.microsoft.com/office/powerpoint/2010/main" val="5393352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GB" altLang="en-US" dirty="0"/>
              <a:t>Plant Diseases</a:t>
            </a:r>
          </a:p>
        </p:txBody>
      </p:sp>
      <p:sp>
        <p:nvSpPr>
          <p:cNvPr id="3" name="Content Placeholder 2"/>
          <p:cNvSpPr>
            <a:spLocks noGrp="1"/>
          </p:cNvSpPr>
          <p:nvPr>
            <p:ph idx="1"/>
          </p:nvPr>
        </p:nvSpPr>
        <p:spPr/>
        <p:txBody>
          <a:bodyPr/>
          <a:lstStyle/>
          <a:p>
            <a:pPr marL="0" indent="0">
              <a:buNone/>
            </a:pPr>
            <a:r>
              <a:rPr lang="en-GB" dirty="0"/>
              <a:t>Plant diseases are caused by pathogens. These can be either:</a:t>
            </a:r>
          </a:p>
          <a:p>
            <a:r>
              <a:rPr lang="en-GB" dirty="0"/>
              <a:t>Bacteria</a:t>
            </a:r>
          </a:p>
          <a:p>
            <a:r>
              <a:rPr lang="en-GB" dirty="0"/>
              <a:t>Fungi</a:t>
            </a:r>
          </a:p>
          <a:p>
            <a:r>
              <a:rPr lang="en-GB" dirty="0"/>
              <a:t>Viruses</a:t>
            </a:r>
          </a:p>
          <a:p>
            <a:pPr marL="0" indent="0">
              <a:buNone/>
            </a:pPr>
            <a:endParaRPr lang="en-GB" dirty="0"/>
          </a:p>
          <a:p>
            <a:pPr marL="0" indent="0">
              <a:buNone/>
            </a:pPr>
            <a:r>
              <a:rPr lang="en-GB" dirty="0"/>
              <a:t>These can be spread through the air, the soil, or by invertebrate vectors.</a:t>
            </a:r>
          </a:p>
        </p:txBody>
      </p:sp>
    </p:spTree>
    <p:extLst>
      <p:ext uri="{BB962C8B-B14F-4D97-AF65-F5344CB8AC3E}">
        <p14:creationId xmlns:p14="http://schemas.microsoft.com/office/powerpoint/2010/main" val="17454105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normAutofit fontScale="90000"/>
          </a:bodyPr>
          <a:lstStyle/>
          <a:p>
            <a:r>
              <a:rPr lang="en-GB" altLang="en-US"/>
              <a:t>Economic effect of plant diseases</a:t>
            </a:r>
          </a:p>
        </p:txBody>
      </p:sp>
      <p:sp>
        <p:nvSpPr>
          <p:cNvPr id="3" name="Content Placeholder 2"/>
          <p:cNvSpPr>
            <a:spLocks noGrp="1"/>
          </p:cNvSpPr>
          <p:nvPr>
            <p:ph idx="1"/>
          </p:nvPr>
        </p:nvSpPr>
        <p:spPr/>
        <p:txBody>
          <a:bodyPr/>
          <a:lstStyle/>
          <a:p>
            <a:r>
              <a:rPr lang="en-GB" altLang="en-US" dirty="0"/>
              <a:t>Plant diseases can affect the yield of the crop</a:t>
            </a:r>
          </a:p>
          <a:p>
            <a:r>
              <a:rPr lang="en-GB" altLang="en-US" dirty="0"/>
              <a:t>They can also make crops less marketable of they are blemished or because they degrade too quickly in storage</a:t>
            </a:r>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4581128"/>
            <a:ext cx="3886200" cy="2008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31859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6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Plenary</a:t>
            </a:r>
          </a:p>
        </p:txBody>
      </p:sp>
      <p:sp>
        <p:nvSpPr>
          <p:cNvPr id="3" name="Content Placeholder 2"/>
          <p:cNvSpPr>
            <a:spLocks noGrp="1"/>
          </p:cNvSpPr>
          <p:nvPr>
            <p:ph idx="1"/>
          </p:nvPr>
        </p:nvSpPr>
        <p:spPr/>
        <p:txBody>
          <a:bodyPr/>
          <a:lstStyle/>
          <a:p>
            <a:pPr marL="0" indent="0">
              <a:buNone/>
            </a:pPr>
            <a:r>
              <a:rPr lang="en-GB" dirty="0"/>
              <a:t>Read the following article and weigh up the pros and cons of sustainable farming in Scotland. </a:t>
            </a:r>
          </a:p>
          <a:p>
            <a:pPr marL="0" indent="0">
              <a:buNone/>
            </a:pPr>
            <a:endParaRPr lang="en-GB" dirty="0"/>
          </a:p>
          <a:p>
            <a:pPr marL="0" indent="0">
              <a:buNone/>
            </a:pPr>
            <a:r>
              <a:rPr lang="en-GB" dirty="0">
                <a:hlinkClick r:id="rId2"/>
              </a:rPr>
              <a:t>https://www.en.krishakjagat.org/global-agriculture/scottish-field-trials-show-cost-of-shift-to-sustainable-farming/</a:t>
            </a:r>
            <a:endParaRPr lang="en-GB" dirty="0"/>
          </a:p>
          <a:p>
            <a:pPr marL="0" indent="0">
              <a:buNone/>
            </a:pPr>
            <a:endParaRPr lang="en-GB" dirty="0"/>
          </a:p>
        </p:txBody>
      </p:sp>
    </p:spTree>
    <p:extLst>
      <p:ext uri="{BB962C8B-B14F-4D97-AF65-F5344CB8AC3E}">
        <p14:creationId xmlns:p14="http://schemas.microsoft.com/office/powerpoint/2010/main" val="34688040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Starter</a:t>
            </a:r>
          </a:p>
        </p:txBody>
      </p:sp>
      <p:sp>
        <p:nvSpPr>
          <p:cNvPr id="3" name="Content Placeholder 2"/>
          <p:cNvSpPr>
            <a:spLocks noGrp="1"/>
          </p:cNvSpPr>
          <p:nvPr>
            <p:ph idx="1"/>
          </p:nvPr>
        </p:nvSpPr>
        <p:spPr/>
        <p:txBody>
          <a:bodyPr/>
          <a:lstStyle/>
          <a:p>
            <a:pPr marL="0" indent="0">
              <a:buNone/>
            </a:pPr>
            <a:r>
              <a:rPr lang="en-GB" dirty="0"/>
              <a:t>Compare Annual and Perennial weeds and describe their differences. </a:t>
            </a:r>
          </a:p>
        </p:txBody>
      </p:sp>
    </p:spTree>
    <p:extLst>
      <p:ext uri="{BB962C8B-B14F-4D97-AF65-F5344CB8AC3E}">
        <p14:creationId xmlns:p14="http://schemas.microsoft.com/office/powerpoint/2010/main" val="40825902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Learning Intention</a:t>
            </a:r>
          </a:p>
        </p:txBody>
      </p:sp>
      <p:sp>
        <p:nvSpPr>
          <p:cNvPr id="3" name="Content Placeholder 2"/>
          <p:cNvSpPr>
            <a:spLocks noGrp="1"/>
          </p:cNvSpPr>
          <p:nvPr>
            <p:ph idx="1"/>
          </p:nvPr>
        </p:nvSpPr>
        <p:spPr/>
        <p:txBody>
          <a:bodyPr/>
          <a:lstStyle/>
          <a:p>
            <a:pPr marL="0" indent="0">
              <a:buNone/>
            </a:pPr>
            <a:r>
              <a:rPr lang="en-GB" dirty="0"/>
              <a:t>By the end of this key area I will be able to:</a:t>
            </a:r>
          </a:p>
          <a:p>
            <a:pPr>
              <a:lnSpc>
                <a:spcPct val="90000"/>
              </a:lnSpc>
            </a:pPr>
            <a:r>
              <a:rPr lang="en-GB" altLang="en-US" dirty="0"/>
              <a:t>Describe the ideal characteristics of a pesticide</a:t>
            </a:r>
          </a:p>
          <a:p>
            <a:pPr>
              <a:lnSpc>
                <a:spcPct val="90000"/>
              </a:lnSpc>
            </a:pPr>
            <a:r>
              <a:rPr lang="en-GB" altLang="en-US" dirty="0"/>
              <a:t>Explain what is meant by bioaccumulation</a:t>
            </a:r>
          </a:p>
          <a:p>
            <a:pPr>
              <a:lnSpc>
                <a:spcPct val="90000"/>
              </a:lnSpc>
            </a:pPr>
            <a:r>
              <a:rPr lang="en-GB" altLang="en-US" dirty="0"/>
              <a:t>Describe the effects of bioaccumulation on biodiversity</a:t>
            </a:r>
          </a:p>
          <a:p>
            <a:pPr marL="0" indent="0">
              <a:buNone/>
            </a:pPr>
            <a:endParaRPr lang="en-GB" dirty="0"/>
          </a:p>
        </p:txBody>
      </p:sp>
    </p:spTree>
    <p:extLst>
      <p:ext uri="{BB962C8B-B14F-4D97-AF65-F5344CB8AC3E}">
        <p14:creationId xmlns:p14="http://schemas.microsoft.com/office/powerpoint/2010/main" val="35403219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Success Criteria</a:t>
            </a:r>
          </a:p>
        </p:txBody>
      </p:sp>
      <p:sp>
        <p:nvSpPr>
          <p:cNvPr id="3" name="Content Placeholder 2"/>
          <p:cNvSpPr>
            <a:spLocks noGrp="1"/>
          </p:cNvSpPr>
          <p:nvPr>
            <p:ph idx="1"/>
          </p:nvPr>
        </p:nvSpPr>
        <p:spPr/>
        <p:txBody>
          <a:bodyPr>
            <a:normAutofit fontScale="92500" lnSpcReduction="10000"/>
          </a:bodyPr>
          <a:lstStyle/>
          <a:p>
            <a:pPr marL="0" indent="0">
              <a:buNone/>
            </a:pPr>
            <a:r>
              <a:rPr lang="en-GB" dirty="0"/>
              <a:t>I can:</a:t>
            </a:r>
          </a:p>
          <a:p>
            <a:r>
              <a:rPr lang="en-GB" dirty="0"/>
              <a:t>Give examples of pests and diseases that reduce crop protection</a:t>
            </a:r>
          </a:p>
          <a:p>
            <a:r>
              <a:rPr lang="en-GB" dirty="0"/>
              <a:t>Describe the difference between cultural and chemical methods of protection</a:t>
            </a:r>
          </a:p>
          <a:p>
            <a:r>
              <a:rPr lang="en-GB" dirty="0"/>
              <a:t>Describe how systemic and selective herbicides work</a:t>
            </a:r>
          </a:p>
          <a:p>
            <a:r>
              <a:rPr lang="en-GB" dirty="0"/>
              <a:t>Give an example of protecting crops prior to a disease outbreak</a:t>
            </a:r>
          </a:p>
          <a:p>
            <a:pPr marL="0" indent="0">
              <a:buNone/>
            </a:pPr>
            <a:endParaRPr lang="en-GB" dirty="0"/>
          </a:p>
        </p:txBody>
      </p:sp>
    </p:spTree>
    <p:extLst>
      <p:ext uri="{BB962C8B-B14F-4D97-AF65-F5344CB8AC3E}">
        <p14:creationId xmlns:p14="http://schemas.microsoft.com/office/powerpoint/2010/main" val="557315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normAutofit fontScale="90000"/>
          </a:bodyPr>
          <a:lstStyle/>
          <a:p>
            <a:r>
              <a:rPr lang="en-GB" altLang="en-US">
                <a:latin typeface="Comic Sans MS" pitchFamily="66" charset="0"/>
              </a:rPr>
              <a:t>Control of weeds, pests and diseases</a:t>
            </a:r>
          </a:p>
        </p:txBody>
      </p:sp>
      <p:sp>
        <p:nvSpPr>
          <p:cNvPr id="3" name="Content Placeholder 2"/>
          <p:cNvSpPr>
            <a:spLocks noGrp="1"/>
          </p:cNvSpPr>
          <p:nvPr>
            <p:ph idx="1"/>
          </p:nvPr>
        </p:nvSpPr>
        <p:spPr/>
        <p:txBody>
          <a:bodyPr/>
          <a:lstStyle/>
          <a:p>
            <a:pPr marL="0" indent="0">
              <a:buFont typeface="Arial" charset="0"/>
              <a:buNone/>
              <a:defRPr/>
            </a:pPr>
            <a:r>
              <a:rPr lang="en-GB" dirty="0"/>
              <a:t>Weeds, pests and diseases can be controlled into two ways:</a:t>
            </a:r>
          </a:p>
          <a:p>
            <a:pPr marL="514350" indent="-514350">
              <a:buFont typeface="Arial" charset="0"/>
              <a:buAutoNum type="arabicPeriod"/>
              <a:defRPr/>
            </a:pPr>
            <a:r>
              <a:rPr lang="en-GB" dirty="0"/>
              <a:t>By </a:t>
            </a:r>
            <a:r>
              <a:rPr lang="en-GB" b="1" dirty="0"/>
              <a:t>cultural </a:t>
            </a:r>
            <a:r>
              <a:rPr lang="en-GB" dirty="0"/>
              <a:t>means</a:t>
            </a:r>
          </a:p>
          <a:p>
            <a:pPr marL="514350" indent="-514350">
              <a:buFont typeface="Arial" charset="0"/>
              <a:buAutoNum type="arabicPeriod"/>
              <a:defRPr/>
            </a:pPr>
            <a:r>
              <a:rPr lang="en-GB" dirty="0"/>
              <a:t>By </a:t>
            </a:r>
            <a:r>
              <a:rPr lang="en-GB" b="1" dirty="0"/>
              <a:t>chemical</a:t>
            </a:r>
            <a:r>
              <a:rPr lang="en-GB" dirty="0"/>
              <a:t> means</a:t>
            </a:r>
          </a:p>
        </p:txBody>
      </p:sp>
    </p:spTree>
    <p:extLst>
      <p:ext uri="{BB962C8B-B14F-4D97-AF65-F5344CB8AC3E}">
        <p14:creationId xmlns:p14="http://schemas.microsoft.com/office/powerpoint/2010/main" val="13165248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rmAutofit fontScale="90000"/>
          </a:bodyPr>
          <a:lstStyle/>
          <a:p>
            <a:r>
              <a:rPr lang="en-GB" altLang="en-US"/>
              <a:t>Cultural methods of crop protection</a:t>
            </a:r>
          </a:p>
        </p:txBody>
      </p:sp>
      <p:sp>
        <p:nvSpPr>
          <p:cNvPr id="22531" name="Content Placeholder 2"/>
          <p:cNvSpPr>
            <a:spLocks noGrp="1"/>
          </p:cNvSpPr>
          <p:nvPr>
            <p:ph idx="1"/>
          </p:nvPr>
        </p:nvSpPr>
        <p:spPr/>
        <p:txBody>
          <a:bodyPr/>
          <a:lstStyle/>
          <a:p>
            <a:r>
              <a:rPr lang="en-GB" altLang="en-US" dirty="0"/>
              <a:t>These are techniques for controlling weeds, pests and diseases which are non-chemical</a:t>
            </a:r>
          </a:p>
          <a:p>
            <a:endParaRPr lang="en-GB" altLang="en-US" dirty="0"/>
          </a:p>
          <a:p>
            <a:r>
              <a:rPr lang="en-GB" altLang="en-US" dirty="0"/>
              <a:t>They have developed over a long period of time, some by trial and error</a:t>
            </a:r>
          </a:p>
        </p:txBody>
      </p:sp>
    </p:spTree>
    <p:extLst>
      <p:ext uri="{BB962C8B-B14F-4D97-AF65-F5344CB8AC3E}">
        <p14:creationId xmlns:p14="http://schemas.microsoft.com/office/powerpoint/2010/main" val="8611498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3286858"/>
            <a:ext cx="4767758" cy="31681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5"/>
          <p:cNvSpPr>
            <a:spLocks noGrp="1"/>
          </p:cNvSpPr>
          <p:nvPr>
            <p:ph type="title"/>
          </p:nvPr>
        </p:nvSpPr>
        <p:spPr/>
        <p:txBody>
          <a:bodyPr/>
          <a:lstStyle/>
          <a:p>
            <a:r>
              <a:rPr lang="en-GB" dirty="0"/>
              <a:t>Ploughing</a:t>
            </a:r>
          </a:p>
        </p:txBody>
      </p:sp>
      <p:sp>
        <p:nvSpPr>
          <p:cNvPr id="4" name="Content Placeholder 3"/>
          <p:cNvSpPr>
            <a:spLocks noGrp="1"/>
          </p:cNvSpPr>
          <p:nvPr>
            <p:ph idx="1"/>
          </p:nvPr>
        </p:nvSpPr>
        <p:spPr/>
        <p:txBody>
          <a:bodyPr/>
          <a:lstStyle/>
          <a:p>
            <a:pPr marL="0" indent="0">
              <a:buNone/>
            </a:pPr>
            <a:r>
              <a:rPr lang="en-GB" dirty="0"/>
              <a:t>by turning over the top 20cm of soil every time a field is ploughed many weeds are buried deep enough for them to die and decompose.</a:t>
            </a:r>
          </a:p>
          <a:p>
            <a:endParaRPr lang="en-GB" dirty="0"/>
          </a:p>
        </p:txBody>
      </p:sp>
    </p:spTree>
    <p:extLst>
      <p:ext uri="{BB962C8B-B14F-4D97-AF65-F5344CB8AC3E}">
        <p14:creationId xmlns:p14="http://schemas.microsoft.com/office/powerpoint/2010/main" val="30008660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Weeding</a:t>
            </a:r>
          </a:p>
        </p:txBody>
      </p:sp>
      <p:sp>
        <p:nvSpPr>
          <p:cNvPr id="24578" name="Content Placeholder 2"/>
          <p:cNvSpPr>
            <a:spLocks noGrp="1"/>
          </p:cNvSpPr>
          <p:nvPr>
            <p:ph idx="1"/>
          </p:nvPr>
        </p:nvSpPr>
        <p:spPr/>
        <p:txBody>
          <a:bodyPr/>
          <a:lstStyle/>
          <a:p>
            <a:r>
              <a:rPr lang="en-GB" altLang="en-US" dirty="0"/>
              <a:t>Removal of weeds should be done early in the life of the crop to reduce competition</a:t>
            </a:r>
          </a:p>
          <a:p>
            <a:r>
              <a:rPr lang="en-GB" altLang="en-US" dirty="0"/>
              <a:t>Weeds should also be removed from the edges of fields as they provide a breeding ground for pathogens</a:t>
            </a:r>
          </a:p>
        </p:txBody>
      </p:sp>
      <p:pic>
        <p:nvPicPr>
          <p:cNvPr id="2662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4817556"/>
            <a:ext cx="2808312" cy="18955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02246" y="4822376"/>
            <a:ext cx="2604220" cy="19528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77590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58" y="315913"/>
            <a:ext cx="8229600" cy="1143000"/>
          </a:xfrm>
        </p:spPr>
        <p:txBody>
          <a:bodyPr/>
          <a:lstStyle/>
          <a:p>
            <a:r>
              <a:rPr lang="en-GB" dirty="0"/>
              <a:t>Crop Rotation</a:t>
            </a:r>
          </a:p>
        </p:txBody>
      </p:sp>
      <p:sp>
        <p:nvSpPr>
          <p:cNvPr id="25602" name="Content Placeholder 2"/>
          <p:cNvSpPr>
            <a:spLocks noGrp="1"/>
          </p:cNvSpPr>
          <p:nvPr>
            <p:ph idx="1"/>
          </p:nvPr>
        </p:nvSpPr>
        <p:spPr>
          <a:xfrm>
            <a:off x="467544" y="2839213"/>
            <a:ext cx="8229600" cy="3825205"/>
          </a:xfrm>
        </p:spPr>
        <p:txBody>
          <a:bodyPr>
            <a:normAutofit fontScale="92500"/>
          </a:bodyPr>
          <a:lstStyle/>
          <a:p>
            <a:pPr marL="0" indent="0">
              <a:buFont typeface="Arial" charset="0"/>
              <a:buNone/>
            </a:pPr>
            <a:r>
              <a:rPr lang="en-GB" altLang="en-US" dirty="0">
                <a:latin typeface="Comic Sans MS" pitchFamily="66" charset="0"/>
              </a:rPr>
              <a:t>A series of different crops are grown one after the other on the same piece of ground – over 4 growing seasons.</a:t>
            </a:r>
          </a:p>
          <a:p>
            <a:pPr eaLnBrk="0" hangingPunct="0"/>
            <a:r>
              <a:rPr lang="en-GB" altLang="en-US" dirty="0"/>
              <a:t>Pathogens in the soil from the first crop</a:t>
            </a:r>
          </a:p>
          <a:p>
            <a:pPr eaLnBrk="0" hangingPunct="0">
              <a:buNone/>
            </a:pPr>
            <a:r>
              <a:rPr lang="en-GB" altLang="en-US" dirty="0"/>
              <a:t>cannot then grow on the second crop.</a:t>
            </a:r>
          </a:p>
          <a:p>
            <a:pPr eaLnBrk="0" hangingPunct="0"/>
            <a:r>
              <a:rPr lang="en-GB" altLang="en-US" dirty="0"/>
              <a:t>Growing leguminous (nitrogen fixing)</a:t>
            </a:r>
          </a:p>
          <a:p>
            <a:pPr eaLnBrk="0" hangingPunct="0">
              <a:buNone/>
            </a:pPr>
            <a:r>
              <a:rPr lang="en-GB" altLang="en-US" dirty="0"/>
              <a:t>plants can add nutrients to the soil</a:t>
            </a:r>
          </a:p>
          <a:p>
            <a:pPr marL="0" indent="0">
              <a:buFont typeface="Arial" charset="0"/>
              <a:buNone/>
            </a:pPr>
            <a:endParaRPr lang="en-GB" altLang="en-US" dirty="0">
              <a:solidFill>
                <a:srgbClr val="000099"/>
              </a:solidFill>
              <a:latin typeface="Comic Sans MS" pitchFamily="66" charset="0"/>
            </a:endParaRPr>
          </a:p>
          <a:p>
            <a:pPr marL="0" indent="0">
              <a:buFont typeface="Arial" charset="0"/>
              <a:buNone/>
            </a:pPr>
            <a:endParaRPr lang="en-GB" altLang="en-US" dirty="0">
              <a:latin typeface="Comic Sans MS" pitchFamily="66" charset="0"/>
            </a:endParaRPr>
          </a:p>
        </p:txBody>
      </p:sp>
      <p:sp>
        <p:nvSpPr>
          <p:cNvPr id="4" name="TextBox 3"/>
          <p:cNvSpPr txBox="1"/>
          <p:nvPr/>
        </p:nvSpPr>
        <p:spPr>
          <a:xfrm>
            <a:off x="5200650" y="415925"/>
            <a:ext cx="1570038" cy="1200150"/>
          </a:xfrm>
          <a:prstGeom prst="rect">
            <a:avLst/>
          </a:prstGeom>
          <a:solidFill>
            <a:schemeClr val="accent2">
              <a:lumMod val="40000"/>
              <a:lumOff val="60000"/>
            </a:schemeClr>
          </a:solidFill>
          <a:ln>
            <a:solidFill>
              <a:schemeClr val="tx1"/>
            </a:solidFill>
          </a:ln>
        </p:spPr>
        <p:txBody>
          <a:bodyPr>
            <a:spAutoFit/>
          </a:bodyPr>
          <a:lstStyle/>
          <a:p>
            <a:pPr algn="ctr">
              <a:defRPr/>
            </a:pPr>
            <a:r>
              <a:rPr lang="en-GB" dirty="0"/>
              <a:t>Field 1</a:t>
            </a:r>
          </a:p>
          <a:p>
            <a:pPr algn="ctr">
              <a:defRPr/>
            </a:pPr>
            <a:endParaRPr lang="en-GB" dirty="0"/>
          </a:p>
          <a:p>
            <a:pPr algn="ctr">
              <a:defRPr/>
            </a:pPr>
            <a:r>
              <a:rPr lang="en-GB" dirty="0"/>
              <a:t>Potatoes		</a:t>
            </a:r>
          </a:p>
          <a:p>
            <a:pPr algn="ctr">
              <a:defRPr/>
            </a:pPr>
            <a:endParaRPr lang="en-GB" dirty="0"/>
          </a:p>
        </p:txBody>
      </p:sp>
      <p:sp>
        <p:nvSpPr>
          <p:cNvPr id="5" name="TextBox 4"/>
          <p:cNvSpPr txBox="1"/>
          <p:nvPr/>
        </p:nvSpPr>
        <p:spPr>
          <a:xfrm>
            <a:off x="6770688" y="415925"/>
            <a:ext cx="1570037" cy="1200150"/>
          </a:xfrm>
          <a:prstGeom prst="rect">
            <a:avLst/>
          </a:prstGeom>
          <a:solidFill>
            <a:schemeClr val="accent3">
              <a:lumMod val="40000"/>
              <a:lumOff val="60000"/>
            </a:schemeClr>
          </a:solidFill>
          <a:ln>
            <a:solidFill>
              <a:schemeClr val="tx1"/>
            </a:solidFill>
          </a:ln>
        </p:spPr>
        <p:txBody>
          <a:bodyPr>
            <a:spAutoFit/>
          </a:bodyPr>
          <a:lstStyle/>
          <a:p>
            <a:pPr algn="ctr">
              <a:defRPr/>
            </a:pPr>
            <a:r>
              <a:rPr lang="en-GB" dirty="0"/>
              <a:t>Field 2</a:t>
            </a:r>
          </a:p>
          <a:p>
            <a:pPr algn="ctr">
              <a:defRPr/>
            </a:pPr>
            <a:endParaRPr lang="en-GB" dirty="0"/>
          </a:p>
          <a:p>
            <a:pPr algn="ctr">
              <a:defRPr/>
            </a:pPr>
            <a:r>
              <a:rPr lang="en-GB" dirty="0"/>
              <a:t>Cabbage</a:t>
            </a:r>
          </a:p>
          <a:p>
            <a:pPr algn="ctr">
              <a:defRPr/>
            </a:pPr>
            <a:endParaRPr lang="en-GB" dirty="0"/>
          </a:p>
        </p:txBody>
      </p:sp>
      <p:sp>
        <p:nvSpPr>
          <p:cNvPr id="6" name="TextBox 5"/>
          <p:cNvSpPr txBox="1"/>
          <p:nvPr/>
        </p:nvSpPr>
        <p:spPr>
          <a:xfrm>
            <a:off x="5200650" y="1620838"/>
            <a:ext cx="1570038" cy="1200150"/>
          </a:xfrm>
          <a:prstGeom prst="rect">
            <a:avLst/>
          </a:prstGeom>
          <a:solidFill>
            <a:schemeClr val="accent6">
              <a:lumMod val="40000"/>
              <a:lumOff val="60000"/>
            </a:schemeClr>
          </a:solidFill>
          <a:ln>
            <a:solidFill>
              <a:schemeClr val="tx1"/>
            </a:solidFill>
          </a:ln>
        </p:spPr>
        <p:txBody>
          <a:bodyPr>
            <a:spAutoFit/>
          </a:bodyPr>
          <a:lstStyle/>
          <a:p>
            <a:pPr algn="ctr">
              <a:defRPr/>
            </a:pPr>
            <a:r>
              <a:rPr lang="en-GB" dirty="0"/>
              <a:t>Field 4</a:t>
            </a:r>
          </a:p>
          <a:p>
            <a:pPr algn="ctr">
              <a:defRPr/>
            </a:pPr>
            <a:endParaRPr lang="en-GB" dirty="0"/>
          </a:p>
          <a:p>
            <a:pPr algn="ctr">
              <a:defRPr/>
            </a:pPr>
            <a:r>
              <a:rPr lang="en-GB" dirty="0"/>
              <a:t>Onions		</a:t>
            </a:r>
          </a:p>
          <a:p>
            <a:pPr algn="ctr">
              <a:defRPr/>
            </a:pPr>
            <a:endParaRPr lang="en-GB" dirty="0"/>
          </a:p>
        </p:txBody>
      </p:sp>
      <p:sp>
        <p:nvSpPr>
          <p:cNvPr id="7" name="TextBox 6"/>
          <p:cNvSpPr txBox="1"/>
          <p:nvPr/>
        </p:nvSpPr>
        <p:spPr>
          <a:xfrm>
            <a:off x="6770688" y="1620838"/>
            <a:ext cx="1570037" cy="1200150"/>
          </a:xfrm>
          <a:prstGeom prst="rect">
            <a:avLst/>
          </a:prstGeom>
          <a:solidFill>
            <a:schemeClr val="accent5">
              <a:lumMod val="40000"/>
              <a:lumOff val="60000"/>
            </a:schemeClr>
          </a:solidFill>
          <a:ln>
            <a:solidFill>
              <a:schemeClr val="tx1"/>
            </a:solidFill>
          </a:ln>
        </p:spPr>
        <p:txBody>
          <a:bodyPr>
            <a:spAutoFit/>
          </a:bodyPr>
          <a:lstStyle/>
          <a:p>
            <a:pPr algn="ctr">
              <a:defRPr/>
            </a:pPr>
            <a:r>
              <a:rPr lang="en-GB" dirty="0"/>
              <a:t>Field 3</a:t>
            </a:r>
          </a:p>
          <a:p>
            <a:pPr algn="ctr">
              <a:defRPr/>
            </a:pPr>
            <a:r>
              <a:rPr lang="en-GB" dirty="0"/>
              <a:t>Peas (nitrogen fixing)</a:t>
            </a:r>
          </a:p>
        </p:txBody>
      </p:sp>
      <p:sp>
        <p:nvSpPr>
          <p:cNvPr id="8" name="Right Arrow 7"/>
          <p:cNvSpPr/>
          <p:nvPr/>
        </p:nvSpPr>
        <p:spPr>
          <a:xfrm>
            <a:off x="6613525" y="822325"/>
            <a:ext cx="304800" cy="193675"/>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a:p>
        </p:txBody>
      </p:sp>
      <p:sp>
        <p:nvSpPr>
          <p:cNvPr id="9" name="Down Arrow 8"/>
          <p:cNvSpPr/>
          <p:nvPr/>
        </p:nvSpPr>
        <p:spPr>
          <a:xfrm>
            <a:off x="8062913" y="1487488"/>
            <a:ext cx="176212" cy="312737"/>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a:p>
        </p:txBody>
      </p:sp>
      <p:sp>
        <p:nvSpPr>
          <p:cNvPr id="10" name="Right Arrow 9"/>
          <p:cNvSpPr/>
          <p:nvPr/>
        </p:nvSpPr>
        <p:spPr>
          <a:xfrm rot="10800000">
            <a:off x="6640513" y="2027238"/>
            <a:ext cx="304800" cy="193675"/>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a:p>
        </p:txBody>
      </p:sp>
      <p:sp>
        <p:nvSpPr>
          <p:cNvPr id="11" name="Down Arrow 10"/>
          <p:cNvSpPr/>
          <p:nvPr/>
        </p:nvSpPr>
        <p:spPr>
          <a:xfrm flipV="1">
            <a:off x="5389563" y="1458913"/>
            <a:ext cx="174625" cy="314325"/>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a:p>
        </p:txBody>
      </p:sp>
    </p:spTree>
    <p:extLst>
      <p:ext uri="{BB962C8B-B14F-4D97-AF65-F5344CB8AC3E}">
        <p14:creationId xmlns:p14="http://schemas.microsoft.com/office/powerpoint/2010/main" val="18012220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0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60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60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60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60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normAutofit fontScale="90000"/>
          </a:bodyPr>
          <a:lstStyle/>
          <a:p>
            <a:r>
              <a:rPr lang="en-GB" altLang="en-US"/>
              <a:t>Chemical means of crop protection</a:t>
            </a:r>
          </a:p>
        </p:txBody>
      </p:sp>
      <p:sp>
        <p:nvSpPr>
          <p:cNvPr id="26627" name="Content Placeholder 2"/>
          <p:cNvSpPr>
            <a:spLocks noGrp="1"/>
          </p:cNvSpPr>
          <p:nvPr>
            <p:ph idx="1"/>
          </p:nvPr>
        </p:nvSpPr>
        <p:spPr/>
        <p:txBody>
          <a:bodyPr/>
          <a:lstStyle/>
          <a:p>
            <a:pPr marL="0" indent="0">
              <a:buNone/>
            </a:pPr>
            <a:r>
              <a:rPr lang="en-GB" altLang="en-US" dirty="0"/>
              <a:t>Herbicides, pesticides and fungicides can be used to control pests when cultural means of control fail</a:t>
            </a:r>
          </a:p>
        </p:txBody>
      </p:sp>
    </p:spTree>
    <p:extLst>
      <p:ext uri="{BB962C8B-B14F-4D97-AF65-F5344CB8AC3E}">
        <p14:creationId xmlns:p14="http://schemas.microsoft.com/office/powerpoint/2010/main" val="3960071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GB" altLang="en-US" dirty="0"/>
              <a:t>Herbicides</a:t>
            </a:r>
          </a:p>
        </p:txBody>
      </p:sp>
      <p:sp>
        <p:nvSpPr>
          <p:cNvPr id="27651" name="Content Placeholder 2"/>
          <p:cNvSpPr>
            <a:spLocks noGrp="1"/>
          </p:cNvSpPr>
          <p:nvPr>
            <p:ph idx="1"/>
          </p:nvPr>
        </p:nvSpPr>
        <p:spPr/>
        <p:txBody>
          <a:bodyPr/>
          <a:lstStyle/>
          <a:p>
            <a:pPr marL="0" indent="0">
              <a:buNone/>
            </a:pPr>
            <a:r>
              <a:rPr lang="en-GB" altLang="en-US" dirty="0"/>
              <a:t>These can be either:</a:t>
            </a:r>
          </a:p>
          <a:p>
            <a:r>
              <a:rPr lang="en-GB" altLang="en-US" dirty="0"/>
              <a:t>Selective </a:t>
            </a:r>
          </a:p>
          <a:p>
            <a:r>
              <a:rPr lang="en-GB" altLang="en-US" dirty="0"/>
              <a:t>Systemic</a:t>
            </a:r>
          </a:p>
          <a:p>
            <a:pPr marL="0" indent="0">
              <a:buNone/>
            </a:pPr>
            <a:endParaRPr lang="en-GB" altLang="en-US" dirty="0"/>
          </a:p>
        </p:txBody>
      </p:sp>
    </p:spTree>
    <p:extLst>
      <p:ext uri="{BB962C8B-B14F-4D97-AF65-F5344CB8AC3E}">
        <p14:creationId xmlns:p14="http://schemas.microsoft.com/office/powerpoint/2010/main" val="9283133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65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65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GB" altLang="en-US" dirty="0"/>
              <a:t>Selective herbicides</a:t>
            </a:r>
          </a:p>
        </p:txBody>
      </p:sp>
      <p:sp>
        <p:nvSpPr>
          <p:cNvPr id="28675" name="Content Placeholder 2"/>
          <p:cNvSpPr>
            <a:spLocks noGrp="1"/>
          </p:cNvSpPr>
          <p:nvPr>
            <p:ph idx="1"/>
          </p:nvPr>
        </p:nvSpPr>
        <p:spPr/>
        <p:txBody>
          <a:bodyPr/>
          <a:lstStyle/>
          <a:p>
            <a:r>
              <a:rPr lang="en-GB" altLang="en-US" dirty="0"/>
              <a:t>Selective herbicides mimic the action of plant growth hormones</a:t>
            </a:r>
          </a:p>
          <a:p>
            <a:r>
              <a:rPr lang="en-GB" altLang="en-US" dirty="0"/>
              <a:t>This speeds up the metabolism of broad leafed plants to the extent that they use up their food reserves and die</a:t>
            </a:r>
          </a:p>
          <a:p>
            <a:r>
              <a:rPr lang="en-GB" altLang="en-US" dirty="0"/>
              <a:t>Narrow leafed plants e.g. cereal crops, are not affected</a:t>
            </a:r>
          </a:p>
        </p:txBody>
      </p:sp>
    </p:spTree>
    <p:extLst>
      <p:ext uri="{BB962C8B-B14F-4D97-AF65-F5344CB8AC3E}">
        <p14:creationId xmlns:p14="http://schemas.microsoft.com/office/powerpoint/2010/main" val="18805659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6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6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GB" altLang="en-US" dirty="0"/>
              <a:t>Systemic herbicides</a:t>
            </a:r>
          </a:p>
        </p:txBody>
      </p:sp>
      <p:sp>
        <p:nvSpPr>
          <p:cNvPr id="29699" name="Content Placeholder 2"/>
          <p:cNvSpPr>
            <a:spLocks noGrp="1"/>
          </p:cNvSpPr>
          <p:nvPr>
            <p:ph idx="1"/>
          </p:nvPr>
        </p:nvSpPr>
        <p:spPr/>
        <p:txBody>
          <a:bodyPr/>
          <a:lstStyle/>
          <a:p>
            <a:r>
              <a:rPr lang="en-GB" altLang="en-US" dirty="0"/>
              <a:t>Systemic herbicides are absorbed by the plant and quickly transported to all areas of the plant through the vascular system</a:t>
            </a:r>
          </a:p>
          <a:p>
            <a:endParaRPr lang="en-GB" altLang="en-US" dirty="0"/>
          </a:p>
          <a:p>
            <a:r>
              <a:rPr lang="en-GB" altLang="en-US" dirty="0"/>
              <a:t>This has a lethal effect on the leaves and the roots of the plant</a:t>
            </a:r>
          </a:p>
        </p:txBody>
      </p:sp>
    </p:spTree>
    <p:extLst>
      <p:ext uri="{BB962C8B-B14F-4D97-AF65-F5344CB8AC3E}">
        <p14:creationId xmlns:p14="http://schemas.microsoft.com/office/powerpoint/2010/main" val="18848189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69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GB" altLang="en-US" dirty="0"/>
              <a:t>Pesticides</a:t>
            </a:r>
          </a:p>
        </p:txBody>
      </p:sp>
      <p:sp>
        <p:nvSpPr>
          <p:cNvPr id="3" name="Content Placeholder 2"/>
          <p:cNvSpPr>
            <a:spLocks noGrp="1"/>
          </p:cNvSpPr>
          <p:nvPr>
            <p:ph idx="1"/>
          </p:nvPr>
        </p:nvSpPr>
        <p:spPr/>
        <p:txBody>
          <a:bodyPr/>
          <a:lstStyle/>
          <a:p>
            <a:pPr marL="0" indent="0">
              <a:buNone/>
            </a:pPr>
            <a:r>
              <a:rPr lang="en-GB" dirty="0"/>
              <a:t>Are essential to protect crops. With out them about a third of crops would be lost due to invertebrate “attack”</a:t>
            </a:r>
          </a:p>
          <a:p>
            <a:pPr marL="0" indent="0">
              <a:buNone/>
            </a:pPr>
            <a:endParaRPr lang="en-GB" dirty="0"/>
          </a:p>
          <a:p>
            <a:pPr marL="0" indent="0">
              <a:buNone/>
            </a:pPr>
            <a:r>
              <a:rPr lang="en-GB" dirty="0"/>
              <a:t>Systemic Pesticides </a:t>
            </a:r>
            <a:r>
              <a:rPr lang="en-GB" altLang="en-US" dirty="0"/>
              <a:t>are absorbed by the plant and only kills invertebrates when they ingest plant material.</a:t>
            </a:r>
            <a:endParaRPr lang="en-GB" dirty="0"/>
          </a:p>
        </p:txBody>
      </p:sp>
    </p:spTree>
    <p:extLst>
      <p:ext uri="{BB962C8B-B14F-4D97-AF65-F5344CB8AC3E}">
        <p14:creationId xmlns:p14="http://schemas.microsoft.com/office/powerpoint/2010/main" val="1253313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GB" altLang="en-US" dirty="0"/>
              <a:t>Contact pesticides</a:t>
            </a:r>
          </a:p>
        </p:txBody>
      </p:sp>
      <p:sp>
        <p:nvSpPr>
          <p:cNvPr id="3" name="Content Placeholder 2"/>
          <p:cNvSpPr>
            <a:spLocks noGrp="1"/>
          </p:cNvSpPr>
          <p:nvPr>
            <p:ph idx="1"/>
          </p:nvPr>
        </p:nvSpPr>
        <p:spPr/>
        <p:txBody>
          <a:bodyPr/>
          <a:lstStyle/>
          <a:p>
            <a:pPr marL="0" indent="0">
              <a:buNone/>
            </a:pPr>
            <a:r>
              <a:rPr lang="en-GB" dirty="0"/>
              <a:t>These work in two ways:</a:t>
            </a:r>
          </a:p>
          <a:p>
            <a:r>
              <a:rPr lang="en-GB" dirty="0"/>
              <a:t>Killing the invertebrates when they come into contact with the spray</a:t>
            </a:r>
          </a:p>
          <a:p>
            <a:r>
              <a:rPr lang="en-GB" dirty="0"/>
              <a:t>Leaving a protective residue on the plant which kills future invertebrates</a:t>
            </a:r>
          </a:p>
        </p:txBody>
      </p:sp>
      <p:pic>
        <p:nvPicPr>
          <p:cNvPr id="348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4532669"/>
            <a:ext cx="3062039" cy="2296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411136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GB" altLang="en-US" dirty="0"/>
              <a:t>Systemic pesticides</a:t>
            </a:r>
          </a:p>
        </p:txBody>
      </p:sp>
      <p:sp>
        <p:nvSpPr>
          <p:cNvPr id="3" name="Content Placeholder 2"/>
          <p:cNvSpPr>
            <a:spLocks noGrp="1"/>
          </p:cNvSpPr>
          <p:nvPr>
            <p:ph idx="1"/>
          </p:nvPr>
        </p:nvSpPr>
        <p:spPr/>
        <p:txBody>
          <a:bodyPr/>
          <a:lstStyle/>
          <a:p>
            <a:pPr marL="0" indent="0">
              <a:buNone/>
            </a:pPr>
            <a:r>
              <a:rPr lang="en-GB" altLang="en-US" dirty="0"/>
              <a:t>These are absorbed by the plant and only kills invertebrates when they ingest plant material.</a:t>
            </a:r>
          </a:p>
        </p:txBody>
      </p:sp>
    </p:spTree>
    <p:extLst>
      <p:ext uri="{BB962C8B-B14F-4D97-AF65-F5344CB8AC3E}">
        <p14:creationId xmlns:p14="http://schemas.microsoft.com/office/powerpoint/2010/main" val="35326428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GB" altLang="en-US" dirty="0"/>
              <a:t>Fungicides</a:t>
            </a:r>
          </a:p>
        </p:txBody>
      </p:sp>
      <p:sp>
        <p:nvSpPr>
          <p:cNvPr id="3" name="Content Placeholder 2"/>
          <p:cNvSpPr>
            <a:spLocks noGrp="1"/>
          </p:cNvSpPr>
          <p:nvPr>
            <p:ph idx="1"/>
          </p:nvPr>
        </p:nvSpPr>
        <p:spPr/>
        <p:txBody>
          <a:bodyPr>
            <a:normAutofit/>
          </a:bodyPr>
          <a:lstStyle/>
          <a:p>
            <a:pPr marL="0" indent="0">
              <a:buNone/>
            </a:pPr>
            <a:r>
              <a:rPr lang="en-GB" dirty="0"/>
              <a:t>Kill fungal parasites which cause diseases in crop plants.</a:t>
            </a:r>
          </a:p>
          <a:p>
            <a:endParaRPr lang="en-GB" dirty="0"/>
          </a:p>
          <a:p>
            <a:pPr marL="0" indent="0">
              <a:buNone/>
            </a:pPr>
            <a:r>
              <a:rPr lang="en-GB" dirty="0"/>
              <a:t>Applications of fungicide based on disease forecasts are more effective than treating diseased crops</a:t>
            </a:r>
          </a:p>
        </p:txBody>
      </p:sp>
    </p:spTree>
    <p:extLst>
      <p:ext uri="{BB962C8B-B14F-4D97-AF65-F5344CB8AC3E}">
        <p14:creationId xmlns:p14="http://schemas.microsoft.com/office/powerpoint/2010/main" val="18632429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Box 3"/>
          <p:cNvSpPr txBox="1">
            <a:spLocks noChangeArrowheads="1"/>
          </p:cNvSpPr>
          <p:nvPr/>
        </p:nvSpPr>
        <p:spPr bwMode="auto">
          <a:xfrm>
            <a:off x="2401888" y="1989138"/>
            <a:ext cx="45100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4000"/>
              <a:t>Control of pests</a:t>
            </a:r>
          </a:p>
        </p:txBody>
      </p:sp>
      <p:sp>
        <p:nvSpPr>
          <p:cNvPr id="39939" name="TextBox 4"/>
          <p:cNvSpPr txBox="1">
            <a:spLocks noChangeArrowheads="1"/>
          </p:cNvSpPr>
          <p:nvPr/>
        </p:nvSpPr>
        <p:spPr bwMode="auto">
          <a:xfrm>
            <a:off x="3851275" y="1125538"/>
            <a:ext cx="1441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800">
                <a:solidFill>
                  <a:srgbClr val="000099"/>
                </a:solidFill>
              </a:rPr>
              <a:t>Cultural</a:t>
            </a:r>
          </a:p>
        </p:txBody>
      </p:sp>
      <p:sp>
        <p:nvSpPr>
          <p:cNvPr id="39940" name="TextBox 5"/>
          <p:cNvSpPr txBox="1">
            <a:spLocks noChangeArrowheads="1"/>
          </p:cNvSpPr>
          <p:nvPr/>
        </p:nvSpPr>
        <p:spPr bwMode="auto">
          <a:xfrm>
            <a:off x="3736975" y="2852738"/>
            <a:ext cx="1127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800"/>
              <a:t>Chemical</a:t>
            </a:r>
          </a:p>
        </p:txBody>
      </p:sp>
      <p:sp>
        <p:nvSpPr>
          <p:cNvPr id="39941" name="TextBox 6"/>
          <p:cNvSpPr txBox="1">
            <a:spLocks noChangeArrowheads="1"/>
          </p:cNvSpPr>
          <p:nvPr/>
        </p:nvSpPr>
        <p:spPr bwMode="auto">
          <a:xfrm>
            <a:off x="1979613" y="476250"/>
            <a:ext cx="12969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800">
                <a:solidFill>
                  <a:srgbClr val="000099"/>
                </a:solidFill>
              </a:rPr>
              <a:t>Ploughing</a:t>
            </a:r>
          </a:p>
        </p:txBody>
      </p:sp>
      <p:sp>
        <p:nvSpPr>
          <p:cNvPr id="39942" name="TextBox 7"/>
          <p:cNvSpPr txBox="1">
            <a:spLocks noChangeArrowheads="1"/>
          </p:cNvSpPr>
          <p:nvPr/>
        </p:nvSpPr>
        <p:spPr bwMode="auto">
          <a:xfrm>
            <a:off x="3995738" y="476250"/>
            <a:ext cx="12969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800">
                <a:solidFill>
                  <a:srgbClr val="000099"/>
                </a:solidFill>
              </a:rPr>
              <a:t>Weeding </a:t>
            </a:r>
          </a:p>
        </p:txBody>
      </p:sp>
      <p:sp>
        <p:nvSpPr>
          <p:cNvPr id="39943" name="TextBox 8"/>
          <p:cNvSpPr txBox="1">
            <a:spLocks noChangeArrowheads="1"/>
          </p:cNvSpPr>
          <p:nvPr/>
        </p:nvSpPr>
        <p:spPr bwMode="auto">
          <a:xfrm>
            <a:off x="5431205" y="768627"/>
            <a:ext cx="1873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800" dirty="0">
                <a:solidFill>
                  <a:srgbClr val="000099"/>
                </a:solidFill>
              </a:rPr>
              <a:t>Crop rotation</a:t>
            </a:r>
          </a:p>
        </p:txBody>
      </p:sp>
      <p:sp>
        <p:nvSpPr>
          <p:cNvPr id="39944" name="TextBox 9"/>
          <p:cNvSpPr txBox="1">
            <a:spLocks noChangeArrowheads="1"/>
          </p:cNvSpPr>
          <p:nvPr/>
        </p:nvSpPr>
        <p:spPr bwMode="auto">
          <a:xfrm>
            <a:off x="1835150" y="3500438"/>
            <a:ext cx="12969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800">
                <a:solidFill>
                  <a:srgbClr val="FF0000"/>
                </a:solidFill>
              </a:rPr>
              <a:t>Herbicide</a:t>
            </a:r>
          </a:p>
        </p:txBody>
      </p:sp>
      <p:sp>
        <p:nvSpPr>
          <p:cNvPr id="39945" name="TextBox 10"/>
          <p:cNvSpPr txBox="1">
            <a:spLocks noChangeArrowheads="1"/>
          </p:cNvSpPr>
          <p:nvPr/>
        </p:nvSpPr>
        <p:spPr bwMode="auto">
          <a:xfrm>
            <a:off x="4821238" y="3676650"/>
            <a:ext cx="1657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800">
                <a:solidFill>
                  <a:srgbClr val="00B050"/>
                </a:solidFill>
              </a:rPr>
              <a:t>Pesticide</a:t>
            </a:r>
          </a:p>
        </p:txBody>
      </p:sp>
      <p:sp>
        <p:nvSpPr>
          <p:cNvPr id="39946" name="TextBox 11"/>
          <p:cNvSpPr txBox="1">
            <a:spLocks noChangeArrowheads="1"/>
          </p:cNvSpPr>
          <p:nvPr/>
        </p:nvSpPr>
        <p:spPr bwMode="auto">
          <a:xfrm>
            <a:off x="6659563" y="2924175"/>
            <a:ext cx="1873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800">
                <a:solidFill>
                  <a:srgbClr val="6E0BFF"/>
                </a:solidFill>
              </a:rPr>
              <a:t>Fungicide</a:t>
            </a:r>
          </a:p>
        </p:txBody>
      </p:sp>
      <p:sp>
        <p:nvSpPr>
          <p:cNvPr id="39947" name="TextBox 12"/>
          <p:cNvSpPr txBox="1">
            <a:spLocks noChangeArrowheads="1"/>
          </p:cNvSpPr>
          <p:nvPr/>
        </p:nvSpPr>
        <p:spPr bwMode="auto">
          <a:xfrm>
            <a:off x="468313" y="3870325"/>
            <a:ext cx="12239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800">
                <a:solidFill>
                  <a:srgbClr val="FF0000"/>
                </a:solidFill>
              </a:rPr>
              <a:t>Selective</a:t>
            </a:r>
          </a:p>
        </p:txBody>
      </p:sp>
      <p:sp>
        <p:nvSpPr>
          <p:cNvPr id="39948" name="TextBox 13"/>
          <p:cNvSpPr txBox="1">
            <a:spLocks noChangeArrowheads="1"/>
          </p:cNvSpPr>
          <p:nvPr/>
        </p:nvSpPr>
        <p:spPr bwMode="auto">
          <a:xfrm>
            <a:off x="2663825" y="4240213"/>
            <a:ext cx="12239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800">
                <a:solidFill>
                  <a:srgbClr val="FF0000"/>
                </a:solidFill>
              </a:rPr>
              <a:t>Contact</a:t>
            </a:r>
          </a:p>
        </p:txBody>
      </p:sp>
      <p:sp>
        <p:nvSpPr>
          <p:cNvPr id="39949" name="TextBox 14"/>
          <p:cNvSpPr txBox="1">
            <a:spLocks noChangeArrowheads="1"/>
          </p:cNvSpPr>
          <p:nvPr/>
        </p:nvSpPr>
        <p:spPr bwMode="auto">
          <a:xfrm>
            <a:off x="1781175" y="5349875"/>
            <a:ext cx="162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800">
                <a:solidFill>
                  <a:srgbClr val="FF0000"/>
                </a:solidFill>
              </a:rPr>
              <a:t>Systemic</a:t>
            </a:r>
          </a:p>
        </p:txBody>
      </p:sp>
      <p:sp>
        <p:nvSpPr>
          <p:cNvPr id="39950" name="TextBox 15"/>
          <p:cNvSpPr txBox="1">
            <a:spLocks noChangeArrowheads="1"/>
          </p:cNvSpPr>
          <p:nvPr/>
        </p:nvSpPr>
        <p:spPr bwMode="auto">
          <a:xfrm>
            <a:off x="3995738" y="4424363"/>
            <a:ext cx="1368425"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800">
                <a:solidFill>
                  <a:srgbClr val="00B050"/>
                </a:solidFill>
              </a:rPr>
              <a:t>Contact</a:t>
            </a:r>
          </a:p>
        </p:txBody>
      </p:sp>
      <p:sp>
        <p:nvSpPr>
          <p:cNvPr id="39951" name="TextBox 16"/>
          <p:cNvSpPr txBox="1">
            <a:spLocks noChangeArrowheads="1"/>
          </p:cNvSpPr>
          <p:nvPr/>
        </p:nvSpPr>
        <p:spPr bwMode="auto">
          <a:xfrm>
            <a:off x="5508625" y="4240213"/>
            <a:ext cx="13668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800">
                <a:solidFill>
                  <a:srgbClr val="00B050"/>
                </a:solidFill>
              </a:rPr>
              <a:t>Systemic</a:t>
            </a:r>
          </a:p>
        </p:txBody>
      </p:sp>
      <p:sp>
        <p:nvSpPr>
          <p:cNvPr id="39952" name="TextBox 17"/>
          <p:cNvSpPr txBox="1">
            <a:spLocks noChangeArrowheads="1"/>
          </p:cNvSpPr>
          <p:nvPr/>
        </p:nvSpPr>
        <p:spPr bwMode="auto">
          <a:xfrm>
            <a:off x="7235825" y="3692525"/>
            <a:ext cx="14398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800">
                <a:solidFill>
                  <a:srgbClr val="6E0BFF"/>
                </a:solidFill>
              </a:rPr>
              <a:t>Contact</a:t>
            </a:r>
          </a:p>
        </p:txBody>
      </p:sp>
      <p:sp>
        <p:nvSpPr>
          <p:cNvPr id="39953" name="TextBox 18"/>
          <p:cNvSpPr txBox="1">
            <a:spLocks noChangeArrowheads="1"/>
          </p:cNvSpPr>
          <p:nvPr/>
        </p:nvSpPr>
        <p:spPr bwMode="auto">
          <a:xfrm>
            <a:off x="7775575" y="2173288"/>
            <a:ext cx="1260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800">
                <a:solidFill>
                  <a:srgbClr val="6E0BFF"/>
                </a:solidFill>
              </a:rPr>
              <a:t>Systemic</a:t>
            </a:r>
          </a:p>
        </p:txBody>
      </p:sp>
      <p:cxnSp>
        <p:nvCxnSpPr>
          <p:cNvPr id="21" name="Straight Arrow Connector 20"/>
          <p:cNvCxnSpPr>
            <a:stCxn id="39938" idx="0"/>
            <a:endCxn id="39939" idx="2"/>
          </p:cNvCxnSpPr>
          <p:nvPr/>
        </p:nvCxnSpPr>
        <p:spPr>
          <a:xfrm flipH="1" flipV="1">
            <a:off x="4572000" y="1493838"/>
            <a:ext cx="84138" cy="495300"/>
          </a:xfrm>
          <a:prstGeom prst="straightConnector1">
            <a:avLst/>
          </a:prstGeom>
          <a:ln w="38100">
            <a:solidFill>
              <a:srgbClr val="000099"/>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39938" idx="2"/>
            <a:endCxn id="39940" idx="0"/>
          </p:cNvCxnSpPr>
          <p:nvPr/>
        </p:nvCxnSpPr>
        <p:spPr>
          <a:xfrm flipH="1">
            <a:off x="4300538" y="2697163"/>
            <a:ext cx="355600" cy="15557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39939" idx="1"/>
            <a:endCxn id="39941" idx="2"/>
          </p:cNvCxnSpPr>
          <p:nvPr/>
        </p:nvCxnSpPr>
        <p:spPr>
          <a:xfrm flipH="1" flipV="1">
            <a:off x="2627313" y="846138"/>
            <a:ext cx="1223962" cy="463550"/>
          </a:xfrm>
          <a:prstGeom prst="straightConnector1">
            <a:avLst/>
          </a:prstGeom>
          <a:ln w="38100">
            <a:solidFill>
              <a:srgbClr val="000099"/>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39939" idx="0"/>
            <a:endCxn id="39942" idx="2"/>
          </p:cNvCxnSpPr>
          <p:nvPr/>
        </p:nvCxnSpPr>
        <p:spPr>
          <a:xfrm flipV="1">
            <a:off x="4572000" y="846138"/>
            <a:ext cx="71438" cy="279400"/>
          </a:xfrm>
          <a:prstGeom prst="straightConnector1">
            <a:avLst/>
          </a:prstGeom>
          <a:ln w="38100">
            <a:solidFill>
              <a:srgbClr val="000099"/>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cxnSpLocks/>
          </p:cNvCxnSpPr>
          <p:nvPr/>
        </p:nvCxnSpPr>
        <p:spPr>
          <a:xfrm flipV="1">
            <a:off x="4950558" y="1073150"/>
            <a:ext cx="1709005" cy="376238"/>
          </a:xfrm>
          <a:prstGeom prst="straightConnector1">
            <a:avLst/>
          </a:prstGeom>
          <a:ln w="38100">
            <a:solidFill>
              <a:srgbClr val="000099"/>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39940" idx="1"/>
            <a:endCxn id="39944" idx="0"/>
          </p:cNvCxnSpPr>
          <p:nvPr/>
        </p:nvCxnSpPr>
        <p:spPr>
          <a:xfrm flipH="1">
            <a:off x="2484438" y="3036888"/>
            <a:ext cx="1252537" cy="46355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39940" idx="2"/>
            <a:endCxn id="39945" idx="0"/>
          </p:cNvCxnSpPr>
          <p:nvPr/>
        </p:nvCxnSpPr>
        <p:spPr>
          <a:xfrm>
            <a:off x="4300538" y="3222625"/>
            <a:ext cx="1349375" cy="454025"/>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39940" idx="3"/>
            <a:endCxn id="39946" idx="1"/>
          </p:cNvCxnSpPr>
          <p:nvPr/>
        </p:nvCxnSpPr>
        <p:spPr>
          <a:xfrm>
            <a:off x="4864100" y="3036888"/>
            <a:ext cx="1795463" cy="73025"/>
          </a:xfrm>
          <a:prstGeom prst="straightConnector1">
            <a:avLst/>
          </a:prstGeom>
          <a:ln w="38100">
            <a:solidFill>
              <a:srgbClr val="6E0BFF"/>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39944" idx="2"/>
            <a:endCxn id="39947" idx="0"/>
          </p:cNvCxnSpPr>
          <p:nvPr/>
        </p:nvCxnSpPr>
        <p:spPr>
          <a:xfrm flipH="1">
            <a:off x="1079500" y="3870325"/>
            <a:ext cx="1404938"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39944" idx="2"/>
            <a:endCxn id="39949" idx="0"/>
          </p:cNvCxnSpPr>
          <p:nvPr/>
        </p:nvCxnSpPr>
        <p:spPr>
          <a:xfrm>
            <a:off x="2484438" y="3870325"/>
            <a:ext cx="107950" cy="147955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39944" idx="2"/>
            <a:endCxn id="39948" idx="0"/>
          </p:cNvCxnSpPr>
          <p:nvPr/>
        </p:nvCxnSpPr>
        <p:spPr>
          <a:xfrm>
            <a:off x="2484438" y="3870325"/>
            <a:ext cx="792162" cy="3698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39945" idx="2"/>
            <a:endCxn id="39950" idx="0"/>
          </p:cNvCxnSpPr>
          <p:nvPr/>
        </p:nvCxnSpPr>
        <p:spPr>
          <a:xfrm flipH="1">
            <a:off x="4679950" y="4046538"/>
            <a:ext cx="969963" cy="377825"/>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39945" idx="2"/>
            <a:endCxn id="39951" idx="0"/>
          </p:cNvCxnSpPr>
          <p:nvPr/>
        </p:nvCxnSpPr>
        <p:spPr>
          <a:xfrm>
            <a:off x="5649913" y="4046538"/>
            <a:ext cx="542925" cy="193675"/>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39946" idx="0"/>
            <a:endCxn id="39953" idx="2"/>
          </p:cNvCxnSpPr>
          <p:nvPr/>
        </p:nvCxnSpPr>
        <p:spPr>
          <a:xfrm flipV="1">
            <a:off x="7596188" y="2543175"/>
            <a:ext cx="809625" cy="381000"/>
          </a:xfrm>
          <a:prstGeom prst="straightConnector1">
            <a:avLst/>
          </a:prstGeom>
          <a:ln w="38100">
            <a:solidFill>
              <a:srgbClr val="6E0BFF"/>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stCxn id="39946" idx="2"/>
            <a:endCxn id="39952" idx="0"/>
          </p:cNvCxnSpPr>
          <p:nvPr/>
        </p:nvCxnSpPr>
        <p:spPr>
          <a:xfrm>
            <a:off x="7596188" y="3294063"/>
            <a:ext cx="360362" cy="398462"/>
          </a:xfrm>
          <a:prstGeom prst="straightConnector1">
            <a:avLst/>
          </a:prstGeom>
          <a:ln w="38100">
            <a:solidFill>
              <a:srgbClr val="6E0BFF"/>
            </a:solidFill>
            <a:tailEnd type="arrow"/>
          </a:ln>
        </p:spPr>
        <p:style>
          <a:lnRef idx="1">
            <a:schemeClr val="accent1"/>
          </a:lnRef>
          <a:fillRef idx="0">
            <a:schemeClr val="accent1"/>
          </a:fillRef>
          <a:effectRef idx="0">
            <a:schemeClr val="accent1"/>
          </a:effectRef>
          <a:fontRef idx="minor">
            <a:schemeClr val="tx1"/>
          </a:fontRef>
        </p:style>
      </p:cxnSp>
      <p:sp>
        <p:nvSpPr>
          <p:cNvPr id="39969" name="TextBox 57"/>
          <p:cNvSpPr txBox="1">
            <a:spLocks noChangeArrowheads="1"/>
          </p:cNvSpPr>
          <p:nvPr/>
        </p:nvSpPr>
        <p:spPr bwMode="auto">
          <a:xfrm>
            <a:off x="341313" y="4240213"/>
            <a:ext cx="1439862"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200" dirty="0">
                <a:latin typeface="+mn-lt"/>
              </a:rPr>
              <a:t>Affects broad leafed plants only. </a:t>
            </a:r>
          </a:p>
          <a:p>
            <a:pPr algn="ctr"/>
            <a:r>
              <a:rPr lang="en-GB" altLang="en-US" sz="1200" dirty="0">
                <a:latin typeface="+mn-lt"/>
              </a:rPr>
              <a:t>Mimics plant growth hormones. Increases metabolic rate – growth outstrips demand and plant starves.</a:t>
            </a:r>
          </a:p>
        </p:txBody>
      </p:sp>
      <p:sp>
        <p:nvSpPr>
          <p:cNvPr id="39970" name="TextBox 59"/>
          <p:cNvSpPr txBox="1">
            <a:spLocks noChangeArrowheads="1"/>
          </p:cNvSpPr>
          <p:nvPr/>
        </p:nvSpPr>
        <p:spPr bwMode="auto">
          <a:xfrm>
            <a:off x="1835150" y="5729288"/>
            <a:ext cx="14414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200" dirty="0">
                <a:latin typeface="+mn-lt"/>
              </a:rPr>
              <a:t>Quickly transported through entire plant.</a:t>
            </a:r>
          </a:p>
          <a:p>
            <a:pPr algn="ctr"/>
            <a:r>
              <a:rPr lang="en-GB" altLang="en-US" sz="1200" dirty="0">
                <a:latin typeface="+mn-lt"/>
              </a:rPr>
              <a:t>Kills roots and shoots.</a:t>
            </a:r>
          </a:p>
        </p:txBody>
      </p:sp>
      <p:sp>
        <p:nvSpPr>
          <p:cNvPr id="39971" name="TextBox 60"/>
          <p:cNvSpPr txBox="1">
            <a:spLocks noChangeArrowheads="1"/>
          </p:cNvSpPr>
          <p:nvPr/>
        </p:nvSpPr>
        <p:spPr bwMode="auto">
          <a:xfrm>
            <a:off x="2681288" y="4608513"/>
            <a:ext cx="14414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200">
                <a:latin typeface="+mn-lt"/>
              </a:rPr>
              <a:t>Only kills leaves above ground. Roots remain.</a:t>
            </a:r>
          </a:p>
        </p:txBody>
      </p:sp>
      <p:sp>
        <p:nvSpPr>
          <p:cNvPr id="39972" name="TextBox 61"/>
          <p:cNvSpPr txBox="1">
            <a:spLocks noChangeArrowheads="1"/>
          </p:cNvSpPr>
          <p:nvPr/>
        </p:nvSpPr>
        <p:spPr bwMode="auto">
          <a:xfrm>
            <a:off x="4016375" y="4797425"/>
            <a:ext cx="14398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200">
                <a:latin typeface="+mn-lt"/>
              </a:rPr>
              <a:t>Kills all invertebrates when they come in contact with the pesticide.</a:t>
            </a:r>
          </a:p>
        </p:txBody>
      </p:sp>
      <p:sp>
        <p:nvSpPr>
          <p:cNvPr id="39973" name="TextBox 62"/>
          <p:cNvSpPr txBox="1">
            <a:spLocks noChangeArrowheads="1"/>
          </p:cNvSpPr>
          <p:nvPr/>
        </p:nvSpPr>
        <p:spPr bwMode="auto">
          <a:xfrm>
            <a:off x="5472113" y="4608513"/>
            <a:ext cx="143986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200">
                <a:latin typeface="+mn-lt"/>
              </a:rPr>
              <a:t>Absorbed by the plant. Only kills the invertebrate if it eats the plant.</a:t>
            </a:r>
          </a:p>
        </p:txBody>
      </p:sp>
      <p:sp>
        <p:nvSpPr>
          <p:cNvPr id="39974" name="TextBox 63"/>
          <p:cNvSpPr txBox="1">
            <a:spLocks noChangeArrowheads="1"/>
          </p:cNvSpPr>
          <p:nvPr/>
        </p:nvSpPr>
        <p:spPr bwMode="auto">
          <a:xfrm>
            <a:off x="7213600" y="4008438"/>
            <a:ext cx="1439863"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200">
                <a:latin typeface="+mn-lt"/>
              </a:rPr>
              <a:t>Sprayed on prior to fungal attack. Kills fungi as soon as the spores germinate. Can be washed off by the rain – needs to be reapplied.</a:t>
            </a:r>
          </a:p>
        </p:txBody>
      </p:sp>
      <p:sp>
        <p:nvSpPr>
          <p:cNvPr id="39975" name="TextBox 64"/>
          <p:cNvSpPr txBox="1">
            <a:spLocks noChangeArrowheads="1"/>
          </p:cNvSpPr>
          <p:nvPr/>
        </p:nvSpPr>
        <p:spPr bwMode="auto">
          <a:xfrm>
            <a:off x="7235825" y="1365527"/>
            <a:ext cx="19081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200" dirty="0">
                <a:latin typeface="+mn-lt"/>
              </a:rPr>
              <a:t>Absorbed by the plant. Kills fungi only when it attacks plant. Not affected by rain.</a:t>
            </a:r>
          </a:p>
        </p:txBody>
      </p:sp>
      <p:sp>
        <p:nvSpPr>
          <p:cNvPr id="39976" name="TextBox 65"/>
          <p:cNvSpPr txBox="1">
            <a:spLocks noChangeArrowheads="1"/>
          </p:cNvSpPr>
          <p:nvPr/>
        </p:nvSpPr>
        <p:spPr bwMode="auto">
          <a:xfrm>
            <a:off x="1187450" y="87313"/>
            <a:ext cx="19494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200">
                <a:solidFill>
                  <a:srgbClr val="000099"/>
                </a:solidFill>
                <a:latin typeface="+mn-lt"/>
              </a:rPr>
              <a:t>Weeds in top 20 cm of soil and buried and die.</a:t>
            </a:r>
          </a:p>
        </p:txBody>
      </p:sp>
      <p:sp>
        <p:nvSpPr>
          <p:cNvPr id="39977" name="TextBox 66"/>
          <p:cNvSpPr txBox="1">
            <a:spLocks noChangeArrowheads="1"/>
          </p:cNvSpPr>
          <p:nvPr/>
        </p:nvSpPr>
        <p:spPr bwMode="auto">
          <a:xfrm>
            <a:off x="3059113" y="-9525"/>
            <a:ext cx="3241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200">
                <a:solidFill>
                  <a:srgbClr val="000099"/>
                </a:solidFill>
                <a:latin typeface="+mn-lt"/>
              </a:rPr>
              <a:t>Weeds removed early to prevent competition with crop plant.</a:t>
            </a:r>
          </a:p>
        </p:txBody>
      </p:sp>
      <p:sp>
        <p:nvSpPr>
          <p:cNvPr id="39978" name="TextBox 68"/>
          <p:cNvSpPr txBox="1">
            <a:spLocks noChangeArrowheads="1"/>
          </p:cNvSpPr>
          <p:nvPr/>
        </p:nvSpPr>
        <p:spPr bwMode="auto">
          <a:xfrm>
            <a:off x="6958806" y="33951"/>
            <a:ext cx="19494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omic Sans MS" pitchFamily="66" charset="0"/>
                <a:ea typeface="ＭＳ Ｐゴシック" pitchFamily="34" charset="-128"/>
              </a:defRPr>
            </a:lvl1pPr>
            <a:lvl2pPr>
              <a:defRPr sz="2800">
                <a:solidFill>
                  <a:schemeClr val="tx1"/>
                </a:solidFill>
                <a:latin typeface="Comic Sans MS" pitchFamily="66" charset="0"/>
                <a:ea typeface="ＭＳ Ｐゴシック" pitchFamily="34" charset="-128"/>
              </a:defRPr>
            </a:lvl2pPr>
            <a:lvl3pPr>
              <a:defRPr sz="2400">
                <a:solidFill>
                  <a:schemeClr val="tx1"/>
                </a:solidFill>
                <a:latin typeface="Comic Sans MS" pitchFamily="66" charset="0"/>
                <a:ea typeface="ＭＳ Ｐゴシック" pitchFamily="34" charset="-128"/>
              </a:defRPr>
            </a:lvl3pPr>
            <a:lvl4pPr>
              <a:defRPr sz="2000">
                <a:solidFill>
                  <a:schemeClr val="tx1"/>
                </a:solidFill>
                <a:latin typeface="Comic Sans MS" pitchFamily="66" charset="0"/>
                <a:ea typeface="ＭＳ Ｐゴシック" pitchFamily="34" charset="-128"/>
              </a:defRPr>
            </a:lvl4pPr>
            <a:lvl5pPr>
              <a:defRPr sz="2000">
                <a:solidFill>
                  <a:schemeClr val="tx1"/>
                </a:solidFill>
                <a:latin typeface="Comic Sans MS" pitchFamily="66" charset="0"/>
                <a:ea typeface="ＭＳ Ｐゴシック" pitchFamily="34" charset="-128"/>
              </a:defRPr>
            </a:lvl5pPr>
            <a:lvl6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6pPr>
            <a:lvl7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7pPr>
            <a:lvl8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8pPr>
            <a:lvl9pPr eaLnBrk="0" fontAlgn="base" hangingPunct="0">
              <a:spcAft>
                <a:spcPct val="0"/>
              </a:spcAft>
              <a:buFont typeface="Arial" charset="0"/>
              <a:buChar char="»"/>
              <a:defRPr sz="2000">
                <a:solidFill>
                  <a:schemeClr val="tx1"/>
                </a:solidFill>
                <a:latin typeface="Comic Sans MS" pitchFamily="66" charset="0"/>
                <a:ea typeface="ＭＳ Ｐゴシック" pitchFamily="34" charset="-128"/>
              </a:defRPr>
            </a:lvl9pPr>
          </a:lstStyle>
          <a:p>
            <a:pPr algn="ctr"/>
            <a:r>
              <a:rPr lang="en-GB" altLang="en-US" sz="1200" dirty="0">
                <a:solidFill>
                  <a:srgbClr val="000099"/>
                </a:solidFill>
                <a:latin typeface="+mn-lt"/>
              </a:rPr>
              <a:t>Rotating crops to ensure pathogens cant be passed on and to ensure soil is not depleted of nutrients.</a:t>
            </a:r>
          </a:p>
        </p:txBody>
      </p:sp>
    </p:spTree>
    <p:extLst>
      <p:ext uri="{BB962C8B-B14F-4D97-AF65-F5344CB8AC3E}">
        <p14:creationId xmlns:p14="http://schemas.microsoft.com/office/powerpoint/2010/main" val="15812426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a:bodyPr>
          <a:lstStyle/>
          <a:p>
            <a:r>
              <a:rPr lang="en-GB" altLang="en-US" dirty="0"/>
              <a:t>Ideal Characteristics</a:t>
            </a:r>
          </a:p>
        </p:txBody>
      </p:sp>
      <p:sp>
        <p:nvSpPr>
          <p:cNvPr id="3" name="Content Placeholder 2"/>
          <p:cNvSpPr>
            <a:spLocks noGrp="1"/>
          </p:cNvSpPr>
          <p:nvPr>
            <p:ph idx="1"/>
          </p:nvPr>
        </p:nvSpPr>
        <p:spPr/>
        <p:txBody>
          <a:bodyPr/>
          <a:lstStyle/>
          <a:p>
            <a:pPr marL="0" indent="0">
              <a:buNone/>
            </a:pPr>
            <a:r>
              <a:rPr lang="en-GB" dirty="0"/>
              <a:t>Ideally a plant protection chemicals (herbicide, pesticide and fungicides) should be:</a:t>
            </a:r>
          </a:p>
          <a:p>
            <a:r>
              <a:rPr lang="en-GB" dirty="0"/>
              <a:t>Specific to the pest concerned.</a:t>
            </a:r>
          </a:p>
          <a:p>
            <a:r>
              <a:rPr lang="en-GB" dirty="0"/>
              <a:t>Have a short life (i.e. should not persist in the environment – but be broken down into harmless by-products)</a:t>
            </a:r>
          </a:p>
          <a:p>
            <a:r>
              <a:rPr lang="en-GB" dirty="0"/>
              <a:t>Be safe for human users and animals</a:t>
            </a:r>
          </a:p>
        </p:txBody>
      </p:sp>
    </p:spTree>
    <p:extLst>
      <p:ext uri="{BB962C8B-B14F-4D97-AF65-F5344CB8AC3E}">
        <p14:creationId xmlns:p14="http://schemas.microsoft.com/office/powerpoint/2010/main" val="2910830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04F07-F00C-6F42-5321-A5E0E1DF3D6B}"/>
              </a:ext>
            </a:extLst>
          </p:cNvPr>
          <p:cNvSpPr>
            <a:spLocks noGrp="1"/>
          </p:cNvSpPr>
          <p:nvPr>
            <p:ph type="title"/>
          </p:nvPr>
        </p:nvSpPr>
        <p:spPr/>
        <p:txBody>
          <a:bodyPr/>
          <a:lstStyle/>
          <a:p>
            <a:r>
              <a:rPr lang="en-GB" dirty="0"/>
              <a:t>Problems</a:t>
            </a:r>
          </a:p>
        </p:txBody>
      </p:sp>
      <p:sp>
        <p:nvSpPr>
          <p:cNvPr id="3" name="Content Placeholder 2">
            <a:extLst>
              <a:ext uri="{FF2B5EF4-FFF2-40B4-BE49-F238E27FC236}">
                <a16:creationId xmlns:a16="http://schemas.microsoft.com/office/drawing/2014/main" id="{17F95C14-44C4-F400-0C00-C840B1A2B61D}"/>
              </a:ext>
            </a:extLst>
          </p:cNvPr>
          <p:cNvSpPr>
            <a:spLocks noGrp="1"/>
          </p:cNvSpPr>
          <p:nvPr>
            <p:ph idx="1"/>
          </p:nvPr>
        </p:nvSpPr>
        <p:spPr/>
        <p:txBody>
          <a:bodyPr/>
          <a:lstStyle/>
          <a:p>
            <a:r>
              <a:rPr lang="en-GB" dirty="0"/>
              <a:t>Problems with pesticides:</a:t>
            </a:r>
          </a:p>
          <a:p>
            <a:pPr lvl="1"/>
            <a:r>
              <a:rPr lang="en-GB" dirty="0"/>
              <a:t>Toxicity to non target species</a:t>
            </a:r>
          </a:p>
          <a:p>
            <a:pPr lvl="1"/>
            <a:r>
              <a:rPr lang="en-GB" dirty="0"/>
              <a:t>Persistence in environment</a:t>
            </a:r>
          </a:p>
          <a:p>
            <a:pPr lvl="1"/>
            <a:r>
              <a:rPr lang="en-GB" dirty="0"/>
              <a:t>Bioaccumulation in food chains</a:t>
            </a:r>
          </a:p>
          <a:p>
            <a:pPr lvl="1"/>
            <a:r>
              <a:rPr lang="en-GB" dirty="0"/>
              <a:t>Producing resistant populations of pests </a:t>
            </a:r>
          </a:p>
        </p:txBody>
      </p:sp>
    </p:spTree>
    <p:extLst>
      <p:ext uri="{BB962C8B-B14F-4D97-AF65-F5344CB8AC3E}">
        <p14:creationId xmlns:p14="http://schemas.microsoft.com/office/powerpoint/2010/main" val="25193710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GB" altLang="en-US"/>
              <a:t>Bioaccumulation</a:t>
            </a:r>
          </a:p>
        </p:txBody>
      </p:sp>
      <p:sp>
        <p:nvSpPr>
          <p:cNvPr id="3" name="Content Placeholder 2"/>
          <p:cNvSpPr>
            <a:spLocks noGrp="1"/>
          </p:cNvSpPr>
          <p:nvPr>
            <p:ph idx="1"/>
          </p:nvPr>
        </p:nvSpPr>
        <p:spPr/>
        <p:txBody>
          <a:bodyPr/>
          <a:lstStyle/>
          <a:p>
            <a:r>
              <a:rPr lang="en-GB" altLang="en-US"/>
              <a:t>Many plant protection chemicals have been found to persist in the environment.</a:t>
            </a:r>
          </a:p>
          <a:p>
            <a:endParaRPr lang="en-GB" altLang="en-US"/>
          </a:p>
          <a:p>
            <a:r>
              <a:rPr lang="en-GB" altLang="en-US"/>
              <a:t>Whilst they are found at low concentrations in the environment they accumulate along food chains – this is called bioaccumulation.</a:t>
            </a:r>
          </a:p>
        </p:txBody>
      </p:sp>
    </p:spTree>
    <p:extLst>
      <p:ext uri="{BB962C8B-B14F-4D97-AF65-F5344CB8AC3E}">
        <p14:creationId xmlns:p14="http://schemas.microsoft.com/office/powerpoint/2010/main" val="17101651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Biomaginfication</a:t>
            </a:r>
            <a:endParaRPr lang="en-GB" dirty="0"/>
          </a:p>
        </p:txBody>
      </p:sp>
      <p:sp>
        <p:nvSpPr>
          <p:cNvPr id="3" name="Content Placeholder 2"/>
          <p:cNvSpPr>
            <a:spLocks noGrp="1"/>
          </p:cNvSpPr>
          <p:nvPr>
            <p:ph idx="1"/>
          </p:nvPr>
        </p:nvSpPr>
        <p:spPr>
          <a:xfrm>
            <a:off x="457200" y="1600200"/>
            <a:ext cx="5626968" cy="4525963"/>
          </a:xfrm>
        </p:spPr>
        <p:txBody>
          <a:bodyPr/>
          <a:lstStyle/>
          <a:p>
            <a:r>
              <a:rPr lang="en-GB" dirty="0" err="1"/>
              <a:t>Biomaginifcation</a:t>
            </a:r>
            <a:r>
              <a:rPr lang="en-GB" dirty="0"/>
              <a:t> is an increase in concentration of a chemical moving between trophic levels</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1271" y="1340768"/>
            <a:ext cx="2325185" cy="5274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29921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GB" altLang="en-US" dirty="0"/>
              <a:t>DDT- Silent Spring</a:t>
            </a:r>
          </a:p>
        </p:txBody>
      </p:sp>
      <p:sp>
        <p:nvSpPr>
          <p:cNvPr id="44035" name="Content Placeholder 2"/>
          <p:cNvSpPr>
            <a:spLocks noGrp="1"/>
          </p:cNvSpPr>
          <p:nvPr>
            <p:ph idx="1"/>
          </p:nvPr>
        </p:nvSpPr>
        <p:spPr/>
        <p:txBody>
          <a:bodyPr>
            <a:normAutofit/>
          </a:bodyPr>
          <a:lstStyle/>
          <a:p>
            <a:pPr marL="0" indent="0">
              <a:buNone/>
            </a:pPr>
            <a:r>
              <a:rPr lang="en-GB" altLang="en-US" dirty="0">
                <a:hlinkClick r:id="rId2"/>
              </a:rPr>
              <a:t>https://www.youtube.com/watch?v=GLllZ-qiXJA</a:t>
            </a:r>
            <a:endParaRPr lang="en-GB" altLang="en-US" dirty="0"/>
          </a:p>
          <a:p>
            <a:pPr marL="0" indent="0">
              <a:buNone/>
            </a:pPr>
            <a:r>
              <a:rPr lang="en-GB" altLang="en-US" dirty="0">
                <a:hlinkClick r:id="rId3"/>
              </a:rPr>
              <a:t>https://www.youtube.com/watch?v=ezVEzCmiXM4</a:t>
            </a:r>
            <a:endParaRPr lang="en-GB" altLang="en-US" dirty="0"/>
          </a:p>
          <a:p>
            <a:pPr marL="0" indent="0">
              <a:buNone/>
            </a:pPr>
            <a:endParaRPr lang="en-GB" altLang="en-US" dirty="0"/>
          </a:p>
        </p:txBody>
      </p:sp>
    </p:spTree>
    <p:extLst>
      <p:ext uri="{BB962C8B-B14F-4D97-AF65-F5344CB8AC3E}">
        <p14:creationId xmlns:p14="http://schemas.microsoft.com/office/powerpoint/2010/main" val="7008221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GB" altLang="en-US"/>
              <a:t>DDT</a:t>
            </a:r>
            <a:endParaRPr lang="en-GB" altLang="en-US" dirty="0"/>
          </a:p>
        </p:txBody>
      </p:sp>
      <p:sp>
        <p:nvSpPr>
          <p:cNvPr id="44035" name="Content Placeholder 2"/>
          <p:cNvSpPr>
            <a:spLocks noGrp="1"/>
          </p:cNvSpPr>
          <p:nvPr>
            <p:ph idx="1"/>
          </p:nvPr>
        </p:nvSpPr>
        <p:spPr/>
        <p:txBody>
          <a:bodyPr>
            <a:normAutofit/>
          </a:bodyPr>
          <a:lstStyle/>
          <a:p>
            <a:r>
              <a:rPr lang="en-GB" altLang="en-US" dirty="0"/>
              <a:t>DDT is a plant protection chemical which is now banned</a:t>
            </a:r>
          </a:p>
          <a:p>
            <a:r>
              <a:rPr lang="en-GB" altLang="en-US" dirty="0"/>
              <a:t>Research and make notes on what DDT was used for and what happened to the plants and animals at each stage in the food chain</a:t>
            </a:r>
          </a:p>
        </p:txBody>
      </p:sp>
    </p:spTree>
    <p:extLst>
      <p:ext uri="{BB962C8B-B14F-4D97-AF65-F5344CB8AC3E}">
        <p14:creationId xmlns:p14="http://schemas.microsoft.com/office/powerpoint/2010/main" val="13768621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Research</a:t>
            </a:r>
          </a:p>
        </p:txBody>
      </p:sp>
      <p:sp>
        <p:nvSpPr>
          <p:cNvPr id="3" name="Content Placeholder 2"/>
          <p:cNvSpPr>
            <a:spLocks noGrp="1"/>
          </p:cNvSpPr>
          <p:nvPr>
            <p:ph idx="1"/>
          </p:nvPr>
        </p:nvSpPr>
        <p:spPr/>
        <p:txBody>
          <a:bodyPr/>
          <a:lstStyle/>
          <a:p>
            <a:r>
              <a:rPr lang="en-GB" dirty="0"/>
              <a:t>Use your </a:t>
            </a:r>
            <a:r>
              <a:rPr lang="en-GB" dirty="0" err="1"/>
              <a:t>iPad</a:t>
            </a:r>
            <a:r>
              <a:rPr lang="en-GB" dirty="0"/>
              <a:t> to complete the pages in your booklet </a:t>
            </a:r>
          </a:p>
        </p:txBody>
      </p:sp>
    </p:spTree>
    <p:extLst>
      <p:ext uri="{BB962C8B-B14F-4D97-AF65-F5344CB8AC3E}">
        <p14:creationId xmlns:p14="http://schemas.microsoft.com/office/powerpoint/2010/main" val="14619645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8" y="0"/>
            <a:ext cx="8229600" cy="1143000"/>
          </a:xfrm>
        </p:spPr>
        <p:txBody>
          <a:bodyPr/>
          <a:lstStyle/>
          <a:p>
            <a:r>
              <a:rPr lang="en-GB" dirty="0"/>
              <a:t>Plenary</a:t>
            </a:r>
          </a:p>
        </p:txBody>
      </p:sp>
      <p:sp>
        <p:nvSpPr>
          <p:cNvPr id="3" name="Content Placeholder 2"/>
          <p:cNvSpPr>
            <a:spLocks noGrp="1"/>
          </p:cNvSpPr>
          <p:nvPr>
            <p:ph idx="1"/>
          </p:nvPr>
        </p:nvSpPr>
        <p:spPr>
          <a:xfrm>
            <a:off x="457200" y="1268760"/>
            <a:ext cx="8229600" cy="5472608"/>
          </a:xfrm>
        </p:spPr>
        <p:txBody>
          <a:bodyPr>
            <a:normAutofit fontScale="62500" lnSpcReduction="20000"/>
          </a:bodyPr>
          <a:lstStyle/>
          <a:p>
            <a:pPr marL="0" indent="0" algn="ctr">
              <a:buNone/>
            </a:pPr>
            <a:r>
              <a:rPr lang="en-GB" sz="3400" dirty="0"/>
              <a:t>Phytoplankton → krill → mackerel → tuna fish → dolphin</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r>
              <a:rPr lang="en-GB" dirty="0"/>
              <a:t>The concentration of pesticide increased by a factor of 400 times between:</a:t>
            </a:r>
          </a:p>
          <a:p>
            <a:pPr marL="0" indent="0">
              <a:buNone/>
            </a:pPr>
            <a:r>
              <a:rPr lang="en-GB" dirty="0"/>
              <a:t>a) water and tuna fish</a:t>
            </a:r>
          </a:p>
          <a:p>
            <a:pPr marL="0" indent="0">
              <a:buNone/>
            </a:pPr>
            <a:r>
              <a:rPr lang="en-GB" dirty="0"/>
              <a:t>b) krill and dolphin</a:t>
            </a:r>
          </a:p>
          <a:p>
            <a:pPr marL="0" indent="0">
              <a:buNone/>
            </a:pPr>
            <a:r>
              <a:rPr lang="en-GB" dirty="0"/>
              <a:t>c) phytoplankton and tuna fish</a:t>
            </a:r>
          </a:p>
          <a:p>
            <a:pPr marL="0" indent="0">
              <a:buNone/>
            </a:pPr>
            <a:r>
              <a:rPr lang="en-GB" dirty="0"/>
              <a:t>d) phytoplankton and dolphin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648" y="1772816"/>
            <a:ext cx="6285834" cy="2232248"/>
          </a:xfrm>
          <a:prstGeom prst="rect">
            <a:avLst/>
          </a:prstGeom>
        </p:spPr>
      </p:pic>
    </p:spTree>
    <p:extLst>
      <p:ext uri="{BB962C8B-B14F-4D97-AF65-F5344CB8AC3E}">
        <p14:creationId xmlns:p14="http://schemas.microsoft.com/office/powerpoint/2010/main" val="20698656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Starter</a:t>
            </a:r>
          </a:p>
        </p:txBody>
      </p:sp>
      <p:sp>
        <p:nvSpPr>
          <p:cNvPr id="3" name="Content Placeholder 2"/>
          <p:cNvSpPr>
            <a:spLocks noGrp="1"/>
          </p:cNvSpPr>
          <p:nvPr>
            <p:ph idx="1"/>
          </p:nvPr>
        </p:nvSpPr>
        <p:spPr/>
        <p:txBody>
          <a:bodyPr/>
          <a:lstStyle/>
          <a:p>
            <a:pPr marL="0" indent="0">
              <a:buNone/>
            </a:pPr>
            <a:r>
              <a:rPr lang="en-GB" dirty="0"/>
              <a:t>Write notes on human food supply under the following headings:</a:t>
            </a:r>
            <a:br>
              <a:rPr lang="en-GB" dirty="0"/>
            </a:br>
            <a:r>
              <a:rPr lang="en-GB" dirty="0"/>
              <a:t>(</a:t>
            </a:r>
            <a:r>
              <a:rPr lang="en-GB" dirty="0" err="1"/>
              <a:t>i</a:t>
            </a:r>
            <a:r>
              <a:rPr lang="en-GB" dirty="0"/>
              <a:t>) food security and population		3</a:t>
            </a:r>
            <a:br>
              <a:rPr lang="en-GB" dirty="0"/>
            </a:br>
            <a:r>
              <a:rPr lang="en-GB" dirty="0"/>
              <a:t>(ii) factors affecting food production 7</a:t>
            </a:r>
          </a:p>
        </p:txBody>
      </p:sp>
    </p:spTree>
    <p:extLst>
      <p:ext uri="{BB962C8B-B14F-4D97-AF65-F5344CB8AC3E}">
        <p14:creationId xmlns:p14="http://schemas.microsoft.com/office/powerpoint/2010/main" val="39447274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Starter</a:t>
            </a:r>
          </a:p>
        </p:txBody>
      </p:sp>
      <p:sp>
        <p:nvSpPr>
          <p:cNvPr id="3" name="Content Placeholder 2"/>
          <p:cNvSpPr>
            <a:spLocks noGrp="1"/>
          </p:cNvSpPr>
          <p:nvPr>
            <p:ph idx="1"/>
          </p:nvPr>
        </p:nvSpPr>
        <p:spPr/>
        <p:txBody>
          <a:bodyPr>
            <a:normAutofit fontScale="62500" lnSpcReduction="20000"/>
          </a:bodyPr>
          <a:lstStyle/>
          <a:p>
            <a:pPr marL="514350" indent="-514350">
              <a:buFont typeface="+mj-lt"/>
              <a:buAutoNum type="arabicPeriod"/>
            </a:pPr>
            <a:r>
              <a:rPr lang="en-GB" dirty="0"/>
              <a:t>Food security is ability of human population to access sufficient supply of food. </a:t>
            </a:r>
          </a:p>
          <a:p>
            <a:pPr marL="514350" indent="-514350">
              <a:buFont typeface="+mj-lt"/>
              <a:buAutoNum type="arabicPeriod"/>
            </a:pPr>
            <a:r>
              <a:rPr lang="en-GB" dirty="0"/>
              <a:t>Increasing population increases the demand for food.</a:t>
            </a:r>
          </a:p>
          <a:p>
            <a:pPr marL="514350" indent="-514350">
              <a:buFont typeface="+mj-lt"/>
              <a:buAutoNum type="arabicPeriod"/>
            </a:pPr>
            <a:r>
              <a:rPr lang="en-GB" dirty="0"/>
              <a:t>Production is sustainable and does not degrade natural resources on which agriculture depends on</a:t>
            </a:r>
          </a:p>
          <a:p>
            <a:pPr marL="514350" indent="-514350">
              <a:buFont typeface="+mj-lt"/>
              <a:buAutoNum type="arabicPeriod"/>
            </a:pPr>
            <a:r>
              <a:rPr lang="en-GB" dirty="0"/>
              <a:t>food production depends on photosynthesis. </a:t>
            </a:r>
          </a:p>
          <a:p>
            <a:pPr marL="514350" indent="-514350">
              <a:buFont typeface="+mj-lt"/>
              <a:buAutoNum type="arabicPeriod"/>
            </a:pPr>
            <a:r>
              <a:rPr lang="en-GB" dirty="0"/>
              <a:t>factors which limit photosynthesis include light and temperature. </a:t>
            </a:r>
          </a:p>
          <a:p>
            <a:pPr marL="514350" indent="-514350">
              <a:buFont typeface="+mj-lt"/>
              <a:buAutoNum type="arabicPeriod"/>
            </a:pPr>
            <a:r>
              <a:rPr lang="en-GB" dirty="0"/>
              <a:t>high-yielding cultivars increase food production. </a:t>
            </a:r>
          </a:p>
          <a:p>
            <a:pPr marL="514350" indent="-514350">
              <a:buFont typeface="+mj-lt"/>
              <a:buAutoNum type="arabicPeriod"/>
            </a:pPr>
            <a:r>
              <a:rPr lang="en-GB" dirty="0"/>
              <a:t>Pests eat crops which affects food production. </a:t>
            </a:r>
          </a:p>
          <a:p>
            <a:pPr marL="514350" indent="-514350">
              <a:buFont typeface="+mj-lt"/>
              <a:buAutoNum type="arabicPeriod"/>
            </a:pPr>
            <a:r>
              <a:rPr lang="en-GB" dirty="0"/>
              <a:t>The use of pesticides control pests. </a:t>
            </a:r>
          </a:p>
          <a:p>
            <a:pPr marL="514350" indent="-514350">
              <a:buFont typeface="+mj-lt"/>
              <a:buAutoNum type="arabicPeriod"/>
            </a:pPr>
            <a:r>
              <a:rPr lang="en-GB" dirty="0"/>
              <a:t>Livestock produce less food per unit area than crops due to energy loss at each trophic</a:t>
            </a:r>
            <a:br>
              <a:rPr lang="en-GB" dirty="0"/>
            </a:br>
            <a:r>
              <a:rPr lang="en-GB" dirty="0"/>
              <a:t>level</a:t>
            </a:r>
          </a:p>
          <a:p>
            <a:pPr marL="514350" indent="-514350">
              <a:buFont typeface="+mj-lt"/>
              <a:buAutoNum type="arabicPeriod"/>
            </a:pPr>
            <a:r>
              <a:rPr lang="en-GB" dirty="0"/>
              <a:t>Increased fertilizers also increase food production</a:t>
            </a:r>
          </a:p>
        </p:txBody>
      </p:sp>
    </p:spTree>
    <p:extLst>
      <p:ext uri="{BB962C8B-B14F-4D97-AF65-F5344CB8AC3E}">
        <p14:creationId xmlns:p14="http://schemas.microsoft.com/office/powerpoint/2010/main" val="9607376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Learning Intention</a:t>
            </a:r>
          </a:p>
        </p:txBody>
      </p:sp>
      <p:sp>
        <p:nvSpPr>
          <p:cNvPr id="3" name="Content Placeholder 2"/>
          <p:cNvSpPr>
            <a:spLocks noGrp="1"/>
          </p:cNvSpPr>
          <p:nvPr>
            <p:ph idx="1"/>
          </p:nvPr>
        </p:nvSpPr>
        <p:spPr/>
        <p:txBody>
          <a:bodyPr/>
          <a:lstStyle/>
          <a:p>
            <a:pPr marL="0" indent="0">
              <a:buNone/>
            </a:pPr>
            <a:r>
              <a:rPr lang="en-GB" dirty="0"/>
              <a:t>By the end of this key area I will be able to:</a:t>
            </a:r>
          </a:p>
          <a:p>
            <a:pPr>
              <a:lnSpc>
                <a:spcPct val="90000"/>
              </a:lnSpc>
            </a:pPr>
            <a:r>
              <a:rPr lang="en-GB" altLang="en-US" dirty="0"/>
              <a:t>Describe what is meant by “biological control”</a:t>
            </a:r>
          </a:p>
          <a:p>
            <a:pPr>
              <a:lnSpc>
                <a:spcPct val="90000"/>
              </a:lnSpc>
            </a:pPr>
            <a:r>
              <a:rPr lang="en-GB" altLang="en-US" dirty="0"/>
              <a:t>Explain the possible risks associated with biological control</a:t>
            </a:r>
          </a:p>
          <a:p>
            <a:pPr>
              <a:lnSpc>
                <a:spcPct val="90000"/>
              </a:lnSpc>
            </a:pPr>
            <a:r>
              <a:rPr lang="en-GB" altLang="en-US" dirty="0"/>
              <a:t>Explain what is meant by “integrated pest management”</a:t>
            </a:r>
          </a:p>
          <a:p>
            <a:endParaRPr lang="en-GB" dirty="0"/>
          </a:p>
        </p:txBody>
      </p:sp>
    </p:spTree>
    <p:extLst>
      <p:ext uri="{BB962C8B-B14F-4D97-AF65-F5344CB8AC3E}">
        <p14:creationId xmlns:p14="http://schemas.microsoft.com/office/powerpoint/2010/main" val="8954733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Success Criteria</a:t>
            </a:r>
          </a:p>
        </p:txBody>
      </p:sp>
      <p:sp>
        <p:nvSpPr>
          <p:cNvPr id="3" name="Content Placeholder 2"/>
          <p:cNvSpPr>
            <a:spLocks noGrp="1"/>
          </p:cNvSpPr>
          <p:nvPr>
            <p:ph idx="1"/>
          </p:nvPr>
        </p:nvSpPr>
        <p:spPr/>
        <p:txBody>
          <a:bodyPr/>
          <a:lstStyle/>
          <a:p>
            <a:pPr marL="0" indent="0">
              <a:buNone/>
            </a:pPr>
            <a:r>
              <a:rPr lang="en-GB" dirty="0"/>
              <a:t>I can:</a:t>
            </a:r>
          </a:p>
          <a:p>
            <a:r>
              <a:rPr lang="en-GB" dirty="0"/>
              <a:t>Describe Biological Control in relation to crop protection</a:t>
            </a:r>
          </a:p>
          <a:p>
            <a:r>
              <a:rPr lang="en-GB" dirty="0"/>
              <a:t>Give examples of when Biological Control has gone wrong </a:t>
            </a:r>
          </a:p>
          <a:p>
            <a:r>
              <a:rPr lang="en-GB" dirty="0"/>
              <a:t>Describe integrated pest management </a:t>
            </a:r>
          </a:p>
        </p:txBody>
      </p:sp>
    </p:spTree>
    <p:extLst>
      <p:ext uri="{BB962C8B-B14F-4D97-AF65-F5344CB8AC3E}">
        <p14:creationId xmlns:p14="http://schemas.microsoft.com/office/powerpoint/2010/main" val="38057650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GB" altLang="en-US" dirty="0">
                <a:latin typeface="Comic Sans MS" pitchFamily="66" charset="0"/>
              </a:rPr>
              <a:t>Biological Control</a:t>
            </a:r>
          </a:p>
        </p:txBody>
      </p:sp>
      <p:sp>
        <p:nvSpPr>
          <p:cNvPr id="3" name="Content Placeholder 2"/>
          <p:cNvSpPr>
            <a:spLocks noGrp="1"/>
          </p:cNvSpPr>
          <p:nvPr>
            <p:ph idx="1"/>
          </p:nvPr>
        </p:nvSpPr>
        <p:spPr>
          <a:xfrm>
            <a:off x="457200" y="1600200"/>
            <a:ext cx="8229600" cy="3775075"/>
          </a:xfrm>
        </p:spPr>
        <p:txBody>
          <a:bodyPr/>
          <a:lstStyle/>
          <a:p>
            <a:pPr marL="0" indent="0">
              <a:buFont typeface="Arial" charset="0"/>
              <a:buNone/>
              <a:defRPr/>
            </a:pPr>
            <a:r>
              <a:rPr lang="en-GB" dirty="0"/>
              <a:t>Biological control describes the control of a pest population through the introduction of one of its natural “enemies”:</a:t>
            </a:r>
          </a:p>
          <a:p>
            <a:pPr>
              <a:defRPr/>
            </a:pPr>
            <a:r>
              <a:rPr lang="en-GB" dirty="0"/>
              <a:t>predator</a:t>
            </a:r>
          </a:p>
          <a:p>
            <a:pPr>
              <a:defRPr/>
            </a:pPr>
            <a:r>
              <a:rPr lang="en-GB" dirty="0"/>
              <a:t>parasite</a:t>
            </a:r>
          </a:p>
          <a:p>
            <a:pPr>
              <a:defRPr/>
            </a:pPr>
            <a:r>
              <a:rPr lang="en-GB" dirty="0"/>
              <a:t>pathogen</a:t>
            </a:r>
          </a:p>
        </p:txBody>
      </p:sp>
    </p:spTree>
    <p:extLst>
      <p:ext uri="{BB962C8B-B14F-4D97-AF65-F5344CB8AC3E}">
        <p14:creationId xmlns:p14="http://schemas.microsoft.com/office/powerpoint/2010/main" val="19108051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Biological Control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2988115"/>
              </p:ext>
            </p:extLst>
          </p:nvPr>
        </p:nvGraphicFramePr>
        <p:xfrm>
          <a:off x="457200" y="1600200"/>
          <a:ext cx="8229600" cy="4886325"/>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520733">
                <a:tc>
                  <a:txBody>
                    <a:bodyPr/>
                    <a:lstStyle/>
                    <a:p>
                      <a:pPr algn="ctr"/>
                      <a:r>
                        <a:rPr lang="en-GB" sz="1800"/>
                        <a:t>Predator</a:t>
                      </a:r>
                      <a:endParaRPr lang="en-GB" sz="1800" dirty="0"/>
                    </a:p>
                  </a:txBody>
                  <a:tcPr marT="45723" marB="45723"/>
                </a:tc>
                <a:tc>
                  <a:txBody>
                    <a:bodyPr/>
                    <a:lstStyle/>
                    <a:p>
                      <a:pPr algn="ctr"/>
                      <a:r>
                        <a:rPr lang="en-GB" sz="1800" dirty="0"/>
                        <a:t>Parasite</a:t>
                      </a:r>
                    </a:p>
                  </a:txBody>
                  <a:tcPr marT="45723" marB="45723"/>
                </a:tc>
                <a:tc>
                  <a:txBody>
                    <a:bodyPr/>
                    <a:lstStyle/>
                    <a:p>
                      <a:pPr algn="ctr"/>
                      <a:r>
                        <a:rPr lang="en-GB" sz="1800" dirty="0"/>
                        <a:t>Pathogen</a:t>
                      </a:r>
                    </a:p>
                  </a:txBody>
                  <a:tcPr marT="45723" marB="45723"/>
                </a:tc>
                <a:extLst>
                  <a:ext uri="{0D108BD9-81ED-4DB2-BD59-A6C34878D82A}">
                    <a16:rowId xmlns:a16="http://schemas.microsoft.com/office/drawing/2014/main" val="10000"/>
                  </a:ext>
                </a:extLst>
              </a:tr>
              <a:tr h="4365592">
                <a:tc>
                  <a:txBody>
                    <a:bodyPr/>
                    <a:lstStyle/>
                    <a:p>
                      <a:pPr algn="ctr"/>
                      <a:r>
                        <a:rPr lang="en-GB" sz="1800" dirty="0"/>
                        <a:t>Using </a:t>
                      </a:r>
                      <a:r>
                        <a:rPr lang="en-GB" sz="1800" b="1" dirty="0"/>
                        <a:t>ladybirds</a:t>
                      </a:r>
                      <a:r>
                        <a:rPr lang="en-GB" sz="1800" b="0" dirty="0"/>
                        <a:t> to control </a:t>
                      </a:r>
                      <a:r>
                        <a:rPr lang="en-GB" sz="1800" b="1" dirty="0"/>
                        <a:t>aphids</a:t>
                      </a:r>
                    </a:p>
                    <a:p>
                      <a:pPr algn="ctr"/>
                      <a:endParaRPr lang="en-GB" sz="1800" b="1" dirty="0"/>
                    </a:p>
                    <a:p>
                      <a:pPr algn="ctr"/>
                      <a:endParaRPr lang="en-GB" sz="1800" b="1" dirty="0"/>
                    </a:p>
                    <a:p>
                      <a:pPr algn="ctr"/>
                      <a:endParaRPr lang="en-GB" sz="1800" b="1" dirty="0"/>
                    </a:p>
                    <a:p>
                      <a:pPr algn="ctr"/>
                      <a:endParaRPr lang="en-GB" sz="1800" b="1" dirty="0"/>
                    </a:p>
                    <a:p>
                      <a:pPr algn="ctr"/>
                      <a:endParaRPr lang="en-GB" sz="1800" b="1" dirty="0"/>
                    </a:p>
                    <a:p>
                      <a:pPr algn="ctr"/>
                      <a:endParaRPr lang="en-GB" sz="1800" b="1" dirty="0"/>
                    </a:p>
                    <a:p>
                      <a:pPr algn="ctr"/>
                      <a:endParaRPr lang="en-GB" sz="1800" b="1" dirty="0"/>
                    </a:p>
                    <a:p>
                      <a:pPr algn="ctr"/>
                      <a:endParaRPr lang="en-GB" sz="1800" b="1" dirty="0"/>
                    </a:p>
                    <a:p>
                      <a:pPr algn="ctr"/>
                      <a:endParaRPr lang="en-GB" sz="1800" dirty="0"/>
                    </a:p>
                  </a:txBody>
                  <a:tcPr marT="45723" marB="45723"/>
                </a:tc>
                <a:tc>
                  <a:txBody>
                    <a:bodyPr/>
                    <a:lstStyle/>
                    <a:p>
                      <a:pPr algn="ctr"/>
                      <a:r>
                        <a:rPr lang="en-GB" sz="1800" dirty="0"/>
                        <a:t>Using </a:t>
                      </a:r>
                      <a:r>
                        <a:rPr lang="en-GB" sz="1800" b="1" i="1" dirty="0" err="1"/>
                        <a:t>Encarsia</a:t>
                      </a:r>
                      <a:r>
                        <a:rPr lang="en-GB" sz="1800" b="0" i="1" baseline="0" dirty="0"/>
                        <a:t> – </a:t>
                      </a:r>
                      <a:r>
                        <a:rPr lang="en-GB" sz="1800" b="0" i="0" baseline="0" dirty="0"/>
                        <a:t>a parasitic wasp which lays its eggs inside </a:t>
                      </a:r>
                      <a:r>
                        <a:rPr lang="en-GB" sz="1800" b="1" i="0" baseline="0" dirty="0"/>
                        <a:t>whitefly</a:t>
                      </a:r>
                      <a:r>
                        <a:rPr lang="en-GB" sz="1800" b="0" i="0" baseline="0" dirty="0"/>
                        <a:t> and destroy it.</a:t>
                      </a:r>
                      <a:endParaRPr lang="en-GB" sz="1800" dirty="0"/>
                    </a:p>
                  </a:txBody>
                  <a:tcPr marT="45723" marB="45723"/>
                </a:tc>
                <a:tc>
                  <a:txBody>
                    <a:bodyPr/>
                    <a:lstStyle/>
                    <a:p>
                      <a:pPr algn="ctr"/>
                      <a:r>
                        <a:rPr lang="en-GB" sz="1800" dirty="0"/>
                        <a:t>Using </a:t>
                      </a:r>
                      <a:r>
                        <a:rPr lang="en-GB" sz="1800" b="1" i="1" dirty="0"/>
                        <a:t>Bacillus</a:t>
                      </a:r>
                      <a:r>
                        <a:rPr lang="en-GB" sz="1800" b="1" i="1" baseline="0" dirty="0"/>
                        <a:t> </a:t>
                      </a:r>
                      <a:r>
                        <a:rPr lang="en-GB" sz="1800" b="1" i="1" baseline="0" dirty="0" err="1"/>
                        <a:t>thuringiensis</a:t>
                      </a:r>
                      <a:r>
                        <a:rPr lang="en-GB" sz="1800" b="0" i="0" baseline="0" dirty="0"/>
                        <a:t> – a bacterium which infects </a:t>
                      </a:r>
                      <a:r>
                        <a:rPr lang="en-GB" sz="1800" b="1" i="0" baseline="0" dirty="0"/>
                        <a:t>caterpillars</a:t>
                      </a:r>
                      <a:r>
                        <a:rPr lang="en-GB" sz="1800" b="0" i="0" baseline="0" dirty="0"/>
                        <a:t> with a toxin called </a:t>
                      </a:r>
                      <a:r>
                        <a:rPr lang="en-GB" sz="1800" b="0" i="0" baseline="0" dirty="0" err="1"/>
                        <a:t>Bt</a:t>
                      </a:r>
                      <a:r>
                        <a:rPr lang="en-GB" sz="1800" b="0" i="0" baseline="0" dirty="0"/>
                        <a:t> toxin.</a:t>
                      </a:r>
                      <a:endParaRPr lang="en-GB" sz="1800" dirty="0"/>
                    </a:p>
                  </a:txBody>
                  <a:tcPr marT="45723" marB="45723"/>
                </a:tc>
                <a:extLst>
                  <a:ext uri="{0D108BD9-81ED-4DB2-BD59-A6C34878D82A}">
                    <a16:rowId xmlns:a16="http://schemas.microsoft.com/office/drawing/2014/main" val="10001"/>
                  </a:ext>
                </a:extLst>
              </a:tr>
            </a:tbl>
          </a:graphicData>
        </a:graphic>
      </p:graphicFrame>
      <p:pic>
        <p:nvPicPr>
          <p:cNvPr id="471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49" y="4211061"/>
            <a:ext cx="2079625" cy="20812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12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9056" y="4252490"/>
            <a:ext cx="2430463" cy="1782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12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888" y="4077072"/>
            <a:ext cx="2357437"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263617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normAutofit/>
          </a:bodyPr>
          <a:lstStyle/>
          <a:p>
            <a:r>
              <a:rPr lang="en-GB" altLang="en-US" dirty="0"/>
              <a:t>Biological Control Risks</a:t>
            </a:r>
          </a:p>
        </p:txBody>
      </p:sp>
      <p:sp>
        <p:nvSpPr>
          <p:cNvPr id="3" name="Content Placeholder 2"/>
          <p:cNvSpPr>
            <a:spLocks noGrp="1"/>
          </p:cNvSpPr>
          <p:nvPr>
            <p:ph idx="1"/>
          </p:nvPr>
        </p:nvSpPr>
        <p:spPr/>
        <p:txBody>
          <a:bodyPr/>
          <a:lstStyle/>
          <a:p>
            <a:pPr marL="0" indent="0">
              <a:buNone/>
            </a:pPr>
            <a:r>
              <a:rPr lang="en-GB" altLang="en-US" dirty="0"/>
              <a:t>Biological control works best in “closed systems” such as greenhouses so that the control agent cannot “escape” into the wider environment.</a:t>
            </a:r>
          </a:p>
        </p:txBody>
      </p:sp>
    </p:spTree>
    <p:extLst>
      <p:ext uri="{BB962C8B-B14F-4D97-AF65-F5344CB8AC3E}">
        <p14:creationId xmlns:p14="http://schemas.microsoft.com/office/powerpoint/2010/main" val="8994265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Biological Control Risks</a:t>
            </a:r>
          </a:p>
        </p:txBody>
      </p:sp>
      <p:sp>
        <p:nvSpPr>
          <p:cNvPr id="3" name="Content Placeholder 2"/>
          <p:cNvSpPr>
            <a:spLocks noGrp="1"/>
          </p:cNvSpPr>
          <p:nvPr>
            <p:ph idx="1"/>
          </p:nvPr>
        </p:nvSpPr>
        <p:spPr/>
        <p:txBody>
          <a:bodyPr>
            <a:normAutofit/>
          </a:bodyPr>
          <a:lstStyle/>
          <a:p>
            <a:pPr marL="0" indent="0">
              <a:buNone/>
            </a:pPr>
            <a:r>
              <a:rPr lang="en-GB" altLang="en-US" dirty="0"/>
              <a:t>If escape occurs into an environment which is free from predators, parasites or disease then their numbers could increase rapidly and infect the local populations.</a:t>
            </a:r>
          </a:p>
          <a:p>
            <a:pPr marL="0" indent="0">
              <a:buNone/>
            </a:pPr>
            <a:r>
              <a:rPr lang="en-GB" altLang="en-US" dirty="0"/>
              <a:t>e.g. Cane toads in Australia </a:t>
            </a:r>
          </a:p>
          <a:p>
            <a:endParaRPr lang="en-GB" altLang="en-US" dirty="0"/>
          </a:p>
          <a:p>
            <a:pPr marL="0" indent="0">
              <a:buNone/>
            </a:pPr>
            <a:r>
              <a:rPr lang="en-GB" altLang="en-US" dirty="0"/>
              <a:t> </a:t>
            </a:r>
          </a:p>
        </p:txBody>
      </p:sp>
    </p:spTree>
    <p:extLst>
      <p:ext uri="{BB962C8B-B14F-4D97-AF65-F5344CB8AC3E}">
        <p14:creationId xmlns:p14="http://schemas.microsoft.com/office/powerpoint/2010/main" val="2534762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Biological Control</a:t>
            </a:r>
          </a:p>
        </p:txBody>
      </p:sp>
      <p:sp>
        <p:nvSpPr>
          <p:cNvPr id="3" name="Content Placeholder 2"/>
          <p:cNvSpPr>
            <a:spLocks noGrp="1"/>
          </p:cNvSpPr>
          <p:nvPr>
            <p:ph idx="1"/>
          </p:nvPr>
        </p:nvSpPr>
        <p:spPr/>
        <p:txBody>
          <a:bodyPr/>
          <a:lstStyle/>
          <a:p>
            <a:pPr marL="0" indent="0">
              <a:buNone/>
            </a:pPr>
            <a:r>
              <a:rPr lang="en-GB" dirty="0">
                <a:hlinkClick r:id="rId2"/>
              </a:rPr>
              <a:t>https://www.youtube.com/watch?v=oYcl0xxU5_s</a:t>
            </a:r>
            <a:endParaRPr lang="en-GB" dirty="0"/>
          </a:p>
          <a:p>
            <a:pPr marL="0" indent="0">
              <a:buNone/>
            </a:pPr>
            <a:endParaRPr lang="en-GB" dirty="0"/>
          </a:p>
        </p:txBody>
      </p:sp>
    </p:spTree>
    <p:extLst>
      <p:ext uri="{BB962C8B-B14F-4D97-AF65-F5344CB8AC3E}">
        <p14:creationId xmlns:p14="http://schemas.microsoft.com/office/powerpoint/2010/main" val="20004875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GB" altLang="en-US"/>
              <a:t>Integrated pest management</a:t>
            </a:r>
          </a:p>
        </p:txBody>
      </p:sp>
      <p:sp>
        <p:nvSpPr>
          <p:cNvPr id="3" name="Content Placeholder 2"/>
          <p:cNvSpPr>
            <a:spLocks noGrp="1"/>
          </p:cNvSpPr>
          <p:nvPr>
            <p:ph idx="1"/>
          </p:nvPr>
        </p:nvSpPr>
        <p:spPr/>
        <p:txBody>
          <a:bodyPr>
            <a:normAutofit lnSpcReduction="10000"/>
          </a:bodyPr>
          <a:lstStyle/>
          <a:p>
            <a:r>
              <a:rPr lang="en-GB" altLang="en-US" dirty="0"/>
              <a:t>IPM uses a combination of chemical, biological, cultural methods and plant resistance to improve yield</a:t>
            </a:r>
          </a:p>
          <a:p>
            <a:endParaRPr lang="en-GB" altLang="en-US" dirty="0"/>
          </a:p>
          <a:p>
            <a:r>
              <a:rPr lang="en-GB" altLang="en-US" dirty="0"/>
              <a:t>The main aim of IPM is to reduce chemical use and only use chemicals which do not persist and reduce pests to levels which allow biological control methods to take over</a:t>
            </a:r>
          </a:p>
        </p:txBody>
      </p:sp>
    </p:spTree>
    <p:extLst>
      <p:ext uri="{BB962C8B-B14F-4D97-AF65-F5344CB8AC3E}">
        <p14:creationId xmlns:p14="http://schemas.microsoft.com/office/powerpoint/2010/main" val="14760898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Plenary </a:t>
            </a:r>
          </a:p>
        </p:txBody>
      </p:sp>
      <p:sp>
        <p:nvSpPr>
          <p:cNvPr id="3" name="Content Placeholder 2"/>
          <p:cNvSpPr>
            <a:spLocks noGrp="1"/>
          </p:cNvSpPr>
          <p:nvPr>
            <p:ph idx="1"/>
          </p:nvPr>
        </p:nvSpPr>
        <p:spPr/>
        <p:txBody>
          <a:bodyPr/>
          <a:lstStyle/>
          <a:p>
            <a:pPr marL="0" indent="0">
              <a:buNone/>
            </a:pPr>
            <a:r>
              <a:rPr lang="en-GB" dirty="0"/>
              <a:t>Write notes on crop protection under the following headings: 8 marks</a:t>
            </a:r>
            <a:br>
              <a:rPr lang="en-GB" dirty="0"/>
            </a:br>
            <a:r>
              <a:rPr lang="en-GB" dirty="0"/>
              <a:t>(</a:t>
            </a:r>
            <a:r>
              <a:rPr lang="en-GB" dirty="0" err="1"/>
              <a:t>i</a:t>
            </a:r>
            <a:r>
              <a:rPr lang="en-GB" dirty="0"/>
              <a:t>) weeds, pests and diseases			4</a:t>
            </a:r>
            <a:br>
              <a:rPr lang="en-GB" dirty="0"/>
            </a:br>
            <a:r>
              <a:rPr lang="en-GB" dirty="0"/>
              <a:t>(ii) methods of control 				4</a:t>
            </a:r>
          </a:p>
        </p:txBody>
      </p:sp>
    </p:spTree>
    <p:extLst>
      <p:ext uri="{BB962C8B-B14F-4D97-AF65-F5344CB8AC3E}">
        <p14:creationId xmlns:p14="http://schemas.microsoft.com/office/powerpoint/2010/main" val="33103980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Plenary </a:t>
            </a:r>
          </a:p>
        </p:txBody>
      </p:sp>
      <p:sp>
        <p:nvSpPr>
          <p:cNvPr id="3" name="Content Placeholder 2"/>
          <p:cNvSpPr>
            <a:spLocks noGrp="1"/>
          </p:cNvSpPr>
          <p:nvPr>
            <p:ph idx="1"/>
          </p:nvPr>
        </p:nvSpPr>
        <p:spPr/>
        <p:txBody>
          <a:bodyPr>
            <a:normAutofit fontScale="47500" lnSpcReduction="20000"/>
          </a:bodyPr>
          <a:lstStyle/>
          <a:p>
            <a:pPr marL="0" indent="0">
              <a:buNone/>
            </a:pPr>
            <a:r>
              <a:rPr lang="en-GB" dirty="0"/>
              <a:t>Weeds:</a:t>
            </a:r>
          </a:p>
          <a:p>
            <a:pPr marL="514350" indent="-514350">
              <a:buFont typeface="+mj-lt"/>
              <a:buAutoNum type="arabicPeriod"/>
            </a:pPr>
            <a:r>
              <a:rPr lang="en-GB" dirty="0"/>
              <a:t>Weeds compete with crop plants and reduce productivity/growth/yield. </a:t>
            </a:r>
          </a:p>
          <a:p>
            <a:pPr marL="514350" indent="-514350">
              <a:buFont typeface="+mj-lt"/>
              <a:buAutoNum type="arabicPeriod"/>
            </a:pPr>
            <a:r>
              <a:rPr lang="en-GB" dirty="0"/>
              <a:t>Annual weeds have... rapid growth/short life cycles/produce many seeds/ long term seed viability. </a:t>
            </a:r>
          </a:p>
          <a:p>
            <a:pPr marL="514350" indent="-514350">
              <a:buFont typeface="+mj-lt"/>
              <a:buAutoNum type="arabicPeriod"/>
            </a:pPr>
            <a:r>
              <a:rPr lang="en-GB" dirty="0"/>
              <a:t>Perennial weeds have storage organs/vegetative reproduction</a:t>
            </a:r>
          </a:p>
          <a:p>
            <a:pPr marL="0" indent="0">
              <a:buNone/>
            </a:pPr>
            <a:r>
              <a:rPr lang="en-GB" dirty="0"/>
              <a:t>Pests:</a:t>
            </a:r>
          </a:p>
          <a:p>
            <a:pPr marL="514350" indent="-514350">
              <a:buFont typeface="+mj-lt"/>
              <a:buAutoNum type="arabicPeriod"/>
            </a:pPr>
            <a:r>
              <a:rPr lang="en-GB" dirty="0"/>
              <a:t>Pests eat/damage... crops/plants/plant parts and reduce productivity/growth/yield.</a:t>
            </a:r>
          </a:p>
          <a:p>
            <a:pPr marL="514350" indent="-514350">
              <a:buFont typeface="+mj-lt"/>
              <a:buAutoNum type="arabicPeriod"/>
            </a:pPr>
            <a:r>
              <a:rPr lang="en-GB" dirty="0"/>
              <a:t>Examples of pests are nematodes/insects/molluscs</a:t>
            </a:r>
          </a:p>
          <a:p>
            <a:pPr marL="0" indent="0">
              <a:buNone/>
            </a:pPr>
            <a:r>
              <a:rPr lang="en-GB" dirty="0"/>
              <a:t>Diseases:</a:t>
            </a:r>
          </a:p>
          <a:p>
            <a:pPr marL="514350" indent="-514350">
              <a:buFont typeface="+mj-lt"/>
              <a:buAutoNum type="arabicPeriod"/>
            </a:pPr>
            <a:r>
              <a:rPr lang="en-GB" dirty="0"/>
              <a:t>Diseases are caused by bacteria/fungi/viruses. </a:t>
            </a:r>
          </a:p>
          <a:p>
            <a:pPr marL="514350" indent="-514350">
              <a:buFont typeface="+mj-lt"/>
              <a:buAutoNum type="arabicPeriod"/>
            </a:pPr>
            <a:r>
              <a:rPr lang="en-GB" dirty="0"/>
              <a:t>Diseases are often spread by invertebrates/pests</a:t>
            </a:r>
          </a:p>
          <a:p>
            <a:pPr marL="0" indent="0">
              <a:buNone/>
            </a:pPr>
            <a:r>
              <a:rPr lang="en-GB" dirty="0"/>
              <a:t>Methods of control</a:t>
            </a:r>
          </a:p>
          <a:p>
            <a:pPr marL="514350" indent="-514350">
              <a:buFont typeface="+mj-lt"/>
              <a:buAutoNum type="arabicPeriod"/>
            </a:pPr>
            <a:r>
              <a:rPr lang="en-GB" dirty="0"/>
              <a:t>Weeds/pests/diseases can be controlled by cultural means and an example is ploughing/crop rotation. </a:t>
            </a:r>
          </a:p>
          <a:p>
            <a:pPr marL="514350" indent="-514350">
              <a:buFont typeface="+mj-lt"/>
              <a:buAutoNum type="arabicPeriod"/>
            </a:pPr>
            <a:r>
              <a:rPr lang="en-GB" dirty="0"/>
              <a:t>Systemic insecticide spread through the vascular system of plants and kills pests feeding on them. </a:t>
            </a:r>
          </a:p>
          <a:p>
            <a:pPr marL="514350" indent="-514350">
              <a:buFont typeface="+mj-lt"/>
              <a:buAutoNum type="arabicPeriod"/>
            </a:pPr>
            <a:r>
              <a:rPr lang="en-GB" dirty="0"/>
              <a:t>Biological control is use of predator, parasite or pathogen of the pest. </a:t>
            </a:r>
          </a:p>
          <a:p>
            <a:pPr marL="514350" indent="-514350">
              <a:buFont typeface="+mj-lt"/>
              <a:buAutoNum type="arabicPeriod"/>
            </a:pPr>
            <a:r>
              <a:rPr lang="en-GB" dirty="0"/>
              <a:t>The risk of a biological control include that the control organism may become an invasive species and may prey on other species.</a:t>
            </a:r>
          </a:p>
        </p:txBody>
      </p:sp>
    </p:spTree>
    <p:extLst>
      <p:ext uri="{BB962C8B-B14F-4D97-AF65-F5344CB8AC3E}">
        <p14:creationId xmlns:p14="http://schemas.microsoft.com/office/powerpoint/2010/main" val="6712271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Quiziz</a:t>
            </a:r>
            <a:endParaRPr lang="en-GB" dirty="0"/>
          </a:p>
        </p:txBody>
      </p:sp>
      <p:sp>
        <p:nvSpPr>
          <p:cNvPr id="3" name="Content Placeholder 2"/>
          <p:cNvSpPr>
            <a:spLocks noGrp="1"/>
          </p:cNvSpPr>
          <p:nvPr>
            <p:ph idx="1"/>
          </p:nvPr>
        </p:nvSpPr>
        <p:spPr/>
        <p:txBody>
          <a:bodyPr/>
          <a:lstStyle/>
          <a:p>
            <a:pPr marL="0" indent="0">
              <a:buNone/>
            </a:pPr>
            <a:r>
              <a:rPr lang="en-GB" dirty="0">
                <a:hlinkClick r:id="rId2"/>
              </a:rPr>
              <a:t>https://quizizz.com/admin/quiz/5c8a3f556e60c8001abbe1a7/higher-biology-crop-protection?source=MainHeader&amp;page=FeaturedPage&amp;searchSource=&amp;searchLocale=&amp;fromSearch=true</a:t>
            </a:r>
            <a:endParaRPr lang="en-GB" dirty="0"/>
          </a:p>
          <a:p>
            <a:pPr marL="0" indent="0">
              <a:buNone/>
            </a:pPr>
            <a:endParaRPr lang="en-GB" dirty="0"/>
          </a:p>
        </p:txBody>
      </p:sp>
    </p:spTree>
    <p:extLst>
      <p:ext uri="{BB962C8B-B14F-4D97-AF65-F5344CB8AC3E}">
        <p14:creationId xmlns:p14="http://schemas.microsoft.com/office/powerpoint/2010/main" val="15354357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2289</TotalTime>
  <Words>2225</Words>
  <Application>Microsoft Office PowerPoint</Application>
  <PresentationFormat>On-screen Show (4:3)</PresentationFormat>
  <Paragraphs>322</Paragraphs>
  <Slides>59</Slides>
  <Notes>0</Notes>
  <HiddenSlides>4</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59</vt:i4>
      </vt:variant>
    </vt:vector>
  </HeadingPairs>
  <TitlesOfParts>
    <vt:vector size="62" baseType="lpstr">
      <vt:lpstr>Arial</vt:lpstr>
      <vt:lpstr>Comic Sans MS</vt:lpstr>
      <vt:lpstr>Office Theme</vt:lpstr>
      <vt:lpstr>Higher Biology </vt:lpstr>
      <vt:lpstr>Course Specification</vt:lpstr>
      <vt:lpstr>Course Specification</vt:lpstr>
      <vt:lpstr>Starter</vt:lpstr>
      <vt:lpstr>Learning Intention</vt:lpstr>
      <vt:lpstr>Success Criteria </vt:lpstr>
      <vt:lpstr>Natural Ecosystem</vt:lpstr>
      <vt:lpstr>Natural Ecosystem</vt:lpstr>
      <vt:lpstr>Monoculture</vt:lpstr>
      <vt:lpstr>Monoculture</vt:lpstr>
      <vt:lpstr>Weeds</vt:lpstr>
      <vt:lpstr>Competition in monoculture</vt:lpstr>
      <vt:lpstr>Economic impact of weeds</vt:lpstr>
      <vt:lpstr>Properties of annual weeds</vt:lpstr>
      <vt:lpstr>Properties of Perennial weeds</vt:lpstr>
      <vt:lpstr>Invertebrate pests</vt:lpstr>
      <vt:lpstr>Invertebrate Pests</vt:lpstr>
      <vt:lpstr>Effect of invertebrate pests</vt:lpstr>
      <vt:lpstr>Plant Diseases</vt:lpstr>
      <vt:lpstr>Economic effect of plant diseases</vt:lpstr>
      <vt:lpstr>Plenary</vt:lpstr>
      <vt:lpstr>Starter</vt:lpstr>
      <vt:lpstr>Learning Intention</vt:lpstr>
      <vt:lpstr>Success Criteria</vt:lpstr>
      <vt:lpstr>Control of weeds, pests and diseases</vt:lpstr>
      <vt:lpstr>Cultural methods of crop protection</vt:lpstr>
      <vt:lpstr>Ploughing</vt:lpstr>
      <vt:lpstr>Weeding</vt:lpstr>
      <vt:lpstr>Crop Rotation</vt:lpstr>
      <vt:lpstr>Chemical means of crop protection</vt:lpstr>
      <vt:lpstr>Herbicides</vt:lpstr>
      <vt:lpstr>Selective herbicides</vt:lpstr>
      <vt:lpstr>Systemic herbicides</vt:lpstr>
      <vt:lpstr>Pesticides</vt:lpstr>
      <vt:lpstr>Contact pesticides</vt:lpstr>
      <vt:lpstr>Systemic pesticides</vt:lpstr>
      <vt:lpstr>Fungicides</vt:lpstr>
      <vt:lpstr>PowerPoint Presentation</vt:lpstr>
      <vt:lpstr>Ideal Characteristics</vt:lpstr>
      <vt:lpstr>Problems</vt:lpstr>
      <vt:lpstr>Bioaccumulation</vt:lpstr>
      <vt:lpstr>Biomaginfication</vt:lpstr>
      <vt:lpstr>DDT- Silent Spring</vt:lpstr>
      <vt:lpstr>DDT</vt:lpstr>
      <vt:lpstr>Research</vt:lpstr>
      <vt:lpstr>Plenary</vt:lpstr>
      <vt:lpstr>Starter</vt:lpstr>
      <vt:lpstr>Starter</vt:lpstr>
      <vt:lpstr>Learning Intention</vt:lpstr>
      <vt:lpstr>Success Criteria</vt:lpstr>
      <vt:lpstr>Biological Control</vt:lpstr>
      <vt:lpstr>Biological Control </vt:lpstr>
      <vt:lpstr>Biological Control Risks</vt:lpstr>
      <vt:lpstr>Biological Control Risks</vt:lpstr>
      <vt:lpstr>Biological Control</vt:lpstr>
      <vt:lpstr>Integrated pest management</vt:lpstr>
      <vt:lpstr>Plenary </vt:lpstr>
      <vt:lpstr>Plenary </vt:lpstr>
      <vt:lpstr>Quiziz</vt:lpstr>
    </vt:vector>
  </TitlesOfParts>
  <Company>Glasgow City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S3 Biology</dc:title>
  <dc:creator>GLawson (Hillpark)</dc:creator>
  <cp:lastModifiedBy>Mrs Milmore</cp:lastModifiedBy>
  <cp:revision>39</cp:revision>
  <dcterms:created xsi:type="dcterms:W3CDTF">2021-12-20T09:14:41Z</dcterms:created>
  <dcterms:modified xsi:type="dcterms:W3CDTF">2026-03-09T12:47:49Z</dcterms:modified>
</cp:coreProperties>
</file>