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20" r:id="rId2"/>
    <p:sldId id="337" r:id="rId3"/>
    <p:sldId id="338" r:id="rId4"/>
    <p:sldId id="339" r:id="rId5"/>
    <p:sldId id="340" r:id="rId6"/>
    <p:sldId id="341" r:id="rId7"/>
    <p:sldId id="342" r:id="rId8"/>
    <p:sldId id="343" r:id="rId9"/>
    <p:sldId id="344" r:id="rId10"/>
    <p:sldId id="345" r:id="rId11"/>
    <p:sldId id="347" r:id="rId12"/>
    <p:sldId id="349" r:id="rId13"/>
    <p:sldId id="351" r:id="rId14"/>
    <p:sldId id="350" r:id="rId15"/>
    <p:sldId id="335" r:id="rId16"/>
    <p:sldId id="315"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2"/>
    <a:srgbClr val="FAFF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5"/>
    <p:restoredTop sz="94630"/>
  </p:normalViewPr>
  <p:slideViewPr>
    <p:cSldViewPr snapToGrid="0">
      <p:cViewPr>
        <p:scale>
          <a:sx n="117" d="100"/>
          <a:sy n="117" d="100"/>
        </p:scale>
        <p:origin x="6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E3D1C-CA03-D448-A640-90E45379E493}"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7DF8D-5EE8-3649-AFA4-E8FAE55149B8}" type="slidenum">
              <a:rPr lang="en-US" smtClean="0"/>
              <a:t>‹#›</a:t>
            </a:fld>
            <a:endParaRPr lang="en-US"/>
          </a:p>
        </p:txBody>
      </p:sp>
    </p:spTree>
    <p:extLst>
      <p:ext uri="{BB962C8B-B14F-4D97-AF65-F5344CB8AC3E}">
        <p14:creationId xmlns:p14="http://schemas.microsoft.com/office/powerpoint/2010/main" val="367411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57470-F183-C640-9A58-FFF2DA1CD9B4}" type="slidenum">
              <a:rPr lang="en-US" smtClean="0"/>
              <a:t>15</a:t>
            </a:fld>
            <a:endParaRPr lang="en-US"/>
          </a:p>
        </p:txBody>
      </p:sp>
    </p:spTree>
    <p:extLst>
      <p:ext uri="{BB962C8B-B14F-4D97-AF65-F5344CB8AC3E}">
        <p14:creationId xmlns:p14="http://schemas.microsoft.com/office/powerpoint/2010/main" val="160999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7AAA-A1BB-0FAD-F827-09FB7F0608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101AE94-0596-309E-6CBE-3DF856441B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C272DDF-660D-9091-FDCD-67E948576438}"/>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5" name="Footer Placeholder 4">
            <a:extLst>
              <a:ext uri="{FF2B5EF4-FFF2-40B4-BE49-F238E27FC236}">
                <a16:creationId xmlns:a16="http://schemas.microsoft.com/office/drawing/2014/main" id="{B33942EE-C9B3-AA21-A6CB-FB771F20A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73B8E-A310-3DF2-477E-FE23CC6D8A9D}"/>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143947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763B-F348-2230-ADFD-B577332383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ADEF1D-5334-8573-C0F4-6A423BADC2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4CC5DA-BBC2-1D2C-DCD8-657B05A58EA5}"/>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5" name="Footer Placeholder 4">
            <a:extLst>
              <a:ext uri="{FF2B5EF4-FFF2-40B4-BE49-F238E27FC236}">
                <a16:creationId xmlns:a16="http://schemas.microsoft.com/office/drawing/2014/main" id="{9320C580-C383-93E0-0C92-6C704A39F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551E7-6C06-E6F1-2867-87B728CCF426}"/>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328738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F09401-8B09-869A-CA0B-8444C2D72EF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E76BF2-F04E-6C2B-202B-708F3DC175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7860D0-2B67-D2A8-C75A-82A3CB8051DA}"/>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5" name="Footer Placeholder 4">
            <a:extLst>
              <a:ext uri="{FF2B5EF4-FFF2-40B4-BE49-F238E27FC236}">
                <a16:creationId xmlns:a16="http://schemas.microsoft.com/office/drawing/2014/main" id="{C3F008E8-D931-559E-9094-32D61C6B7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FBC5E-D53A-7D0C-5458-9078169B0FD0}"/>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40270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AAA3-1755-1FC3-CF10-8C46886CB3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5368D4-2F3D-F4D1-968B-7C5A830AC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BEBC56-7AC4-776F-EF51-8BD4DDD5D539}"/>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5" name="Footer Placeholder 4">
            <a:extLst>
              <a:ext uri="{FF2B5EF4-FFF2-40B4-BE49-F238E27FC236}">
                <a16:creationId xmlns:a16="http://schemas.microsoft.com/office/drawing/2014/main" id="{79430E4E-8D7B-A30C-2D72-3A539FEB2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CDD48-5C47-FB0D-39D9-EA314641F615}"/>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186716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674F-FA5A-E64F-8F19-98DE4C4830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DDA368C-2D97-3B95-304D-E551AC20C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F4CE20-6D9B-CB55-336F-E5E9B784F9C5}"/>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5" name="Footer Placeholder 4">
            <a:extLst>
              <a:ext uri="{FF2B5EF4-FFF2-40B4-BE49-F238E27FC236}">
                <a16:creationId xmlns:a16="http://schemas.microsoft.com/office/drawing/2014/main" id="{B500FA5E-291F-68F9-EE4F-B0B9B6CF9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9F33C-549C-245F-3D2F-44B74E9D9EAA}"/>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44158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50AB-043F-4690-1303-D0149CF466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3C9ABB-0ECE-4A52-2C86-60314526B5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F30D787-6A88-B438-76FB-9894D893F5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C7D2574-51D9-1F2A-078A-CBB1224D2F05}"/>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6" name="Footer Placeholder 5">
            <a:extLst>
              <a:ext uri="{FF2B5EF4-FFF2-40B4-BE49-F238E27FC236}">
                <a16:creationId xmlns:a16="http://schemas.microsoft.com/office/drawing/2014/main" id="{696ED84F-68C2-3291-0B78-4197157DF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61BD2-7698-3D18-C1B7-FF232B4B1691}"/>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321863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982F-AD0D-B77F-1E88-BFE1C96BFAF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3D9C44-4750-09AD-C98A-640A26A71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BA26BC-3F16-8B3A-D4BF-CAB09F9B2B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37A1341-2363-081A-36C6-A53185D71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1E05A5-87C6-5406-D30D-51504DAFBF4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4836C8B-C1B6-1829-B24D-41ADB17D2756}"/>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8" name="Footer Placeholder 7">
            <a:extLst>
              <a:ext uri="{FF2B5EF4-FFF2-40B4-BE49-F238E27FC236}">
                <a16:creationId xmlns:a16="http://schemas.microsoft.com/office/drawing/2014/main" id="{7E306640-C3A1-BD1C-996B-C72DF75790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715487-1AE0-A367-815D-45F6E41C8D82}"/>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266038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EC84-B825-F836-CE3E-DC877D97498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6F245FF-83C1-59AB-62D3-1B15E696323A}"/>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4" name="Footer Placeholder 3">
            <a:extLst>
              <a:ext uri="{FF2B5EF4-FFF2-40B4-BE49-F238E27FC236}">
                <a16:creationId xmlns:a16="http://schemas.microsoft.com/office/drawing/2014/main" id="{7BCD3A64-C8FA-64CF-F943-6EEAB1E57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8D0FCF-16A8-1F1B-6839-D2F1DD768932}"/>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132750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292DF-FE25-9A85-E7DD-5E2929294057}"/>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3" name="Footer Placeholder 2">
            <a:extLst>
              <a:ext uri="{FF2B5EF4-FFF2-40B4-BE49-F238E27FC236}">
                <a16:creationId xmlns:a16="http://schemas.microsoft.com/office/drawing/2014/main" id="{BACAB10F-129B-8BA5-3C03-B16DBF9F6D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40A16D-23B5-A3BA-08EC-603D815DE10C}"/>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339163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D3F2-5734-1709-6AA2-116C417292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F60B77-3588-1392-4ECC-AA94CF4CD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3BAB9C-F8D9-B3BE-67AB-AFA4433B5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973465-1825-B60D-70FD-0FE01256E639}"/>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6" name="Footer Placeholder 5">
            <a:extLst>
              <a:ext uri="{FF2B5EF4-FFF2-40B4-BE49-F238E27FC236}">
                <a16:creationId xmlns:a16="http://schemas.microsoft.com/office/drawing/2014/main" id="{094083E9-B01C-401E-65E4-D720F5820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63FF1-FBA8-E42A-17D4-D09ADF2E4EB5}"/>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195772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DC47-FC7E-8E79-38D6-CA18F5ED59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9C9B8-9F95-8CFE-7229-F290D6AFB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BFF26A-CE13-5608-C8F4-31A75D23E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97A98D-D8BF-20AD-7A42-3CAD1D341AE3}"/>
              </a:ext>
            </a:extLst>
          </p:cNvPr>
          <p:cNvSpPr>
            <a:spLocks noGrp="1"/>
          </p:cNvSpPr>
          <p:nvPr>
            <p:ph type="dt" sz="half" idx="10"/>
          </p:nvPr>
        </p:nvSpPr>
        <p:spPr/>
        <p:txBody>
          <a:bodyPr/>
          <a:lstStyle/>
          <a:p>
            <a:fld id="{D2CB79A5-E755-444A-9205-D07F91CB2B69}" type="datetimeFigureOut">
              <a:rPr lang="en-US" smtClean="0"/>
              <a:t>8/28/23</a:t>
            </a:fld>
            <a:endParaRPr lang="en-US"/>
          </a:p>
        </p:txBody>
      </p:sp>
      <p:sp>
        <p:nvSpPr>
          <p:cNvPr id="6" name="Footer Placeholder 5">
            <a:extLst>
              <a:ext uri="{FF2B5EF4-FFF2-40B4-BE49-F238E27FC236}">
                <a16:creationId xmlns:a16="http://schemas.microsoft.com/office/drawing/2014/main" id="{650555A1-5BD5-E8E2-CECA-AC3AD1100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4E109-7F7A-6DAA-7C7B-70B22AC0E65F}"/>
              </a:ext>
            </a:extLst>
          </p:cNvPr>
          <p:cNvSpPr>
            <a:spLocks noGrp="1"/>
          </p:cNvSpPr>
          <p:nvPr>
            <p:ph type="sldNum" sz="quarter" idx="12"/>
          </p:nvPr>
        </p:nvSpPr>
        <p:spPr/>
        <p:txBody>
          <a:bodyPr/>
          <a:lstStyle/>
          <a:p>
            <a:fld id="{55725ABD-C7AB-A74E-A361-37C56382F3C3}" type="slidenum">
              <a:rPr lang="en-US" smtClean="0"/>
              <a:t>‹#›</a:t>
            </a:fld>
            <a:endParaRPr lang="en-US"/>
          </a:p>
        </p:txBody>
      </p:sp>
    </p:spTree>
    <p:extLst>
      <p:ext uri="{BB962C8B-B14F-4D97-AF65-F5344CB8AC3E}">
        <p14:creationId xmlns:p14="http://schemas.microsoft.com/office/powerpoint/2010/main" val="362949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259324-B507-B345-581F-6640EECA5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893E0F-C332-2BD6-FB57-7EAD5F165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681F8C-0C50-C50B-7280-74ECC2047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B79A5-E755-444A-9205-D07F91CB2B69}" type="datetimeFigureOut">
              <a:rPr lang="en-US" smtClean="0"/>
              <a:t>8/28/23</a:t>
            </a:fld>
            <a:endParaRPr lang="en-US"/>
          </a:p>
        </p:txBody>
      </p:sp>
      <p:sp>
        <p:nvSpPr>
          <p:cNvPr id="5" name="Footer Placeholder 4">
            <a:extLst>
              <a:ext uri="{FF2B5EF4-FFF2-40B4-BE49-F238E27FC236}">
                <a16:creationId xmlns:a16="http://schemas.microsoft.com/office/drawing/2014/main" id="{78F26D51-AACA-4538-8D1E-4466388BC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B7E88-630B-BCEA-9344-251B3C30C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25ABD-C7AB-A74E-A361-37C56382F3C3}" type="slidenum">
              <a:rPr lang="en-US" smtClean="0"/>
              <a:t>‹#›</a:t>
            </a:fld>
            <a:endParaRPr lang="en-US"/>
          </a:p>
        </p:txBody>
      </p:sp>
    </p:spTree>
    <p:extLst>
      <p:ext uri="{BB962C8B-B14F-4D97-AF65-F5344CB8AC3E}">
        <p14:creationId xmlns:p14="http://schemas.microsoft.com/office/powerpoint/2010/main" val="3138113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21D710-BAB8-EF05-0FC6-85CB70ED3860}"/>
              </a:ext>
            </a:extLst>
          </p:cNvPr>
          <p:cNvSpPr/>
          <p:nvPr/>
        </p:nvSpPr>
        <p:spPr>
          <a:xfrm>
            <a:off x="-12700" y="1034693"/>
            <a:ext cx="8915400" cy="63517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FA82622-E757-7108-C1B5-97976E4573AB}"/>
              </a:ext>
            </a:extLst>
          </p:cNvPr>
          <p:cNvSpPr/>
          <p:nvPr/>
        </p:nvSpPr>
        <p:spPr>
          <a:xfrm>
            <a:off x="-112889" y="174096"/>
            <a:ext cx="7501466" cy="898348"/>
          </a:xfrm>
          <a:prstGeom prst="roundRect">
            <a:avLst>
              <a:gd name="adj" fmla="val 2979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E7ECB-7588-8933-72C7-8743541B3D3D}"/>
              </a:ext>
            </a:extLst>
          </p:cNvPr>
          <p:cNvSpPr>
            <a:spLocks noGrp="1"/>
          </p:cNvSpPr>
          <p:nvPr>
            <p:ph type="ctrTitle"/>
          </p:nvPr>
        </p:nvSpPr>
        <p:spPr>
          <a:xfrm>
            <a:off x="-934156" y="110685"/>
            <a:ext cx="9144000" cy="898348"/>
          </a:xfrm>
        </p:spPr>
        <p:txBody>
          <a:bodyPr>
            <a:normAutofit fontScale="90000"/>
          </a:bodyPr>
          <a:lstStyle/>
          <a:p>
            <a:r>
              <a:rPr lang="en-US" dirty="0">
                <a:solidFill>
                  <a:schemeClr val="bg1"/>
                </a:solidFill>
                <a:latin typeface="Bai Jamjuree" pitchFamily="2" charset="-34"/>
                <a:cs typeface="Bai Jamjuree" pitchFamily="2" charset="-34"/>
              </a:rPr>
              <a:t>Higher Human Biology</a:t>
            </a:r>
          </a:p>
        </p:txBody>
      </p:sp>
      <p:sp>
        <p:nvSpPr>
          <p:cNvPr id="3" name="Subtitle 2">
            <a:extLst>
              <a:ext uri="{FF2B5EF4-FFF2-40B4-BE49-F238E27FC236}">
                <a16:creationId xmlns:a16="http://schemas.microsoft.com/office/drawing/2014/main" id="{064F5A41-1B69-B717-9B55-50FF634BF1DB}"/>
              </a:ext>
            </a:extLst>
          </p:cNvPr>
          <p:cNvSpPr>
            <a:spLocks noGrp="1"/>
          </p:cNvSpPr>
          <p:nvPr>
            <p:ph type="subTitle" idx="1"/>
          </p:nvPr>
        </p:nvSpPr>
        <p:spPr>
          <a:xfrm>
            <a:off x="128795" y="1072444"/>
            <a:ext cx="8773905" cy="708113"/>
          </a:xfrm>
        </p:spPr>
        <p:txBody>
          <a:bodyPr>
            <a:normAutofit/>
          </a:bodyPr>
          <a:lstStyle/>
          <a:p>
            <a:r>
              <a:rPr lang="en-US" sz="4400" dirty="0">
                <a:solidFill>
                  <a:schemeClr val="bg1"/>
                </a:solidFill>
                <a:latin typeface="Bai Jamjuree" pitchFamily="2" charset="-34"/>
                <a:cs typeface="Bai Jamjuree" pitchFamily="2" charset="-34"/>
              </a:rPr>
              <a:t>1.5 Human Genomics</a:t>
            </a:r>
          </a:p>
        </p:txBody>
      </p:sp>
      <p:sp>
        <p:nvSpPr>
          <p:cNvPr id="4" name="Subtitle 2">
            <a:extLst>
              <a:ext uri="{FF2B5EF4-FFF2-40B4-BE49-F238E27FC236}">
                <a16:creationId xmlns:a16="http://schemas.microsoft.com/office/drawing/2014/main" id="{451219FA-D1BD-5593-7916-F0583FB64DD6}"/>
              </a:ext>
            </a:extLst>
          </p:cNvPr>
          <p:cNvSpPr txBox="1">
            <a:spLocks/>
          </p:cNvSpPr>
          <p:nvPr/>
        </p:nvSpPr>
        <p:spPr>
          <a:xfrm>
            <a:off x="7388577" y="0"/>
            <a:ext cx="6434667" cy="5974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Bai Jamjuree" pitchFamily="2" charset="-34"/>
                <a:cs typeface="Bai Jamjuree" pitchFamily="2" charset="-34"/>
              </a:rPr>
              <a:t>M I S S   M C B R I D E</a:t>
            </a:r>
          </a:p>
        </p:txBody>
      </p:sp>
      <p:sp>
        <p:nvSpPr>
          <p:cNvPr id="6" name="Rectangle 5">
            <a:extLst>
              <a:ext uri="{FF2B5EF4-FFF2-40B4-BE49-F238E27FC236}">
                <a16:creationId xmlns:a16="http://schemas.microsoft.com/office/drawing/2014/main" id="{E69FA14B-9A64-CC79-6DDC-42BECB50BDF5}"/>
              </a:ext>
            </a:extLst>
          </p:cNvPr>
          <p:cNvSpPr/>
          <p:nvPr/>
        </p:nvSpPr>
        <p:spPr>
          <a:xfrm>
            <a:off x="2626242" y="4614530"/>
            <a:ext cx="2158409" cy="457200"/>
          </a:xfrm>
          <a:prstGeom prst="rect">
            <a:avLst/>
          </a:prstGeom>
          <a:solidFill>
            <a:srgbClr val="FFFD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From Sanger Sequencing to the Human Genome Project: The Evolution of DNA  Sequencing Technology">
            <a:extLst>
              <a:ext uri="{FF2B5EF4-FFF2-40B4-BE49-F238E27FC236}">
                <a16:creationId xmlns:a16="http://schemas.microsoft.com/office/drawing/2014/main" id="{8FE56FDF-2060-1159-5272-02D90CAC5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471" y="1912351"/>
            <a:ext cx="9553058" cy="477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5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C10D55-3E78-81CD-776A-BEF4EB55584C}"/>
              </a:ext>
            </a:extLst>
          </p:cNvPr>
          <p:cNvSpPr/>
          <p:nvPr/>
        </p:nvSpPr>
        <p:spPr>
          <a:xfrm>
            <a:off x="177800" y="4920142"/>
            <a:ext cx="4876800" cy="1754326"/>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We share </a:t>
            </a:r>
            <a:r>
              <a:rPr lang="en-GB" sz="3600" dirty="0">
                <a:ln w="0"/>
                <a:effectLst>
                  <a:outerShdw blurRad="38100" dist="19050" dir="2700000" algn="tl" rotWithShape="0">
                    <a:schemeClr val="dk1">
                      <a:alpha val="40000"/>
                    </a:schemeClr>
                  </a:outerShdw>
                </a:effectLst>
                <a:latin typeface="Andale Mono" panose="020B0509000000000004" pitchFamily="49" charset="0"/>
              </a:rPr>
              <a:t>80</a:t>
            </a:r>
            <a:r>
              <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 </a:t>
            </a:r>
            <a:r>
              <a:rPr lang="en-GB" sz="3600" dirty="0">
                <a:ln w="0"/>
                <a:effectLst>
                  <a:outerShdw blurRad="38100" dist="19050" dir="2700000" algn="tl" rotWithShape="0">
                    <a:schemeClr val="dk1">
                      <a:alpha val="40000"/>
                    </a:schemeClr>
                  </a:outerShdw>
                </a:effectLst>
                <a:latin typeface="Andale Mono" panose="020B0509000000000004" pitchFamily="49" charset="0"/>
              </a:rPr>
              <a:t>of our genome with Cows.</a:t>
            </a:r>
            <a:endPar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sp>
        <p:nvSpPr>
          <p:cNvPr id="5" name="Rectangle 4">
            <a:extLst>
              <a:ext uri="{FF2B5EF4-FFF2-40B4-BE49-F238E27FC236}">
                <a16:creationId xmlns:a16="http://schemas.microsoft.com/office/drawing/2014/main" id="{CA6F5703-70F8-D068-360D-BA080C90F8A8}"/>
              </a:ext>
            </a:extLst>
          </p:cNvPr>
          <p:cNvSpPr/>
          <p:nvPr/>
        </p:nvSpPr>
        <p:spPr>
          <a:xfrm>
            <a:off x="1196381" y="1618776"/>
            <a:ext cx="3373039" cy="2215991"/>
          </a:xfrm>
          <a:prstGeom prst="rect">
            <a:avLst/>
          </a:prstGeom>
          <a:noFill/>
        </p:spPr>
        <p:txBody>
          <a:bodyPr wrap="none" lIns="91440" tIns="45720" rIns="91440" bIns="45720">
            <a:spAutoFit/>
          </a:bodyPr>
          <a:lstStyle/>
          <a:p>
            <a:pPr algn="ctr"/>
            <a:r>
              <a:rPr lang="en-GB" sz="13800" dirty="0">
                <a:ln w="0"/>
                <a:effectLst>
                  <a:outerShdw blurRad="38100" dist="19050" dir="2700000" algn="tl" rotWithShape="0">
                    <a:schemeClr val="dk1">
                      <a:alpha val="40000"/>
                    </a:schemeClr>
                  </a:outerShdw>
                </a:effectLst>
                <a:latin typeface="Andale Mono" panose="020B0509000000000004" pitchFamily="49" charset="0"/>
              </a:rPr>
              <a:t>80%</a:t>
            </a:r>
            <a:endParaRPr lang="en-GB" sz="138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pic>
        <p:nvPicPr>
          <p:cNvPr id="14338" name="Picture 2" descr="10 Facts about Dairy Cattle - FOUR PAWS International - Animal Welfare  Organisation">
            <a:extLst>
              <a:ext uri="{FF2B5EF4-FFF2-40B4-BE49-F238E27FC236}">
                <a16:creationId xmlns:a16="http://schemas.microsoft.com/office/drawing/2014/main" id="{66F2788E-90AE-068F-B7D6-C130E551A6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55" r="10551"/>
          <a:stretch/>
        </p:blipFill>
        <p:spPr bwMode="auto">
          <a:xfrm>
            <a:off x="5003800" y="0"/>
            <a:ext cx="718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87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30953-A5B3-45BF-9BAE-766BCD441368}"/>
              </a:ext>
            </a:extLst>
          </p:cNvPr>
          <p:cNvSpPr>
            <a:spLocks noGrp="1"/>
          </p:cNvSpPr>
          <p:nvPr>
            <p:ph idx="1"/>
          </p:nvPr>
        </p:nvSpPr>
        <p:spPr>
          <a:xfrm>
            <a:off x="249691" y="873150"/>
            <a:ext cx="6074909" cy="6174764"/>
          </a:xfrm>
          <a:ln w="38100">
            <a:noFill/>
          </a:ln>
        </p:spPr>
        <p:txBody>
          <a:bodyPr>
            <a:normAutofit/>
          </a:bodyPr>
          <a:lstStyle/>
          <a:p>
            <a:pPr marL="0" indent="0">
              <a:buNone/>
            </a:pPr>
            <a:endParaRPr lang="en-GB" sz="2000" dirty="0">
              <a:latin typeface="Andale Mono" panose="020B0509000000000004" pitchFamily="49" charset="0"/>
            </a:endParaRPr>
          </a:p>
          <a:p>
            <a:pPr marL="0" indent="0">
              <a:buNone/>
            </a:pPr>
            <a:r>
              <a:rPr lang="en-GB" sz="2000" dirty="0">
                <a:effectLst/>
                <a:latin typeface="Andale Mono" panose="020B0509000000000004" pitchFamily="49" charset="0"/>
              </a:rPr>
              <a:t>Computer programs can be used to identify base sequences by looking for sequences similar to known genes.</a:t>
            </a:r>
          </a:p>
          <a:p>
            <a:pPr marL="0" indent="0">
              <a:buNone/>
            </a:pPr>
            <a:r>
              <a:rPr lang="en-GB" sz="2000" dirty="0">
                <a:effectLst/>
                <a:latin typeface="Andale Mono" panose="020B0509000000000004" pitchFamily="49" charset="0"/>
              </a:rPr>
              <a:t> </a:t>
            </a:r>
          </a:p>
          <a:p>
            <a:pPr marL="0" indent="0">
              <a:buNone/>
            </a:pPr>
            <a:r>
              <a:rPr lang="en-GB" sz="2000" dirty="0">
                <a:effectLst/>
                <a:latin typeface="Andale Mono" panose="020B0509000000000004" pitchFamily="49" charset="0"/>
              </a:rPr>
              <a:t>To compare sequence data, computer and statistical analyses (bioinformatics) are required.</a:t>
            </a:r>
          </a:p>
          <a:p>
            <a:pPr marL="0" indent="0">
              <a:buNone/>
            </a:pPr>
            <a:endParaRPr lang="en-GB" sz="2000" dirty="0">
              <a:effectLst/>
              <a:latin typeface="Andale Mono" panose="020B0509000000000004" pitchFamily="49" charset="0"/>
            </a:endParaRPr>
          </a:p>
          <a:p>
            <a:pPr marL="0" indent="0">
              <a:buNone/>
            </a:pPr>
            <a:r>
              <a:rPr lang="en-GB" sz="2000" dirty="0">
                <a:effectLst/>
                <a:latin typeface="Andale Mono" panose="020B0509000000000004" pitchFamily="49" charset="0"/>
              </a:rPr>
              <a:t>An individual’s genome can be analysed to predict the likelihood of developing certain diseases. </a:t>
            </a:r>
          </a:p>
          <a:p>
            <a:pPr marL="0" indent="0">
              <a:buNone/>
            </a:pPr>
            <a:endParaRPr lang="en-GB" sz="3600" dirty="0">
              <a:effectLst/>
              <a:latin typeface="Andale Mono" panose="020B0509000000000004" pitchFamily="49" charset="0"/>
            </a:endParaRPr>
          </a:p>
          <a:p>
            <a:pPr marL="0" indent="0">
              <a:buNone/>
            </a:pPr>
            <a:endParaRPr lang="en-GB" dirty="0">
              <a:effectLst/>
              <a:latin typeface="Andale Mono" panose="020B0509000000000004" pitchFamily="49" charset="0"/>
            </a:endParaRPr>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H U M A N    G E N O M I C S</a:t>
            </a:r>
          </a:p>
        </p:txBody>
      </p:sp>
      <p:pic>
        <p:nvPicPr>
          <p:cNvPr id="15362" name="Picture 2" descr="What is Bioinformatics - Overview and Examples - Fios Genomics">
            <a:extLst>
              <a:ext uri="{FF2B5EF4-FFF2-40B4-BE49-F238E27FC236}">
                <a16:creationId xmlns:a16="http://schemas.microsoft.com/office/drawing/2014/main" id="{4BBC4002-40BA-B0AB-1F84-E2E3A1014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82914"/>
            <a:ext cx="508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91499"/>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30953-A5B3-45BF-9BAE-766BCD441368}"/>
              </a:ext>
            </a:extLst>
          </p:cNvPr>
          <p:cNvSpPr>
            <a:spLocks noGrp="1"/>
          </p:cNvSpPr>
          <p:nvPr>
            <p:ph idx="1"/>
          </p:nvPr>
        </p:nvSpPr>
        <p:spPr>
          <a:xfrm>
            <a:off x="304119" y="1373893"/>
            <a:ext cx="5617709" cy="6174764"/>
          </a:xfrm>
          <a:ln w="38100">
            <a:noFill/>
          </a:ln>
        </p:spPr>
        <p:txBody>
          <a:bodyPr>
            <a:normAutofit/>
          </a:bodyPr>
          <a:lstStyle/>
          <a:p>
            <a:pPr marL="0" indent="0">
              <a:buNone/>
            </a:pPr>
            <a:r>
              <a:rPr lang="en-GB" sz="2000" dirty="0">
                <a:effectLst/>
                <a:latin typeface="Andale Mono" panose="020B0509000000000004" pitchFamily="49" charset="0"/>
              </a:rPr>
              <a:t>Pharmacogenetics is the use of genome information in the choice of drugs. </a:t>
            </a:r>
          </a:p>
          <a:p>
            <a:pPr marL="0" indent="0">
              <a:buNone/>
            </a:pPr>
            <a:endParaRPr lang="en-GB" sz="2000" b="0" i="0" u="none" strike="noStrike" dirty="0">
              <a:solidFill>
                <a:srgbClr val="444444"/>
              </a:solidFill>
              <a:latin typeface="Andale Mono" panose="020B0509000000000004" pitchFamily="49" charset="0"/>
            </a:endParaRPr>
          </a:p>
          <a:p>
            <a:pPr marL="0" indent="0">
              <a:buNone/>
            </a:pPr>
            <a:r>
              <a:rPr lang="en-GB" sz="2000" b="0" i="0" u="none" strike="noStrike" dirty="0">
                <a:solidFill>
                  <a:srgbClr val="444444"/>
                </a:solidFill>
                <a:effectLst/>
                <a:latin typeface="Andale Mono" panose="020B0509000000000004" pitchFamily="49" charset="0"/>
              </a:rPr>
              <a:t>This field combines pharmacology (the science of drugs) and genomics (the study of genes and their functions) to develop effective, safe medications that can be prescribed based on a person’s genetic makeup.</a:t>
            </a:r>
            <a:endParaRPr lang="en-GB" sz="2000" dirty="0">
              <a:effectLst/>
              <a:latin typeface="Andale Mono" panose="020B0509000000000004" pitchFamily="49" charset="0"/>
            </a:endParaRPr>
          </a:p>
          <a:p>
            <a:pPr marL="0" indent="0">
              <a:buNone/>
            </a:pPr>
            <a:endParaRPr lang="en-GB" sz="3600" dirty="0">
              <a:effectLst/>
              <a:latin typeface="Andale Mono" panose="020B0509000000000004" pitchFamily="49" charset="0"/>
            </a:endParaRPr>
          </a:p>
          <a:p>
            <a:pPr marL="0" indent="0">
              <a:buNone/>
            </a:pPr>
            <a:endParaRPr lang="en-GB" sz="2400" dirty="0">
              <a:effectLst/>
              <a:latin typeface="Andale Mono" panose="020B0509000000000004" pitchFamily="49" charset="0"/>
            </a:endParaRPr>
          </a:p>
          <a:p>
            <a:pPr marL="0" indent="0">
              <a:buNone/>
            </a:pPr>
            <a:endParaRPr lang="en-GB" dirty="0">
              <a:effectLst/>
            </a:endParaRPr>
          </a:p>
          <a:p>
            <a:pPr marL="0" indent="0">
              <a:buNone/>
            </a:pPr>
            <a:endParaRPr lang="en-GB" sz="3200" dirty="0">
              <a:effectLst/>
              <a:latin typeface="Andale Mono" panose="020B0509000000000004" pitchFamily="49" charset="0"/>
            </a:endParaRPr>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P H A R M A C O G E N E T I C S</a:t>
            </a:r>
          </a:p>
        </p:txBody>
      </p:sp>
      <p:pic>
        <p:nvPicPr>
          <p:cNvPr id="19458" name="Picture 2" descr="Jane Wilcock: Personalised and precision medicine—definitions and  distinctions - The BMJ">
            <a:extLst>
              <a:ext uri="{FF2B5EF4-FFF2-40B4-BE49-F238E27FC236}">
                <a16:creationId xmlns:a16="http://schemas.microsoft.com/office/drawing/2014/main" id="{2913C92B-0ADB-2ABF-FB75-6A9CE8601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828" y="1719943"/>
            <a:ext cx="6015446" cy="389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97605"/>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30953-A5B3-45BF-9BAE-766BCD441368}"/>
              </a:ext>
            </a:extLst>
          </p:cNvPr>
          <p:cNvSpPr>
            <a:spLocks noGrp="1"/>
          </p:cNvSpPr>
          <p:nvPr>
            <p:ph idx="1"/>
          </p:nvPr>
        </p:nvSpPr>
        <p:spPr>
          <a:xfrm>
            <a:off x="674234" y="1656922"/>
            <a:ext cx="11387138" cy="6174764"/>
          </a:xfrm>
          <a:ln w="38100">
            <a:noFill/>
          </a:ln>
        </p:spPr>
        <p:txBody>
          <a:bodyPr>
            <a:normAutofit/>
          </a:bodyPr>
          <a:lstStyle/>
          <a:p>
            <a:pPr marL="0" indent="0">
              <a:buNone/>
            </a:pPr>
            <a:r>
              <a:rPr lang="en-GB" sz="2000" b="0" i="0" u="none" strike="noStrike" dirty="0">
                <a:solidFill>
                  <a:srgbClr val="444444"/>
                </a:solidFill>
                <a:effectLst/>
                <a:latin typeface="Andale Mono" panose="020B0509000000000004" pitchFamily="49" charset="0"/>
              </a:rPr>
              <a:t>Many drugs that are currently available are “one size fits all,” but they don't work the same way for everyone. </a:t>
            </a:r>
          </a:p>
          <a:p>
            <a:pPr marL="0" indent="0">
              <a:buNone/>
            </a:pPr>
            <a:endParaRPr lang="en-GB" sz="2000" b="0" i="0" u="none" strike="noStrike" dirty="0">
              <a:solidFill>
                <a:srgbClr val="444444"/>
              </a:solidFill>
              <a:effectLst/>
              <a:latin typeface="Andale Mono" panose="020B0509000000000004" pitchFamily="49" charset="0"/>
            </a:endParaRPr>
          </a:p>
          <a:p>
            <a:pPr marL="0" indent="0">
              <a:buNone/>
            </a:pPr>
            <a:r>
              <a:rPr lang="en-GB" sz="2000" b="0" i="0" u="none" strike="noStrike" dirty="0">
                <a:solidFill>
                  <a:srgbClr val="444444"/>
                </a:solidFill>
                <a:effectLst/>
                <a:latin typeface="Andale Mono" panose="020B0509000000000004" pitchFamily="49" charset="0"/>
              </a:rPr>
              <a:t>It can be difficult to predict who will benefit from a medication, who will not respond at all, and who will experience negative side effects (called adverse drug reactions). </a:t>
            </a:r>
            <a:endParaRPr lang="en-GB" sz="2000" dirty="0">
              <a:effectLst/>
              <a:latin typeface="Andale Mono" panose="020B0509000000000004" pitchFamily="49" charset="0"/>
            </a:endParaRPr>
          </a:p>
          <a:p>
            <a:pPr marL="0" indent="0">
              <a:buNone/>
            </a:pPr>
            <a:endParaRPr lang="en-GB" sz="2400" dirty="0">
              <a:effectLst/>
              <a:latin typeface="Andale Mono" panose="020B0509000000000004" pitchFamily="49" charset="0"/>
            </a:endParaRPr>
          </a:p>
          <a:p>
            <a:pPr marL="0" indent="0">
              <a:buNone/>
            </a:pPr>
            <a:r>
              <a:rPr lang="en-GB" sz="2000" b="0" i="0" u="none" strike="noStrike" dirty="0">
                <a:solidFill>
                  <a:srgbClr val="212529"/>
                </a:solidFill>
                <a:effectLst/>
                <a:latin typeface="Andale Mono" panose="020B0509000000000004" pitchFamily="49" charset="0"/>
              </a:rPr>
              <a:t>Just as our genes determine our hair and eye </a:t>
            </a:r>
            <a:r>
              <a:rPr lang="en-GB" sz="2000" b="0" i="0" u="none" strike="noStrike" dirty="0" err="1">
                <a:solidFill>
                  <a:srgbClr val="212529"/>
                </a:solidFill>
                <a:effectLst/>
                <a:latin typeface="Andale Mono" panose="020B0509000000000004" pitchFamily="49" charset="0"/>
              </a:rPr>
              <a:t>color</a:t>
            </a:r>
            <a:r>
              <a:rPr lang="en-GB" sz="2000" b="0" i="0" u="none" strike="noStrike" dirty="0">
                <a:solidFill>
                  <a:srgbClr val="212529"/>
                </a:solidFill>
                <a:effectLst/>
                <a:latin typeface="Andale Mono" panose="020B0509000000000004" pitchFamily="49" charset="0"/>
              </a:rPr>
              <a:t>, they partly affect how our bodies respond to medicine.</a:t>
            </a:r>
            <a:endParaRPr lang="en-GB" sz="2000" dirty="0">
              <a:effectLst/>
              <a:latin typeface="Andale Mono" panose="020B0509000000000004" pitchFamily="49" charset="0"/>
            </a:endParaRPr>
          </a:p>
          <a:p>
            <a:pPr marL="0" indent="0">
              <a:buNone/>
            </a:pPr>
            <a:endParaRPr lang="en-GB" sz="3200" dirty="0">
              <a:effectLst/>
              <a:latin typeface="Andale Mono" panose="020B0509000000000004" pitchFamily="49" charset="0"/>
            </a:endParaRPr>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P E R S O N A L I S E D   M E D I C I N E</a:t>
            </a:r>
          </a:p>
        </p:txBody>
      </p:sp>
    </p:spTree>
    <p:extLst>
      <p:ext uri="{BB962C8B-B14F-4D97-AF65-F5344CB8AC3E}">
        <p14:creationId xmlns:p14="http://schemas.microsoft.com/office/powerpoint/2010/main" val="2157643444"/>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30953-A5B3-45BF-9BAE-766BCD441368}"/>
              </a:ext>
            </a:extLst>
          </p:cNvPr>
          <p:cNvSpPr>
            <a:spLocks noGrp="1"/>
          </p:cNvSpPr>
          <p:nvPr>
            <p:ph idx="1"/>
          </p:nvPr>
        </p:nvSpPr>
        <p:spPr>
          <a:xfrm>
            <a:off x="478292" y="862265"/>
            <a:ext cx="11713708" cy="1064507"/>
          </a:xfrm>
          <a:ln w="38100">
            <a:noFill/>
          </a:ln>
        </p:spPr>
        <p:txBody>
          <a:bodyPr>
            <a:normAutofit/>
          </a:bodyPr>
          <a:lstStyle/>
          <a:p>
            <a:pPr marL="0" indent="0">
              <a:buNone/>
            </a:pPr>
            <a:r>
              <a:rPr lang="en-GB" sz="2000" dirty="0">
                <a:effectLst/>
                <a:latin typeface="Andale Mono" panose="020B0509000000000004" pitchFamily="49" charset="0"/>
              </a:rPr>
              <a:t>An individual’s personal genome sequence can be used to select the most effective drugs and dosage to treat their disease (personalised medicine). </a:t>
            </a:r>
          </a:p>
          <a:p>
            <a:pPr marL="0" indent="0">
              <a:buNone/>
            </a:pPr>
            <a:endParaRPr lang="en-GB" sz="3600" dirty="0">
              <a:effectLst/>
              <a:latin typeface="Andale Mono" panose="020B0509000000000004" pitchFamily="49" charset="0"/>
            </a:endParaRPr>
          </a:p>
          <a:p>
            <a:pPr marL="0" indent="0">
              <a:buNone/>
            </a:pPr>
            <a:endParaRPr lang="en-GB" sz="2400" dirty="0">
              <a:effectLst/>
              <a:latin typeface="Andale Mono" panose="020B0509000000000004" pitchFamily="49" charset="0"/>
            </a:endParaRPr>
          </a:p>
          <a:p>
            <a:pPr marL="0" indent="0">
              <a:buNone/>
            </a:pPr>
            <a:endParaRPr lang="en-GB" dirty="0">
              <a:effectLst/>
            </a:endParaRPr>
          </a:p>
          <a:p>
            <a:pPr marL="0" indent="0">
              <a:buNone/>
            </a:pPr>
            <a:endParaRPr lang="en-GB" sz="3200" dirty="0">
              <a:effectLst/>
              <a:latin typeface="Andale Mono" panose="020B0509000000000004" pitchFamily="49" charset="0"/>
            </a:endParaRPr>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P E R S O N A L I S E D    M E D I C I N E </a:t>
            </a:r>
          </a:p>
        </p:txBody>
      </p:sp>
      <p:pic>
        <p:nvPicPr>
          <p:cNvPr id="18434" name="Picture 2" descr="Personalised medicine: what is it and what are its objectives | Genosalut">
            <a:extLst>
              <a:ext uri="{FF2B5EF4-FFF2-40B4-BE49-F238E27FC236}">
                <a16:creationId xmlns:a16="http://schemas.microsoft.com/office/drawing/2014/main" id="{B8C5BEFA-8B64-3CFB-31C7-F62105AD6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197" y="1486379"/>
            <a:ext cx="8057432" cy="537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20548"/>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81E350-4242-2CA6-1242-7BC944D78F07}"/>
              </a:ext>
            </a:extLst>
          </p:cNvPr>
          <p:cNvSpPr txBox="1"/>
          <p:nvPr/>
        </p:nvSpPr>
        <p:spPr>
          <a:xfrm>
            <a:off x="109219" y="516136"/>
            <a:ext cx="11973561" cy="6019212"/>
          </a:xfrm>
          <a:prstGeom prst="rect">
            <a:avLst/>
          </a:prstGeom>
          <a:noFill/>
        </p:spPr>
        <p:txBody>
          <a:bodyPr wrap="square">
            <a:spAutoFit/>
          </a:bodyPr>
          <a:lstStyle/>
          <a:p>
            <a:pPr>
              <a:lnSpc>
                <a:spcPct val="150000"/>
              </a:lnSpc>
            </a:pPr>
            <a:r>
              <a:rPr lang="en-GB" sz="1850" b="1" dirty="0">
                <a:solidFill>
                  <a:srgbClr val="0A0A0A"/>
                </a:solidFill>
                <a:latin typeface="Andale Mono" panose="020B0509000000000004" pitchFamily="49" charset="0"/>
                <a:cs typeface="Bai Jamjuree" pitchFamily="2" charset="-34"/>
              </a:rPr>
              <a:t>Human Genomics</a:t>
            </a:r>
          </a:p>
          <a:p>
            <a:pPr>
              <a:lnSpc>
                <a:spcPct val="150000"/>
              </a:lnSpc>
            </a:pPr>
            <a:r>
              <a:rPr lang="en-GB" sz="1850" dirty="0">
                <a:latin typeface="Andale Mono" panose="020B0509000000000004" pitchFamily="49" charset="0"/>
              </a:rPr>
              <a:t>The genome of an organism is its entire hereditary information encoded in DNA. A genome is made up of genes and other DNA sequences that do not code for proteins. </a:t>
            </a:r>
          </a:p>
          <a:p>
            <a:pPr>
              <a:lnSpc>
                <a:spcPct val="150000"/>
              </a:lnSpc>
            </a:pPr>
            <a:r>
              <a:rPr lang="en-GB" sz="1850" dirty="0">
                <a:effectLst/>
                <a:latin typeface="Andale Mono" panose="020B0509000000000004" pitchFamily="49" charset="0"/>
              </a:rPr>
              <a:t>A genome is made up of genes and other DNA sequences that do not code for proteins. </a:t>
            </a:r>
          </a:p>
          <a:p>
            <a:pPr>
              <a:lnSpc>
                <a:spcPct val="150000"/>
              </a:lnSpc>
            </a:pPr>
            <a:r>
              <a:rPr lang="en-GB" sz="1850" dirty="0">
                <a:latin typeface="Andale Mono" panose="020B0509000000000004" pitchFamily="49" charset="0"/>
              </a:rPr>
              <a:t>In genomic sequencing the sequence of nucleotide bases can be determined for individual genes and entire genomes</a:t>
            </a:r>
            <a:r>
              <a:rPr lang="en-GB" sz="1850" dirty="0">
                <a:effectLst/>
                <a:latin typeface="Andale Mono" panose="020B0509000000000004" pitchFamily="49" charset="0"/>
              </a:rPr>
              <a:t>. </a:t>
            </a:r>
          </a:p>
          <a:p>
            <a:pPr>
              <a:lnSpc>
                <a:spcPct val="150000"/>
              </a:lnSpc>
            </a:pPr>
            <a:r>
              <a:rPr lang="en-GB" sz="1850" dirty="0">
                <a:effectLst/>
                <a:latin typeface="Andale Mono" panose="020B0509000000000004" pitchFamily="49" charset="0"/>
              </a:rPr>
              <a:t>Computer program</a:t>
            </a:r>
            <a:r>
              <a:rPr lang="en-GB" sz="1850" dirty="0">
                <a:latin typeface="Andale Mono" panose="020B0509000000000004" pitchFamily="49" charset="0"/>
              </a:rPr>
              <a:t>s can be used to identify base sequences by looking for sequences similar to known genes, </a:t>
            </a:r>
            <a:r>
              <a:rPr lang="en-GB" sz="1850" dirty="0">
                <a:effectLst/>
                <a:latin typeface="Andale Mono" panose="020B0509000000000004" pitchFamily="49" charset="0"/>
              </a:rPr>
              <a:t>To compare sequence data, computer and statistical analyses (bioinformatics) are required. </a:t>
            </a:r>
          </a:p>
          <a:p>
            <a:pPr>
              <a:lnSpc>
                <a:spcPct val="150000"/>
              </a:lnSpc>
            </a:pPr>
            <a:r>
              <a:rPr lang="en-GB" sz="1850" dirty="0">
                <a:latin typeface="Andale Mono" panose="020B0509000000000004" pitchFamily="49" charset="0"/>
              </a:rPr>
              <a:t>An individuals genome can be analysed to predict like likelihood of developing certain diseases. </a:t>
            </a:r>
            <a:r>
              <a:rPr lang="en-GB" sz="1850" dirty="0">
                <a:effectLst/>
                <a:latin typeface="Andale Mono" panose="020B0509000000000004" pitchFamily="49" charset="0"/>
              </a:rPr>
              <a:t>Pharmacogenetics is the use of genome information in the choice of drugs. </a:t>
            </a:r>
          </a:p>
          <a:p>
            <a:pPr>
              <a:lnSpc>
                <a:spcPct val="150000"/>
              </a:lnSpc>
            </a:pPr>
            <a:r>
              <a:rPr lang="en-GB" sz="1850" dirty="0">
                <a:latin typeface="Andale Mono" panose="020B0509000000000004" pitchFamily="49" charset="0"/>
              </a:rPr>
              <a:t>An individuals personal genome sequence can be used to select the most effective drugs and dosage to treat their disease (personalised medicine). </a:t>
            </a:r>
            <a:endParaRPr lang="en-GB" sz="1850" dirty="0">
              <a:effectLst/>
              <a:latin typeface="Andale Mono" panose="020B0509000000000004" pitchFamily="49" charset="0"/>
            </a:endParaRPr>
          </a:p>
        </p:txBody>
      </p:sp>
      <p:sp>
        <p:nvSpPr>
          <p:cNvPr id="3" name="Rectangle 2">
            <a:extLst>
              <a:ext uri="{FF2B5EF4-FFF2-40B4-BE49-F238E27FC236}">
                <a16:creationId xmlns:a16="http://schemas.microsoft.com/office/drawing/2014/main" id="{CC9A3E90-9E9B-D6F2-AED7-F9E0A52918B1}"/>
              </a:ext>
            </a:extLst>
          </p:cNvPr>
          <p:cNvSpPr/>
          <p:nvPr/>
        </p:nvSpPr>
        <p:spPr>
          <a:xfrm>
            <a:off x="0" y="143888"/>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C O U R S E   S P E C   N O T E S</a:t>
            </a:r>
          </a:p>
        </p:txBody>
      </p:sp>
      <p:pic>
        <p:nvPicPr>
          <p:cNvPr id="5" name="Graphic 4" descr="Pencil outline">
            <a:extLst>
              <a:ext uri="{FF2B5EF4-FFF2-40B4-BE49-F238E27FC236}">
                <a16:creationId xmlns:a16="http://schemas.microsoft.com/office/drawing/2014/main" id="{5C5CBC36-BF02-605A-7D81-E53C3CC03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389" y="-118865"/>
            <a:ext cx="1270001" cy="1270001"/>
          </a:xfrm>
          <a:prstGeom prst="rect">
            <a:avLst/>
          </a:prstGeom>
        </p:spPr>
      </p:pic>
    </p:spTree>
    <p:extLst>
      <p:ext uri="{BB962C8B-B14F-4D97-AF65-F5344CB8AC3E}">
        <p14:creationId xmlns:p14="http://schemas.microsoft.com/office/powerpoint/2010/main" val="237068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HINO A4 Folio Paper 20 Leaf, F8M | RHINO Stationery">
            <a:extLst>
              <a:ext uri="{FF2B5EF4-FFF2-40B4-BE49-F238E27FC236}">
                <a16:creationId xmlns:a16="http://schemas.microsoft.com/office/drawing/2014/main" id="{F95FFF32-154B-85D2-B0B0-D0C5F362601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05" b="91309" l="9961" r="89844">
                        <a14:foregroundMark x1="21875" y1="83789" x2="26953" y2="27734"/>
                        <a14:foregroundMark x1="26953" y1="27734" x2="41309" y2="72266"/>
                        <a14:foregroundMark x1="41309" y1="72266" x2="45508" y2="77734"/>
                        <a14:foregroundMark x1="44238" y1="76074" x2="47070" y2="46875"/>
                        <a14:foregroundMark x1="52930" y1="41992" x2="52930" y2="70605"/>
                        <a14:foregroundMark x1="62207" y1="53125" x2="61816" y2="74219"/>
                        <a14:foregroundMark x1="66309" y1="58594" x2="68750" y2="73340"/>
                        <a14:foregroundMark x1="68750" y1="73340" x2="62305" y2="76172"/>
                        <a14:foregroundMark x1="62305" y1="76172" x2="54297" y2="77051"/>
                        <a14:foregroundMark x1="65332" y1="48438" x2="65430" y2="55273"/>
                        <a14:foregroundMark x1="25684" y1="18555" x2="32813" y2="15527"/>
                        <a14:foregroundMark x1="32813" y1="15527" x2="50879" y2="13965"/>
                        <a14:foregroundMark x1="50879" y1="13965" x2="51660" y2="13965"/>
                        <a14:foregroundMark x1="23145" y1="10742" x2="23145" y2="18066"/>
                        <a14:foregroundMark x1="23145" y1="83984" x2="23145" y2="91406"/>
                        <a14:foregroundMark x1="24316" y1="24902" x2="24512" y2="29590"/>
                        <a14:foregroundMark x1="22168" y1="10254" x2="35742" y2="9082"/>
                        <a14:foregroundMark x1="35742" y1="9082" x2="45508" y2="9180"/>
                        <a14:foregroundMark x1="20020" y1="8594" x2="20020" y2="8594"/>
                        <a14:foregroundMark x1="24512" y1="24023" x2="24512" y2="24023"/>
                        <a14:foregroundMark x1="55566" y1="8105" x2="68750" y2="13379"/>
                        <a14:foregroundMark x1="71875" y1="12305" x2="77148" y2="12500"/>
                        <a14:foregroundMark x1="32520" y1="89355" x2="47070" y2="89746"/>
                        <a14:foregroundMark x1="70605" y1="18262" x2="62500" y2="20898"/>
                        <a14:foregroundMark x1="73730" y1="12305" x2="69531" y2="18945"/>
                        <a14:foregroundMark x1="69531" y1="18945" x2="68945" y2="19238"/>
                        <a14:foregroundMark x1="50977" y1="17773" x2="60742" y2="26660"/>
                        <a14:foregroundMark x1="21973" y1="20703" x2="21973" y2="20703"/>
                        <a14:foregroundMark x1="20215" y1="12988" x2="19727" y2="43750"/>
                        <a14:foregroundMark x1="20508" y1="46094" x2="20996" y2="54688"/>
                        <a14:foregroundMark x1="20508" y1="51074" x2="20508" y2="62012"/>
                        <a14:foregroundMark x1="71680" y1="41992" x2="71680" y2="78027"/>
                        <a14:foregroundMark x1="74023" y1="51660" x2="74023" y2="73438"/>
                        <a14:foregroundMark x1="75488" y1="47363" x2="76465" y2="71289"/>
                        <a14:foregroundMark x1="76660" y1="48535" x2="77148" y2="77344"/>
                        <a14:foregroundMark x1="77344" y1="49023" x2="78613" y2="79980"/>
                        <a14:foregroundMark x1="78613" y1="79980" x2="78320" y2="82813"/>
                        <a14:foregroundMark x1="75879" y1="13867" x2="75684" y2="26855"/>
                        <a14:foregroundMark x1="75391" y1="12207" x2="75391" y2="21875"/>
                        <a14:foregroundMark x1="79004" y1="8691" x2="77832" y2="36426"/>
                        <a14:foregroundMark x1="34180" y1="15430" x2="38965" y2="22266"/>
                        <a14:foregroundMark x1="38965" y1="22266" x2="47852" y2="28027"/>
                      </a14:backgroundRemoval>
                    </a14:imgEffect>
                  </a14:imgLayer>
                </a14:imgProps>
              </a:ext>
              <a:ext uri="{28A0092B-C50C-407E-A947-70E740481C1C}">
                <a14:useLocalDpi xmlns:a14="http://schemas.microsoft.com/office/drawing/2010/main" val="0"/>
              </a:ext>
            </a:extLst>
          </a:blip>
          <a:srcRect l="22413" t="11918" r="34709" b="49298"/>
          <a:stretch/>
        </p:blipFill>
        <p:spPr bwMode="auto">
          <a:xfrm>
            <a:off x="310756" y="667128"/>
            <a:ext cx="6844424" cy="61908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4D9E0A-9CFD-5556-F44D-D428EBF86F80}"/>
              </a:ext>
            </a:extLst>
          </p:cNvPr>
          <p:cNvSpPr/>
          <p:nvPr/>
        </p:nvSpPr>
        <p:spPr>
          <a:xfrm>
            <a:off x="0" y="143888"/>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K E Y   T E R M S </a:t>
            </a:r>
          </a:p>
        </p:txBody>
      </p:sp>
      <p:sp>
        <p:nvSpPr>
          <p:cNvPr id="3" name="TextBox 2">
            <a:extLst>
              <a:ext uri="{FF2B5EF4-FFF2-40B4-BE49-F238E27FC236}">
                <a16:creationId xmlns:a16="http://schemas.microsoft.com/office/drawing/2014/main" id="{A82E1B91-50FF-F88E-57B8-897D1E164483}"/>
              </a:ext>
            </a:extLst>
          </p:cNvPr>
          <p:cNvSpPr txBox="1"/>
          <p:nvPr/>
        </p:nvSpPr>
        <p:spPr>
          <a:xfrm>
            <a:off x="1020065" y="810003"/>
            <a:ext cx="6844424" cy="1938992"/>
          </a:xfrm>
          <a:prstGeom prst="rect">
            <a:avLst/>
          </a:prstGeom>
          <a:noFill/>
        </p:spPr>
        <p:txBody>
          <a:bodyPr wrap="square">
            <a:spAutoFit/>
          </a:bodyPr>
          <a:lstStyle/>
          <a:p>
            <a:r>
              <a:rPr lang="en-GB" sz="2400" dirty="0">
                <a:latin typeface="Bahnschrift" panose="020B0502040204020203" pitchFamily="34" charset="0"/>
              </a:rPr>
              <a:t>GENOME</a:t>
            </a:r>
          </a:p>
          <a:p>
            <a:r>
              <a:rPr lang="en-GB" sz="2400" dirty="0">
                <a:latin typeface="Bahnschrift" panose="020B0502040204020203" pitchFamily="34" charset="0"/>
              </a:rPr>
              <a:t>GENOMIC SEQUENCING </a:t>
            </a:r>
          </a:p>
          <a:p>
            <a:r>
              <a:rPr lang="en-GB" sz="2400" dirty="0">
                <a:latin typeface="Bahnschrift" panose="020B0502040204020203" pitchFamily="34" charset="0"/>
              </a:rPr>
              <a:t>BIOINFORMATICS</a:t>
            </a:r>
          </a:p>
          <a:p>
            <a:r>
              <a:rPr lang="en-GB" sz="2400" dirty="0">
                <a:latin typeface="Bahnschrift" panose="020B0502040204020203" pitchFamily="34" charset="0"/>
              </a:rPr>
              <a:t>PHARMACOGENETICS</a:t>
            </a:r>
          </a:p>
          <a:p>
            <a:endParaRPr lang="en-GB" sz="2400" dirty="0">
              <a:latin typeface="Bahnschrift" panose="020B0502040204020203" pitchFamily="34" charset="0"/>
            </a:endParaRPr>
          </a:p>
        </p:txBody>
      </p:sp>
      <p:sp>
        <p:nvSpPr>
          <p:cNvPr id="6" name="Rounded Rectangle 5">
            <a:extLst>
              <a:ext uri="{FF2B5EF4-FFF2-40B4-BE49-F238E27FC236}">
                <a16:creationId xmlns:a16="http://schemas.microsoft.com/office/drawing/2014/main" id="{B3A32F60-4324-74CB-AD3C-AF8B978AAA45}"/>
              </a:ext>
            </a:extLst>
          </p:cNvPr>
          <p:cNvSpPr/>
          <p:nvPr/>
        </p:nvSpPr>
        <p:spPr>
          <a:xfrm>
            <a:off x="6254119" y="1264151"/>
            <a:ext cx="5636357" cy="16238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10EDF5-D316-4FCE-C8C5-3C905AC8EBA9}"/>
              </a:ext>
            </a:extLst>
          </p:cNvPr>
          <p:cNvSpPr/>
          <p:nvPr/>
        </p:nvSpPr>
        <p:spPr>
          <a:xfrm>
            <a:off x="6344430" y="1414543"/>
            <a:ext cx="5546046" cy="1323439"/>
          </a:xfrm>
          <a:prstGeom prst="rect">
            <a:avLst/>
          </a:prstGeom>
          <a:noFill/>
        </p:spPr>
        <p:txBody>
          <a:bodyPr wrap="square" lIns="91440" tIns="45720" rIns="91440" bIns="45720">
            <a:spAutoFit/>
          </a:bodyPr>
          <a:lstStyle/>
          <a:p>
            <a:pPr algn="ctr"/>
            <a:r>
              <a:rPr lang="en-GB" sz="4000" dirty="0">
                <a:ln w="0"/>
                <a:effectLst>
                  <a:outerShdw blurRad="38100" dist="19050" dir="2700000" algn="tl" rotWithShape="0">
                    <a:schemeClr val="dk1">
                      <a:alpha val="40000"/>
                    </a:schemeClr>
                  </a:outerShdw>
                </a:effectLst>
                <a:latin typeface="Bai Jamjuree" pitchFamily="2" charset="-34"/>
                <a:cs typeface="Bai Jamjuree" pitchFamily="2" charset="-34"/>
              </a:rPr>
              <a:t>D</a:t>
            </a:r>
            <a:r>
              <a:rPr lang="en-GB" sz="4000" b="0" cap="none" spc="0" dirty="0">
                <a:ln w="0"/>
                <a:solidFill>
                  <a:schemeClr val="tx1"/>
                </a:solidFill>
                <a:effectLst>
                  <a:outerShdw blurRad="38100" dist="19050" dir="2700000" algn="tl" rotWithShape="0">
                    <a:schemeClr val="dk1">
                      <a:alpha val="40000"/>
                    </a:schemeClr>
                  </a:outerShdw>
                </a:effectLst>
                <a:latin typeface="Bai Jamjuree" pitchFamily="2" charset="-34"/>
                <a:cs typeface="Bai Jamjuree" pitchFamily="2" charset="-34"/>
              </a:rPr>
              <a:t>efinition page </a:t>
            </a:r>
            <a:r>
              <a:rPr lang="en-GB" sz="4000" dirty="0">
                <a:ln w="0"/>
                <a:effectLst>
                  <a:outerShdw blurRad="38100" dist="19050" dir="2700000" algn="tl" rotWithShape="0">
                    <a:schemeClr val="dk1">
                      <a:alpha val="40000"/>
                    </a:schemeClr>
                  </a:outerShdw>
                </a:effectLst>
                <a:latin typeface="Bai Jamjuree" pitchFamily="2" charset="-34"/>
                <a:cs typeface="Bai Jamjuree" pitchFamily="2" charset="-34"/>
              </a:rPr>
              <a:t>at the back of your jotter.</a:t>
            </a:r>
            <a:endParaRPr lang="en-GB" sz="4000" b="0" cap="none" spc="0" dirty="0">
              <a:ln w="0"/>
              <a:solidFill>
                <a:schemeClr val="tx1"/>
              </a:solidFill>
              <a:effectLst>
                <a:outerShdw blurRad="38100" dist="19050" dir="2700000" algn="tl" rotWithShape="0">
                  <a:schemeClr val="dk1">
                    <a:alpha val="40000"/>
                  </a:schemeClr>
                </a:outerShdw>
              </a:effectLst>
              <a:latin typeface="Bai Jamjuree" pitchFamily="2" charset="-34"/>
              <a:cs typeface="Bai Jamjuree" pitchFamily="2" charset="-34"/>
            </a:endParaRPr>
          </a:p>
        </p:txBody>
      </p:sp>
      <p:sp>
        <p:nvSpPr>
          <p:cNvPr id="8" name="TextBox 7">
            <a:extLst>
              <a:ext uri="{FF2B5EF4-FFF2-40B4-BE49-F238E27FC236}">
                <a16:creationId xmlns:a16="http://schemas.microsoft.com/office/drawing/2014/main" id="{C84CF7A6-3905-1E2E-E3CE-0E745211A529}"/>
              </a:ext>
            </a:extLst>
          </p:cNvPr>
          <p:cNvSpPr txBox="1"/>
          <p:nvPr/>
        </p:nvSpPr>
        <p:spPr>
          <a:xfrm>
            <a:off x="7155180" y="2872671"/>
            <a:ext cx="4629269" cy="1077218"/>
          </a:xfrm>
          <a:prstGeom prst="rect">
            <a:avLst/>
          </a:prstGeom>
          <a:noFill/>
        </p:spPr>
        <p:txBody>
          <a:bodyPr wrap="square" rtlCol="0">
            <a:spAutoFit/>
          </a:bodyPr>
          <a:lstStyle/>
          <a:p>
            <a:pPr algn="ctr"/>
            <a:r>
              <a:rPr lang="en-US" sz="3200" dirty="0">
                <a:latin typeface="Bai Jamjuree" pitchFamily="2" charset="-34"/>
                <a:cs typeface="Bai Jamjuree" pitchFamily="2" charset="-34"/>
              </a:rPr>
              <a:t>This will help you make flash cards at some point in the future!</a:t>
            </a:r>
          </a:p>
        </p:txBody>
      </p:sp>
    </p:spTree>
    <p:extLst>
      <p:ext uri="{BB962C8B-B14F-4D97-AF65-F5344CB8AC3E}">
        <p14:creationId xmlns:p14="http://schemas.microsoft.com/office/powerpoint/2010/main" val="3197331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0CF9EB-279B-3138-B770-9F3DBEC1BB6B}"/>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T E X T B O O K   Q U E S T I O N S </a:t>
            </a:r>
          </a:p>
        </p:txBody>
      </p:sp>
      <p:pic>
        <p:nvPicPr>
          <p:cNvPr id="13314" name="Picture 2" descr="Higher Human Biology: Applying Knowledge and Skills: Amazon.co.uk: Marsh,  Clare, Simms, James, Stevenson, Caroline, Torrance, James, Fullarton, James:  9781444192063: Books">
            <a:extLst>
              <a:ext uri="{FF2B5EF4-FFF2-40B4-BE49-F238E27FC236}">
                <a16:creationId xmlns:a16="http://schemas.microsoft.com/office/drawing/2014/main" id="{D2FBD180-AEC6-E6C8-9EF2-242568337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762" y="1753616"/>
            <a:ext cx="2941078" cy="3819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B7B8942-0A92-D275-B1EA-5B6B510B9D6E}"/>
              </a:ext>
            </a:extLst>
          </p:cNvPr>
          <p:cNvSpPr txBox="1"/>
          <p:nvPr/>
        </p:nvSpPr>
        <p:spPr>
          <a:xfrm>
            <a:off x="806643" y="5954617"/>
            <a:ext cx="10227734" cy="830997"/>
          </a:xfrm>
          <a:prstGeom prst="rect">
            <a:avLst/>
          </a:prstGeom>
          <a:noFill/>
        </p:spPr>
        <p:txBody>
          <a:bodyPr wrap="square">
            <a:spAutoFit/>
          </a:bodyPr>
          <a:lstStyle/>
          <a:p>
            <a:pPr algn="ctr"/>
            <a:r>
              <a:rPr lang="en-GB" sz="2400" dirty="0">
                <a:latin typeface="Bai Jamjuree" pitchFamily="2" charset="-34"/>
                <a:cs typeface="Bai Jamjuree" pitchFamily="2" charset="-34"/>
              </a:rPr>
              <a:t>Questions are on </a:t>
            </a:r>
            <a:r>
              <a:rPr lang="en-GB" sz="2400" b="1" dirty="0">
                <a:latin typeface="Bai Jamjuree" pitchFamily="2" charset="-34"/>
                <a:cs typeface="Bai Jamjuree" pitchFamily="2" charset="-34"/>
              </a:rPr>
              <a:t>page 70 </a:t>
            </a:r>
            <a:r>
              <a:rPr lang="en-GB" sz="2400" dirty="0">
                <a:latin typeface="Bai Jamjuree" pitchFamily="2" charset="-34"/>
                <a:cs typeface="Bai Jamjuree" pitchFamily="2" charset="-34"/>
              </a:rPr>
              <a:t>and all answers can be found on the previous pages. Answer in your jotters in </a:t>
            </a:r>
            <a:r>
              <a:rPr lang="en-GB" sz="2400" b="1" dirty="0">
                <a:latin typeface="Bai Jamjuree" pitchFamily="2" charset="-34"/>
                <a:cs typeface="Bai Jamjuree" pitchFamily="2" charset="-34"/>
              </a:rPr>
              <a:t>full</a:t>
            </a:r>
            <a:r>
              <a:rPr lang="en-GB" sz="2400" dirty="0">
                <a:latin typeface="Bai Jamjuree" pitchFamily="2" charset="-34"/>
                <a:cs typeface="Bai Jamjuree" pitchFamily="2" charset="-34"/>
              </a:rPr>
              <a:t> sentences. </a:t>
            </a:r>
            <a:endParaRPr lang="en-US" sz="2400" dirty="0">
              <a:latin typeface="Bai Jamjuree" pitchFamily="2" charset="-34"/>
              <a:cs typeface="Bai Jamjuree" pitchFamily="2" charset="-34"/>
            </a:endParaRPr>
          </a:p>
        </p:txBody>
      </p:sp>
      <p:pic>
        <p:nvPicPr>
          <p:cNvPr id="8" name="Picture 7" descr="A paper with text on it&#10;&#10;Description automatically generated">
            <a:extLst>
              <a:ext uri="{FF2B5EF4-FFF2-40B4-BE49-F238E27FC236}">
                <a16:creationId xmlns:a16="http://schemas.microsoft.com/office/drawing/2014/main" id="{56FBF136-F078-B471-0D53-80C1B0AA25A6}"/>
              </a:ext>
            </a:extLst>
          </p:cNvPr>
          <p:cNvPicPr>
            <a:picLocks noChangeAspect="1"/>
          </p:cNvPicPr>
          <p:nvPr/>
        </p:nvPicPr>
        <p:blipFill>
          <a:blip r:embed="rId3"/>
          <a:stretch>
            <a:fillRect/>
          </a:stretch>
        </p:blipFill>
        <p:spPr>
          <a:xfrm>
            <a:off x="196849" y="1788936"/>
            <a:ext cx="8413751" cy="3748942"/>
          </a:xfrm>
          <a:prstGeom prst="rect">
            <a:avLst/>
          </a:prstGeom>
        </p:spPr>
      </p:pic>
    </p:spTree>
    <p:extLst>
      <p:ext uri="{BB962C8B-B14F-4D97-AF65-F5344CB8AC3E}">
        <p14:creationId xmlns:p14="http://schemas.microsoft.com/office/powerpoint/2010/main" val="291813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30953-A5B3-45BF-9BAE-766BCD441368}"/>
              </a:ext>
            </a:extLst>
          </p:cNvPr>
          <p:cNvSpPr>
            <a:spLocks noGrp="1"/>
          </p:cNvSpPr>
          <p:nvPr>
            <p:ph idx="1"/>
          </p:nvPr>
        </p:nvSpPr>
        <p:spPr>
          <a:xfrm>
            <a:off x="271847" y="1031515"/>
            <a:ext cx="5824153" cy="5469939"/>
          </a:xfrm>
          <a:ln w="38100">
            <a:noFill/>
          </a:ln>
        </p:spPr>
        <p:txBody>
          <a:bodyPr>
            <a:normAutofit fontScale="85000" lnSpcReduction="10000"/>
          </a:bodyPr>
          <a:lstStyle/>
          <a:p>
            <a:pPr marL="0" indent="0" algn="l">
              <a:lnSpc>
                <a:spcPct val="150000"/>
              </a:lnSpc>
              <a:buNone/>
            </a:pPr>
            <a:r>
              <a:rPr lang="en-GB" sz="2400" b="1" i="0" u="none" strike="noStrike" dirty="0">
                <a:solidFill>
                  <a:srgbClr val="0A0A0A"/>
                </a:solidFill>
                <a:effectLst/>
                <a:latin typeface="Andale Mono" panose="020B0509000000000004" pitchFamily="49" charset="0"/>
              </a:rPr>
              <a:t>The genome of an organis</a:t>
            </a:r>
            <a:r>
              <a:rPr lang="en-GB" sz="2400" b="1" dirty="0">
                <a:solidFill>
                  <a:srgbClr val="0A0A0A"/>
                </a:solidFill>
                <a:latin typeface="Andale Mono" panose="020B0509000000000004" pitchFamily="49" charset="0"/>
              </a:rPr>
              <a:t>m is its entire hereditary information encoded in DNA.</a:t>
            </a:r>
          </a:p>
          <a:p>
            <a:pPr marL="0" indent="0" algn="l">
              <a:lnSpc>
                <a:spcPct val="150000"/>
              </a:lnSpc>
              <a:buNone/>
            </a:pPr>
            <a:endParaRPr lang="en-GB" sz="2400" b="1" dirty="0">
              <a:solidFill>
                <a:srgbClr val="0A0A0A"/>
              </a:solidFill>
              <a:latin typeface="Andale Mono" panose="020B0509000000000004" pitchFamily="49" charset="0"/>
            </a:endParaRPr>
          </a:p>
          <a:p>
            <a:pPr marL="0" indent="0" algn="l">
              <a:lnSpc>
                <a:spcPct val="150000"/>
              </a:lnSpc>
              <a:buNone/>
            </a:pPr>
            <a:r>
              <a:rPr lang="en-GB" sz="2400" b="1" i="0" u="none" strike="noStrike" dirty="0">
                <a:solidFill>
                  <a:srgbClr val="0A0A0A"/>
                </a:solidFill>
                <a:effectLst/>
                <a:latin typeface="Andale Mono" panose="020B0509000000000004" pitchFamily="49" charset="0"/>
              </a:rPr>
              <a:t>A gen</a:t>
            </a:r>
            <a:r>
              <a:rPr lang="en-GB" sz="2400" b="1" dirty="0">
                <a:solidFill>
                  <a:srgbClr val="0A0A0A"/>
                </a:solidFill>
                <a:latin typeface="Andale Mono" panose="020B0509000000000004" pitchFamily="49" charset="0"/>
              </a:rPr>
              <a:t>ome is made up of genes and other DNA sequences that do not code for proteins.</a:t>
            </a:r>
          </a:p>
          <a:p>
            <a:pPr marL="0" indent="0" algn="l">
              <a:lnSpc>
                <a:spcPct val="150000"/>
              </a:lnSpc>
              <a:buNone/>
            </a:pPr>
            <a:r>
              <a:rPr lang="en-GB" sz="2400" b="1" dirty="0">
                <a:solidFill>
                  <a:srgbClr val="0A0A0A"/>
                </a:solidFill>
                <a:latin typeface="Andale Mono" panose="020B0509000000000004" pitchFamily="49" charset="0"/>
              </a:rPr>
              <a:t> </a:t>
            </a:r>
            <a:endParaRPr lang="en-GB" sz="2400" b="0" i="0" u="none" strike="noStrike" dirty="0">
              <a:solidFill>
                <a:srgbClr val="0A0A0A"/>
              </a:solidFill>
              <a:effectLst/>
              <a:latin typeface="Andale Mono" panose="020B0509000000000004" pitchFamily="49" charset="0"/>
            </a:endParaRPr>
          </a:p>
          <a:p>
            <a:pPr marL="0" indent="0" algn="l">
              <a:lnSpc>
                <a:spcPct val="160000"/>
              </a:lnSpc>
              <a:buNone/>
            </a:pPr>
            <a:r>
              <a:rPr lang="en-GB" sz="2400" b="1" dirty="0">
                <a:solidFill>
                  <a:srgbClr val="000000"/>
                </a:solidFill>
                <a:latin typeface="Andale Mono" panose="020B0509000000000004" pitchFamily="49" charset="0"/>
              </a:rPr>
              <a:t>C</a:t>
            </a:r>
            <a:r>
              <a:rPr lang="en-GB" sz="2400" b="1" i="0" u="none" strike="noStrike" dirty="0">
                <a:solidFill>
                  <a:srgbClr val="000000"/>
                </a:solidFill>
                <a:effectLst/>
                <a:latin typeface="Andale Mono" panose="020B0509000000000004" pitchFamily="49" charset="0"/>
              </a:rPr>
              <a:t>omprises a total of around 3 billion base pairs contained within the nuclei of each of our cells.</a:t>
            </a:r>
            <a:endParaRPr lang="en-GB" sz="3600" b="1" dirty="0">
              <a:latin typeface="Andale Mono" panose="020B0509000000000004" pitchFamily="49" charset="0"/>
              <a:cs typeface="Bai Jamjuree" pitchFamily="2" charset="-34"/>
            </a:endParaRPr>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H U M A N    G E N O M I C S</a:t>
            </a:r>
          </a:p>
        </p:txBody>
      </p:sp>
      <p:pic>
        <p:nvPicPr>
          <p:cNvPr id="2050" name="Picture 2" descr="Gap-free human genome sequence completed for first time - BBC News">
            <a:extLst>
              <a:ext uri="{FF2B5EF4-FFF2-40B4-BE49-F238E27FC236}">
                <a16:creationId xmlns:a16="http://schemas.microsoft.com/office/drawing/2014/main" id="{523D0CC5-0C5F-69D6-4D76-516E01CA74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41" r="4325"/>
          <a:stretch/>
        </p:blipFill>
        <p:spPr bwMode="auto">
          <a:xfrm>
            <a:off x="6096000" y="1912207"/>
            <a:ext cx="5511114" cy="386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89590"/>
      </p:ext>
    </p:extLst>
  </p:cSld>
  <p:clrMapOvr>
    <a:masterClrMapping/>
  </p:clrMapOvr>
  <mc:AlternateContent xmlns:mc="http://schemas.openxmlformats.org/markup-compatibility/2006" xmlns:p14="http://schemas.microsoft.com/office/powerpoint/2010/main">
    <mc:Choice Requires="p14">
      <p:transition spd="slow" p14:dur="2000" advTm="35089"/>
    </mc:Choice>
    <mc:Fallback xmlns="">
      <p:transition spd="slow" advTm="3508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30953-A5B3-45BF-9BAE-766BCD441368}"/>
              </a:ext>
            </a:extLst>
          </p:cNvPr>
          <p:cNvSpPr>
            <a:spLocks noGrp="1"/>
          </p:cNvSpPr>
          <p:nvPr>
            <p:ph idx="1"/>
          </p:nvPr>
        </p:nvSpPr>
        <p:spPr>
          <a:xfrm>
            <a:off x="300491" y="1345446"/>
            <a:ext cx="11532280" cy="6174764"/>
          </a:xfrm>
          <a:ln w="38100">
            <a:noFill/>
          </a:ln>
        </p:spPr>
        <p:txBody>
          <a:bodyPr>
            <a:normAutofit/>
          </a:bodyPr>
          <a:lstStyle/>
          <a:p>
            <a:pPr marL="0" indent="0">
              <a:buNone/>
            </a:pPr>
            <a:r>
              <a:rPr lang="en-GB" sz="2000" dirty="0">
                <a:latin typeface="Andale Mono" panose="020B0509000000000004" pitchFamily="49" charset="0"/>
              </a:rPr>
              <a:t>In</a:t>
            </a:r>
            <a:r>
              <a:rPr lang="en-GB" sz="2000" dirty="0">
                <a:effectLst/>
                <a:latin typeface="Andale Mono" panose="020B0509000000000004" pitchFamily="49" charset="0"/>
              </a:rPr>
              <a:t> genomic sequencing, the sequence of nucleotide bases can be determined for individual genes and entire genomes. </a:t>
            </a:r>
          </a:p>
          <a:p>
            <a:pPr marL="0" indent="0">
              <a:buNone/>
            </a:pPr>
            <a:endParaRPr lang="en-GB" sz="2000" b="1" dirty="0">
              <a:latin typeface="Andale Mono" panose="020B0509000000000004" pitchFamily="49" charset="0"/>
            </a:endParaRPr>
          </a:p>
          <a:p>
            <a:pPr marL="0" indent="0">
              <a:buNone/>
            </a:pPr>
            <a:r>
              <a:rPr lang="en-GB" sz="2000" dirty="0">
                <a:latin typeface="Andale Mono" panose="020B0509000000000004" pitchFamily="49" charset="0"/>
              </a:rPr>
              <a:t>DNA sequencing involves determining the exact order of the bases in DNA- the As, Cs, </a:t>
            </a:r>
            <a:r>
              <a:rPr lang="en-GB" sz="2000" dirty="0" err="1">
                <a:latin typeface="Andale Mono" panose="020B0509000000000004" pitchFamily="49" charset="0"/>
              </a:rPr>
              <a:t>Gs</a:t>
            </a:r>
            <a:r>
              <a:rPr lang="en-GB" sz="2000" dirty="0">
                <a:latin typeface="Andale Mono" panose="020B0509000000000004" pitchFamily="49" charset="0"/>
              </a:rPr>
              <a:t> and Ts that make up segments of DNA. </a:t>
            </a:r>
            <a:endParaRPr lang="en-GB" sz="2000" dirty="0">
              <a:effectLst/>
              <a:latin typeface="Andale Mono" panose="020B0509000000000004" pitchFamily="49" charset="0"/>
            </a:endParaRPr>
          </a:p>
        </p:txBody>
      </p:sp>
      <p:sp>
        <p:nvSpPr>
          <p:cNvPr id="5" name="Rectangle 4">
            <a:extLst>
              <a:ext uri="{FF2B5EF4-FFF2-40B4-BE49-F238E27FC236}">
                <a16:creationId xmlns:a16="http://schemas.microsoft.com/office/drawing/2014/main" id="{82287E7A-AF60-7033-76B9-AEC9C41DC026}"/>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H U M A N    G E N O M I C S</a:t>
            </a:r>
          </a:p>
        </p:txBody>
      </p:sp>
    </p:spTree>
    <p:extLst>
      <p:ext uri="{BB962C8B-B14F-4D97-AF65-F5344CB8AC3E}">
        <p14:creationId xmlns:p14="http://schemas.microsoft.com/office/powerpoint/2010/main" val="1896360470"/>
      </p:ext>
    </p:extLst>
  </p:cSld>
  <p:clrMapOvr>
    <a:masterClrMapping/>
  </p:clrMapOvr>
  <mc:AlternateContent xmlns:mc="http://schemas.openxmlformats.org/markup-compatibility/2006">
    <mc:Choice xmlns:p14="http://schemas.microsoft.com/office/powerpoint/2010/main" Requires="p14">
      <p:transition spd="slow" p14:dur="2000" advTm="35089"/>
    </mc:Choice>
    <mc:Fallback>
      <p:transition spd="slow" advTm="350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CC429-4EF2-81F5-FCC4-8BC535112444}"/>
              </a:ext>
            </a:extLst>
          </p:cNvPr>
          <p:cNvSpPr/>
          <p:nvPr/>
        </p:nvSpPr>
        <p:spPr>
          <a:xfrm>
            <a:off x="0" y="222910"/>
            <a:ext cx="12192000" cy="5232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Bai Jamjuree" pitchFamily="2" charset="-34"/>
                <a:cs typeface="Bai Jamjuree" pitchFamily="2" charset="-34"/>
              </a:rPr>
              <a:t>T H E   H U M A N   G E N O M E   P R O J E C T</a:t>
            </a:r>
          </a:p>
        </p:txBody>
      </p:sp>
      <p:sp>
        <p:nvSpPr>
          <p:cNvPr id="8" name="TextBox 7">
            <a:extLst>
              <a:ext uri="{FF2B5EF4-FFF2-40B4-BE49-F238E27FC236}">
                <a16:creationId xmlns:a16="http://schemas.microsoft.com/office/drawing/2014/main" id="{A0B60CDA-E6E8-CCB4-C205-B0AF58FA006A}"/>
              </a:ext>
            </a:extLst>
          </p:cNvPr>
          <p:cNvSpPr txBox="1"/>
          <p:nvPr/>
        </p:nvSpPr>
        <p:spPr>
          <a:xfrm>
            <a:off x="528937" y="1659285"/>
            <a:ext cx="6419334" cy="3539430"/>
          </a:xfrm>
          <a:prstGeom prst="rect">
            <a:avLst/>
          </a:prstGeom>
          <a:noFill/>
        </p:spPr>
        <p:txBody>
          <a:bodyPr wrap="square">
            <a:spAutoFit/>
          </a:bodyPr>
          <a:lstStyle/>
          <a:p>
            <a:pPr marL="0" indent="0">
              <a:buNone/>
            </a:pPr>
            <a:r>
              <a:rPr lang="en-GB" sz="2800" b="1" u="sng" dirty="0">
                <a:effectLst/>
                <a:latin typeface="Andale Mono" panose="020B0509000000000004" pitchFamily="49" charset="0"/>
              </a:rPr>
              <a:t>THE HUMAN GENOME PROJECT</a:t>
            </a:r>
          </a:p>
          <a:p>
            <a:pPr marL="0" indent="0">
              <a:buNone/>
            </a:pPr>
            <a:r>
              <a:rPr lang="en-GB" sz="2800" dirty="0">
                <a:effectLst/>
                <a:latin typeface="Andale Mono" panose="020B0509000000000004" pitchFamily="49" charset="0"/>
              </a:rPr>
              <a:t>This is one of the greatest scientific accomplishments in history. Launched in 1990 and completed in April 2003- a collaborative international effort to generate the first sequence of the human genome. </a:t>
            </a:r>
          </a:p>
        </p:txBody>
      </p:sp>
      <p:pic>
        <p:nvPicPr>
          <p:cNvPr id="9" name="Picture 2" descr="Celebrating 30 years since the commencement of The Human Genome Project |  myDNAhealth">
            <a:extLst>
              <a:ext uri="{FF2B5EF4-FFF2-40B4-BE49-F238E27FC236}">
                <a16:creationId xmlns:a16="http://schemas.microsoft.com/office/drawing/2014/main" id="{A0BA8186-2ACD-8C3C-7273-375D1BA63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914" y="1827772"/>
            <a:ext cx="4265484" cy="320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8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A0D9-34E5-BBEB-7A59-EE1FCCBCD0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3F3706-08BF-2964-90FF-670A3B2F5552}"/>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A5815D95-0819-2550-2D87-0818A65B03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09"/>
          <a:stretch/>
        </p:blipFill>
        <p:spPr bwMode="auto">
          <a:xfrm>
            <a:off x="-1" y="0"/>
            <a:ext cx="12192001" cy="6855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548549-6398-DCA5-A209-A5FE46930C96}"/>
              </a:ext>
            </a:extLst>
          </p:cNvPr>
          <p:cNvSpPr/>
          <p:nvPr/>
        </p:nvSpPr>
        <p:spPr>
          <a:xfrm>
            <a:off x="687802" y="1192695"/>
            <a:ext cx="10816395" cy="46634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2692BD-2603-15AB-229E-4B1A964E611E}"/>
              </a:ext>
            </a:extLst>
          </p:cNvPr>
          <p:cNvSpPr/>
          <p:nvPr/>
        </p:nvSpPr>
        <p:spPr>
          <a:xfrm>
            <a:off x="937797" y="1487743"/>
            <a:ext cx="10515600" cy="4154984"/>
          </a:xfrm>
          <a:prstGeom prst="rect">
            <a:avLst/>
          </a:prstGeom>
          <a:noFill/>
        </p:spPr>
        <p:txBody>
          <a:bodyPr wrap="square" lIns="91440" tIns="45720" rIns="91440" bIns="45720">
            <a:spAutoFit/>
          </a:bodyPr>
          <a:lstStyle/>
          <a:p>
            <a:pPr algn="l"/>
            <a:r>
              <a:rPr lang="en-GB" sz="2400" b="0" i="0" u="none" strike="noStrike" dirty="0">
                <a:effectLst/>
                <a:latin typeface="Andale Mono" panose="020B0509000000000004" pitchFamily="49" charset="0"/>
              </a:rPr>
              <a:t>Gene sequencing reveals that we have more in common with bananas, chickens, and fruit flies than you may expect.</a:t>
            </a:r>
          </a:p>
          <a:p>
            <a:pPr algn="l"/>
            <a:endParaRPr lang="en-GB" sz="2400" dirty="0">
              <a:latin typeface="Andale Mono" panose="020B0509000000000004" pitchFamily="49" charset="0"/>
            </a:endParaRPr>
          </a:p>
          <a:p>
            <a:pPr algn="l"/>
            <a:r>
              <a:rPr lang="en-GB" sz="2400" b="0" i="0" u="none" strike="noStrike" dirty="0">
                <a:effectLst/>
                <a:latin typeface="Andale Mono" panose="020B0509000000000004" pitchFamily="49" charset="0"/>
              </a:rPr>
              <a:t>By sequencing the entire genome of various organisms, including yeast, rice, and frogs, researchers have found that all living things on our planet have some similarities in their instruction manuals. The overlap exists because we all evolved from a common ancestor,  a single-celled organism that lived three or four billion years ago, known as the last universal common ancestor (LUCA).  </a:t>
            </a:r>
          </a:p>
        </p:txBody>
      </p:sp>
    </p:spTree>
    <p:extLst>
      <p:ext uri="{BB962C8B-B14F-4D97-AF65-F5344CB8AC3E}">
        <p14:creationId xmlns:p14="http://schemas.microsoft.com/office/powerpoint/2010/main" val="9427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1 activities to teach baby how to sit up - The Mummy Bubble">
            <a:extLst>
              <a:ext uri="{FF2B5EF4-FFF2-40B4-BE49-F238E27FC236}">
                <a16:creationId xmlns:a16="http://schemas.microsoft.com/office/drawing/2014/main" id="{5AD37535-B43E-5F7C-014D-4587584608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84" r="27723"/>
          <a:stretch/>
        </p:blipFill>
        <p:spPr bwMode="auto">
          <a:xfrm>
            <a:off x="7239000" y="1066800"/>
            <a:ext cx="4775200" cy="554665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himpanzee guide: food, habitat, tool use and more | BBC Wildlife |  Discover Wildlife">
            <a:extLst>
              <a:ext uri="{FF2B5EF4-FFF2-40B4-BE49-F238E27FC236}">
                <a16:creationId xmlns:a16="http://schemas.microsoft.com/office/drawing/2014/main" id="{AD4B9832-49C4-882B-5281-5FF2BAB49F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7" r="29411"/>
          <a:stretch/>
        </p:blipFill>
        <p:spPr bwMode="auto">
          <a:xfrm>
            <a:off x="3898900" y="244549"/>
            <a:ext cx="4775200" cy="49869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4ED5E12-A751-1766-463F-FF1C827D862E}"/>
              </a:ext>
            </a:extLst>
          </p:cNvPr>
          <p:cNvSpPr/>
          <p:nvPr/>
        </p:nvSpPr>
        <p:spPr>
          <a:xfrm>
            <a:off x="177800" y="5453542"/>
            <a:ext cx="7061200" cy="1200329"/>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We share 98% </a:t>
            </a:r>
            <a:r>
              <a:rPr lang="en-GB" sz="3600" dirty="0">
                <a:ln w="0"/>
                <a:effectLst>
                  <a:outerShdw blurRad="38100" dist="19050" dir="2700000" algn="tl" rotWithShape="0">
                    <a:schemeClr val="dk1">
                      <a:alpha val="40000"/>
                    </a:schemeClr>
                  </a:outerShdw>
                </a:effectLst>
                <a:latin typeface="Andale Mono" panose="020B0509000000000004" pitchFamily="49" charset="0"/>
              </a:rPr>
              <a:t>of our genome with Chimpanzees.</a:t>
            </a:r>
            <a:endPar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sp>
        <p:nvSpPr>
          <p:cNvPr id="5" name="Rectangle 4">
            <a:extLst>
              <a:ext uri="{FF2B5EF4-FFF2-40B4-BE49-F238E27FC236}">
                <a16:creationId xmlns:a16="http://schemas.microsoft.com/office/drawing/2014/main" id="{2242DDB8-B517-AEE4-CE2F-D46EA89F07DF}"/>
              </a:ext>
            </a:extLst>
          </p:cNvPr>
          <p:cNvSpPr/>
          <p:nvPr/>
        </p:nvSpPr>
        <p:spPr>
          <a:xfrm>
            <a:off x="335362" y="1985817"/>
            <a:ext cx="3373038" cy="2215991"/>
          </a:xfrm>
          <a:prstGeom prst="rect">
            <a:avLst/>
          </a:prstGeom>
          <a:noFill/>
        </p:spPr>
        <p:txBody>
          <a:bodyPr wrap="none" lIns="91440" tIns="45720" rIns="91440" bIns="45720">
            <a:spAutoFit/>
          </a:bodyPr>
          <a:lstStyle/>
          <a:p>
            <a:pPr algn="ctr"/>
            <a:r>
              <a:rPr lang="en-GB" sz="138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98%</a:t>
            </a:r>
          </a:p>
        </p:txBody>
      </p:sp>
    </p:spTree>
    <p:extLst>
      <p:ext uri="{BB962C8B-B14F-4D97-AF65-F5344CB8AC3E}">
        <p14:creationId xmlns:p14="http://schemas.microsoft.com/office/powerpoint/2010/main" val="300993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ED5E12-A751-1766-463F-FF1C827D862E}"/>
              </a:ext>
            </a:extLst>
          </p:cNvPr>
          <p:cNvSpPr/>
          <p:nvPr/>
        </p:nvSpPr>
        <p:spPr>
          <a:xfrm>
            <a:off x="177800" y="4920142"/>
            <a:ext cx="4876800" cy="1754326"/>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We share </a:t>
            </a:r>
            <a:r>
              <a:rPr lang="en-GB" sz="3600" dirty="0">
                <a:ln w="0"/>
                <a:effectLst>
                  <a:outerShdw blurRad="38100" dist="19050" dir="2700000" algn="tl" rotWithShape="0">
                    <a:schemeClr val="dk1">
                      <a:alpha val="40000"/>
                    </a:schemeClr>
                  </a:outerShdw>
                </a:effectLst>
                <a:latin typeface="Andale Mono" panose="020B0509000000000004" pitchFamily="49" charset="0"/>
              </a:rPr>
              <a:t>60</a:t>
            </a:r>
            <a:r>
              <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 </a:t>
            </a:r>
            <a:r>
              <a:rPr lang="en-GB" sz="3600" dirty="0">
                <a:ln w="0"/>
                <a:effectLst>
                  <a:outerShdw blurRad="38100" dist="19050" dir="2700000" algn="tl" rotWithShape="0">
                    <a:schemeClr val="dk1">
                      <a:alpha val="40000"/>
                    </a:schemeClr>
                  </a:outerShdw>
                </a:effectLst>
                <a:latin typeface="Andale Mono" panose="020B0509000000000004" pitchFamily="49" charset="0"/>
              </a:rPr>
              <a:t>of our genome with Chickens.</a:t>
            </a:r>
            <a:endPar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sp>
        <p:nvSpPr>
          <p:cNvPr id="5" name="Rectangle 4">
            <a:extLst>
              <a:ext uri="{FF2B5EF4-FFF2-40B4-BE49-F238E27FC236}">
                <a16:creationId xmlns:a16="http://schemas.microsoft.com/office/drawing/2014/main" id="{2242DDB8-B517-AEE4-CE2F-D46EA89F07DF}"/>
              </a:ext>
            </a:extLst>
          </p:cNvPr>
          <p:cNvSpPr/>
          <p:nvPr/>
        </p:nvSpPr>
        <p:spPr>
          <a:xfrm>
            <a:off x="1196381" y="1618776"/>
            <a:ext cx="3373039" cy="2215991"/>
          </a:xfrm>
          <a:prstGeom prst="rect">
            <a:avLst/>
          </a:prstGeom>
          <a:noFill/>
        </p:spPr>
        <p:txBody>
          <a:bodyPr wrap="none" lIns="91440" tIns="45720" rIns="91440" bIns="45720">
            <a:spAutoFit/>
          </a:bodyPr>
          <a:lstStyle/>
          <a:p>
            <a:pPr algn="ctr"/>
            <a:r>
              <a:rPr lang="en-GB" sz="13800" dirty="0">
                <a:ln w="0"/>
                <a:effectLst>
                  <a:outerShdw blurRad="38100" dist="19050" dir="2700000" algn="tl" rotWithShape="0">
                    <a:schemeClr val="dk1">
                      <a:alpha val="40000"/>
                    </a:schemeClr>
                  </a:outerShdw>
                </a:effectLst>
                <a:latin typeface="Andale Mono" panose="020B0509000000000004" pitchFamily="49" charset="0"/>
              </a:rPr>
              <a:t>60%</a:t>
            </a:r>
            <a:endParaRPr lang="en-GB" sz="138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pic>
        <p:nvPicPr>
          <p:cNvPr id="9218" name="Picture 2" descr="Future Humans May Call Us the 'Chicken People,' and Here's Why | Live  Science">
            <a:extLst>
              <a:ext uri="{FF2B5EF4-FFF2-40B4-BE49-F238E27FC236}">
                <a16:creationId xmlns:a16="http://schemas.microsoft.com/office/drawing/2014/main" id="{F5D69507-EE71-E29C-30AB-0ED4B5EEC2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26" r="14461"/>
          <a:stretch/>
        </p:blipFill>
        <p:spPr bwMode="auto">
          <a:xfrm>
            <a:off x="5588000" y="0"/>
            <a:ext cx="660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5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ED5E12-A751-1766-463F-FF1C827D862E}"/>
              </a:ext>
            </a:extLst>
          </p:cNvPr>
          <p:cNvSpPr/>
          <p:nvPr/>
        </p:nvSpPr>
        <p:spPr>
          <a:xfrm>
            <a:off x="177800" y="4920142"/>
            <a:ext cx="4876800" cy="1754326"/>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We share </a:t>
            </a:r>
            <a:r>
              <a:rPr lang="en-GB" sz="3600" dirty="0">
                <a:ln w="0"/>
                <a:effectLst>
                  <a:outerShdw blurRad="38100" dist="19050" dir="2700000" algn="tl" rotWithShape="0">
                    <a:schemeClr val="dk1">
                      <a:alpha val="40000"/>
                    </a:schemeClr>
                  </a:outerShdw>
                </a:effectLst>
                <a:latin typeface="Andale Mono" panose="020B0509000000000004" pitchFamily="49" charset="0"/>
              </a:rPr>
              <a:t>60</a:t>
            </a:r>
            <a:r>
              <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 </a:t>
            </a:r>
            <a:r>
              <a:rPr lang="en-GB" sz="3600" dirty="0">
                <a:ln w="0"/>
                <a:effectLst>
                  <a:outerShdw blurRad="38100" dist="19050" dir="2700000" algn="tl" rotWithShape="0">
                    <a:schemeClr val="dk1">
                      <a:alpha val="40000"/>
                    </a:schemeClr>
                  </a:outerShdw>
                </a:effectLst>
                <a:latin typeface="Andale Mono" panose="020B0509000000000004" pitchFamily="49" charset="0"/>
              </a:rPr>
              <a:t>of our genome with Bananas.</a:t>
            </a:r>
            <a:endPar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sp>
        <p:nvSpPr>
          <p:cNvPr id="5" name="Rectangle 4">
            <a:extLst>
              <a:ext uri="{FF2B5EF4-FFF2-40B4-BE49-F238E27FC236}">
                <a16:creationId xmlns:a16="http://schemas.microsoft.com/office/drawing/2014/main" id="{2242DDB8-B517-AEE4-CE2F-D46EA89F07DF}"/>
              </a:ext>
            </a:extLst>
          </p:cNvPr>
          <p:cNvSpPr/>
          <p:nvPr/>
        </p:nvSpPr>
        <p:spPr>
          <a:xfrm>
            <a:off x="1196381" y="1618776"/>
            <a:ext cx="3373039" cy="2215991"/>
          </a:xfrm>
          <a:prstGeom prst="rect">
            <a:avLst/>
          </a:prstGeom>
          <a:noFill/>
        </p:spPr>
        <p:txBody>
          <a:bodyPr wrap="none" lIns="91440" tIns="45720" rIns="91440" bIns="45720">
            <a:spAutoFit/>
          </a:bodyPr>
          <a:lstStyle/>
          <a:p>
            <a:pPr algn="ctr"/>
            <a:r>
              <a:rPr lang="en-GB" sz="13800" dirty="0">
                <a:ln w="0"/>
                <a:effectLst>
                  <a:outerShdw blurRad="38100" dist="19050" dir="2700000" algn="tl" rotWithShape="0">
                    <a:schemeClr val="dk1">
                      <a:alpha val="40000"/>
                    </a:schemeClr>
                  </a:outerShdw>
                </a:effectLst>
                <a:latin typeface="Andale Mono" panose="020B0509000000000004" pitchFamily="49" charset="0"/>
              </a:rPr>
              <a:t>60%</a:t>
            </a:r>
            <a:endParaRPr lang="en-GB" sz="138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pic>
        <p:nvPicPr>
          <p:cNvPr id="11268" name="Picture 4" descr="National Banana Day (April 17th, 2024) | Days Of The Year">
            <a:extLst>
              <a:ext uri="{FF2B5EF4-FFF2-40B4-BE49-F238E27FC236}">
                <a16:creationId xmlns:a16="http://schemas.microsoft.com/office/drawing/2014/main" id="{2B11870C-346B-4172-5F4B-EB7DADB626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44" r="15109"/>
          <a:stretch/>
        </p:blipFill>
        <p:spPr bwMode="auto">
          <a:xfrm>
            <a:off x="5207000" y="0"/>
            <a:ext cx="698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0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e top 20 cutest dog breeds in the world, ranked according to science -  Country Life">
            <a:extLst>
              <a:ext uri="{FF2B5EF4-FFF2-40B4-BE49-F238E27FC236}">
                <a16:creationId xmlns:a16="http://schemas.microsoft.com/office/drawing/2014/main" id="{7AD816D9-EF6A-7601-3E5C-DBC96F9CD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14" r="9681"/>
          <a:stretch/>
        </p:blipFill>
        <p:spPr bwMode="auto">
          <a:xfrm>
            <a:off x="5588000" y="0"/>
            <a:ext cx="660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3C10D55-3E78-81CD-776A-BEF4EB55584C}"/>
              </a:ext>
            </a:extLst>
          </p:cNvPr>
          <p:cNvSpPr/>
          <p:nvPr/>
        </p:nvSpPr>
        <p:spPr>
          <a:xfrm>
            <a:off x="177800" y="4920142"/>
            <a:ext cx="4876800" cy="1754326"/>
          </a:xfrm>
          <a:prstGeom prst="rect">
            <a:avLst/>
          </a:prstGeom>
          <a:noFill/>
        </p:spPr>
        <p:txBody>
          <a:bodyPr wrap="square" lIns="91440" tIns="45720" rIns="91440" bIns="45720">
            <a:spAutoFit/>
          </a:bodyPr>
          <a:lstStyle/>
          <a:p>
            <a:pPr algn="ctr"/>
            <a:r>
              <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rPr>
              <a:t>We share 94% </a:t>
            </a:r>
            <a:r>
              <a:rPr lang="en-GB" sz="3600" dirty="0">
                <a:ln w="0"/>
                <a:effectLst>
                  <a:outerShdw blurRad="38100" dist="19050" dir="2700000" algn="tl" rotWithShape="0">
                    <a:schemeClr val="dk1">
                      <a:alpha val="40000"/>
                    </a:schemeClr>
                  </a:outerShdw>
                </a:effectLst>
                <a:latin typeface="Andale Mono" panose="020B0509000000000004" pitchFamily="49" charset="0"/>
              </a:rPr>
              <a:t>of our genome with Dogs.</a:t>
            </a:r>
            <a:endParaRPr lang="en-GB" sz="36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sp>
        <p:nvSpPr>
          <p:cNvPr id="5" name="Rectangle 4">
            <a:extLst>
              <a:ext uri="{FF2B5EF4-FFF2-40B4-BE49-F238E27FC236}">
                <a16:creationId xmlns:a16="http://schemas.microsoft.com/office/drawing/2014/main" id="{CA6F5703-70F8-D068-360D-BA080C90F8A8}"/>
              </a:ext>
            </a:extLst>
          </p:cNvPr>
          <p:cNvSpPr/>
          <p:nvPr/>
        </p:nvSpPr>
        <p:spPr>
          <a:xfrm>
            <a:off x="1196381" y="1618776"/>
            <a:ext cx="3373039" cy="2215991"/>
          </a:xfrm>
          <a:prstGeom prst="rect">
            <a:avLst/>
          </a:prstGeom>
          <a:noFill/>
        </p:spPr>
        <p:txBody>
          <a:bodyPr wrap="none" lIns="91440" tIns="45720" rIns="91440" bIns="45720">
            <a:spAutoFit/>
          </a:bodyPr>
          <a:lstStyle/>
          <a:p>
            <a:pPr algn="ctr"/>
            <a:r>
              <a:rPr lang="en-GB" sz="13800" dirty="0">
                <a:ln w="0"/>
                <a:effectLst>
                  <a:outerShdw blurRad="38100" dist="19050" dir="2700000" algn="tl" rotWithShape="0">
                    <a:schemeClr val="dk1">
                      <a:alpha val="40000"/>
                    </a:schemeClr>
                  </a:outerShdw>
                </a:effectLst>
                <a:latin typeface="Andale Mono" panose="020B0509000000000004" pitchFamily="49" charset="0"/>
              </a:rPr>
              <a:t>94%</a:t>
            </a:r>
            <a:endParaRPr lang="en-GB" sz="13800" b="0" cap="none" spc="0" dirty="0">
              <a:ln w="0"/>
              <a:solidFill>
                <a:schemeClr val="tx1"/>
              </a:solidFill>
              <a:effectLst>
                <a:outerShdw blurRad="38100" dist="19050" dir="2700000" algn="tl" rotWithShape="0">
                  <a:schemeClr val="dk1">
                    <a:alpha val="40000"/>
                  </a:schemeClr>
                </a:outerShdw>
              </a:effectLst>
              <a:latin typeface="Andale Mono" panose="020B0509000000000004" pitchFamily="49" charset="0"/>
            </a:endParaRPr>
          </a:p>
        </p:txBody>
      </p:sp>
    </p:spTree>
    <p:extLst>
      <p:ext uri="{BB962C8B-B14F-4D97-AF65-F5344CB8AC3E}">
        <p14:creationId xmlns:p14="http://schemas.microsoft.com/office/powerpoint/2010/main" val="700801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3629</TotalTime>
  <Words>868</Words>
  <Application>Microsoft Macintosh PowerPoint</Application>
  <PresentationFormat>Widescreen</PresentationFormat>
  <Paragraphs>70</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Andale Mono</vt:lpstr>
      <vt:lpstr>Arial</vt:lpstr>
      <vt:lpstr>Bahnschrift</vt:lpstr>
      <vt:lpstr>Bai Jamjuree</vt:lpstr>
      <vt:lpstr>Calibri</vt:lpstr>
      <vt:lpstr>Calibri Light</vt:lpstr>
      <vt:lpstr>Office Theme</vt:lpstr>
      <vt:lpstr>Higher Human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Human Biology</dc:title>
  <dc:creator>Kirsty McBride</dc:creator>
  <cp:lastModifiedBy>Kirsty McBride</cp:lastModifiedBy>
  <cp:revision>3</cp:revision>
  <dcterms:created xsi:type="dcterms:W3CDTF">2023-08-28T19:59:08Z</dcterms:created>
  <dcterms:modified xsi:type="dcterms:W3CDTF">2023-08-31T08:29:04Z</dcterms:modified>
</cp:coreProperties>
</file>