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7" r:id="rId7"/>
    <p:sldId id="268" r:id="rId8"/>
    <p:sldId id="293" r:id="rId9"/>
    <p:sldId id="274" r:id="rId10"/>
    <p:sldId id="296" r:id="rId11"/>
    <p:sldId id="276" r:id="rId12"/>
    <p:sldId id="277" r:id="rId13"/>
    <p:sldId id="278" r:id="rId14"/>
    <p:sldId id="279" r:id="rId15"/>
    <p:sldId id="280" r:id="rId16"/>
    <p:sldId id="281" r:id="rId17"/>
    <p:sldId id="287" r:id="rId18"/>
    <p:sldId id="286" r:id="rId19"/>
    <p:sldId id="288" r:id="rId20"/>
    <p:sldId id="282" r:id="rId21"/>
    <p:sldId id="294" r:id="rId22"/>
    <p:sldId id="284" r:id="rId23"/>
    <p:sldId id="285" r:id="rId24"/>
    <p:sldId id="289" r:id="rId25"/>
    <p:sldId id="290" r:id="rId26"/>
    <p:sldId id="291" r:id="rId27"/>
    <p:sldId id="292" r:id="rId28"/>
    <p:sldId id="297" r:id="rId29"/>
    <p:sldId id="266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6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6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985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659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471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398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747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5646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468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622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624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361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690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//upload.wikimedia.org/wikipedia/commons/0/0b/PhylogeneticTree,_Woese_1990.PNG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google.co.uk/url?sa=i&amp;rct=j&amp;q=&amp;esrc=s&amp;frm=1&amp;source=images&amp;cd=&amp;cad=rja&amp;uact=8&amp;docid=Liz97muv6q5TwM&amp;tbnid=w2ZtAYkoMUIXDM:&amp;ved=0CAUQjRw&amp;url=http://biology.duke.edu/rausher/lec13_05.html&amp;ei=U189U6fSEeah0QXo84CgAQ&amp;bvm=bv.63934634,d.ZG4&amp;psig=AFQjCNEzDQ_u7xCziDMZps9W_Tc0rDGfYw&amp;ust=139661699829929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Higher Biology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Unit 1</a:t>
            </a:r>
          </a:p>
          <a:p>
            <a:r>
              <a:rPr lang="en-GB" dirty="0"/>
              <a:t>KA8 Genomic Sequencing</a:t>
            </a:r>
          </a:p>
        </p:txBody>
      </p:sp>
    </p:spTree>
    <p:extLst>
      <p:ext uri="{BB962C8B-B14F-4D97-AF65-F5344CB8AC3E}">
        <p14:creationId xmlns:p14="http://schemas.microsoft.com/office/powerpoint/2010/main" val="3229957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Specification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68760"/>
            <a:ext cx="7992888" cy="5256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3604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Starter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700808"/>
            <a:ext cx="5942582" cy="4007787"/>
          </a:xfrm>
        </p:spPr>
      </p:pic>
      <p:sp>
        <p:nvSpPr>
          <p:cNvPr id="3" name="TextBox 2"/>
          <p:cNvSpPr txBox="1"/>
          <p:nvPr/>
        </p:nvSpPr>
        <p:spPr>
          <a:xfrm>
            <a:off x="4788024" y="5864498"/>
            <a:ext cx="41044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You may not know this yet but I want you to think about what you think came first!</a:t>
            </a:r>
          </a:p>
        </p:txBody>
      </p:sp>
    </p:spTree>
    <p:extLst>
      <p:ext uri="{BB962C8B-B14F-4D97-AF65-F5344CB8AC3E}">
        <p14:creationId xmlns:p14="http://schemas.microsoft.com/office/powerpoint/2010/main" val="801244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Intention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/>
              <a:t>By the end of this topic you should be able to:</a:t>
            </a:r>
          </a:p>
          <a:p>
            <a:r>
              <a:rPr lang="en-GB" dirty="0"/>
              <a:t>Understand and explain genomic sequencing using examples</a:t>
            </a:r>
          </a:p>
          <a:p>
            <a:r>
              <a:rPr lang="en-GB" dirty="0"/>
              <a:t>Describe the evolution of life using </a:t>
            </a:r>
            <a:r>
              <a:rPr lang="en-GB" dirty="0" err="1"/>
              <a:t>phylogentics</a:t>
            </a:r>
            <a:r>
              <a:rPr lang="en-GB" dirty="0"/>
              <a:t> and the domains of life</a:t>
            </a:r>
          </a:p>
          <a:p>
            <a:r>
              <a:rPr lang="en-GB" dirty="0"/>
              <a:t>Explain the uses of molecular clocks</a:t>
            </a:r>
          </a:p>
          <a:p>
            <a:r>
              <a:rPr lang="en-GB" dirty="0"/>
              <a:t>Give reasoned arguments for and against genomic sequencing for human health </a:t>
            </a:r>
          </a:p>
        </p:txBody>
      </p:sp>
    </p:spTree>
    <p:extLst>
      <p:ext uri="{BB962C8B-B14F-4D97-AF65-F5344CB8AC3E}">
        <p14:creationId xmlns:p14="http://schemas.microsoft.com/office/powerpoint/2010/main" val="2759300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/>
              <a:t>I can:</a:t>
            </a:r>
          </a:p>
          <a:p>
            <a:r>
              <a:rPr lang="en-GB" dirty="0"/>
              <a:t>Explain what genomic sequencing is</a:t>
            </a:r>
          </a:p>
          <a:p>
            <a:r>
              <a:rPr lang="en-GB" dirty="0"/>
              <a:t>State how genomic sequencing can compare different organisms</a:t>
            </a:r>
          </a:p>
          <a:p>
            <a:r>
              <a:rPr lang="en-GB" dirty="0"/>
              <a:t>Describe </a:t>
            </a:r>
            <a:r>
              <a:rPr lang="en-GB" dirty="0" err="1"/>
              <a:t>phylogenetics</a:t>
            </a:r>
            <a:r>
              <a:rPr lang="en-GB" dirty="0"/>
              <a:t>, the three domains of life and evolution of life</a:t>
            </a:r>
          </a:p>
          <a:p>
            <a:r>
              <a:rPr lang="en-GB" dirty="0"/>
              <a:t>Explain the uses of molecular clocks</a:t>
            </a:r>
          </a:p>
          <a:p>
            <a:r>
              <a:rPr lang="en-GB" dirty="0"/>
              <a:t>Describe the use of genomic sequencing in medicine and </a:t>
            </a:r>
            <a:r>
              <a:rPr lang="en-GB" dirty="0" err="1"/>
              <a:t>pharmacogenetics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0551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Comic Sans MS" pitchFamily="66" charset="0"/>
                <a:ea typeface="ＭＳ Ｐゴシック" pitchFamily="34" charset="-128"/>
              </a:rPr>
              <a:t>Genomics</a:t>
            </a:r>
          </a:p>
        </p:txBody>
      </p:sp>
      <p:sp>
        <p:nvSpPr>
          <p:cNvPr id="339971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None/>
            </a:pPr>
            <a:r>
              <a:rPr lang="en-GB" b="1" dirty="0">
                <a:latin typeface="Comic Sans MS" pitchFamily="66" charset="0"/>
                <a:ea typeface="ＭＳ Ｐゴシック" pitchFamily="34" charset="-128"/>
              </a:rPr>
              <a:t>Genomics</a:t>
            </a:r>
            <a:r>
              <a:rPr lang="en-GB" dirty="0">
                <a:latin typeface="Comic Sans MS" pitchFamily="66" charset="0"/>
                <a:ea typeface="ＭＳ Ｐゴシック" pitchFamily="34" charset="-128"/>
              </a:rPr>
              <a:t> is the study of genomes.</a:t>
            </a:r>
          </a:p>
          <a:p>
            <a:pPr>
              <a:buFont typeface="Arial" pitchFamily="34" charset="0"/>
              <a:buNone/>
            </a:pPr>
            <a:endParaRPr lang="en-GB" dirty="0">
              <a:latin typeface="Comic Sans MS" pitchFamily="66" charset="0"/>
              <a:ea typeface="ＭＳ Ｐゴシック" pitchFamily="34" charset="-128"/>
            </a:endParaRP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In order to study genomics you must first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determine the entire DNA sequence of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the organism.</a:t>
            </a:r>
            <a:endParaRPr lang="en-GB" b="1" dirty="0">
              <a:latin typeface="Comic Sans MS" pitchFamily="66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5600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997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Comic Sans MS" pitchFamily="66" charset="0"/>
                <a:ea typeface="ＭＳ Ｐゴシック" pitchFamily="34" charset="-128"/>
              </a:rPr>
              <a:t>Genomic sequencing</a:t>
            </a:r>
          </a:p>
        </p:txBody>
      </p:sp>
      <p:sp>
        <p:nvSpPr>
          <p:cNvPr id="340995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There are 3164.7 million nucleotides in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the human genome spread over all the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chromosomes.</a:t>
            </a:r>
          </a:p>
        </p:txBody>
      </p:sp>
    </p:spTree>
    <p:extLst>
      <p:ext uri="{BB962C8B-B14F-4D97-AF65-F5344CB8AC3E}">
        <p14:creationId xmlns:p14="http://schemas.microsoft.com/office/powerpoint/2010/main" val="2720394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099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Comic Sans MS" pitchFamily="66" charset="0"/>
                <a:ea typeface="ＭＳ Ｐゴシック" pitchFamily="34" charset="-128"/>
              </a:rPr>
              <a:t>Genomic sequencing</a:t>
            </a:r>
          </a:p>
        </p:txBody>
      </p:sp>
      <p:sp>
        <p:nvSpPr>
          <p:cNvPr id="340995" name="Rectangle 3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In order to obtain the sequence it must</a:t>
            </a:r>
          </a:p>
          <a:p>
            <a:pPr marL="0" indent="0"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first be cut into more manageable sections</a:t>
            </a:r>
          </a:p>
          <a:p>
            <a:pPr marL="0" indent="0">
              <a:buNone/>
            </a:pPr>
            <a:endParaRPr lang="en-GB" dirty="0">
              <a:latin typeface="Comic Sans MS" pitchFamily="66" charset="0"/>
              <a:ea typeface="ＭＳ Ｐゴシック" pitchFamily="34" charset="-128"/>
            </a:endParaRPr>
          </a:p>
          <a:p>
            <a:pPr marL="0" indent="0"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2. Determining the sequence </a:t>
            </a:r>
          </a:p>
          <a:p>
            <a:pPr marL="0" indent="0">
              <a:buNone/>
            </a:pPr>
            <a:endParaRPr lang="en-GB" dirty="0">
              <a:latin typeface="Comic Sans MS" pitchFamily="66" charset="0"/>
              <a:ea typeface="ＭＳ Ｐゴシック" pitchFamily="34" charset="-128"/>
            </a:endParaRPr>
          </a:p>
          <a:p>
            <a:pPr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3. Put pieces back together. </a:t>
            </a:r>
          </a:p>
          <a:p>
            <a:pPr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This is done by computer analysis of the</a:t>
            </a:r>
          </a:p>
          <a:p>
            <a:pPr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sequences looking for sections that over-lap.</a:t>
            </a:r>
          </a:p>
          <a:p>
            <a:pPr marL="0" indent="0">
              <a:buNone/>
            </a:pPr>
            <a:endParaRPr lang="en-GB" dirty="0">
              <a:latin typeface="Comic Sans MS" pitchFamily="66" charset="0"/>
              <a:ea typeface="ＭＳ Ｐゴシック" pitchFamily="34" charset="-128"/>
            </a:endParaRPr>
          </a:p>
          <a:p>
            <a:pPr>
              <a:buFont typeface="Arial" pitchFamily="34" charset="0"/>
              <a:buNone/>
            </a:pPr>
            <a:endParaRPr lang="en-GB" dirty="0">
              <a:latin typeface="Comic Sans MS" pitchFamily="66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64543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099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Comic Sans MS" pitchFamily="66" charset="0"/>
                <a:ea typeface="ＭＳ Ｐゴシック" pitchFamily="34" charset="-128"/>
              </a:rPr>
              <a:t>Genomics</a:t>
            </a:r>
          </a:p>
        </p:txBody>
      </p:sp>
      <p:sp>
        <p:nvSpPr>
          <p:cNvPr id="347139" name="Rectangle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As well as sequencing the human genome,</a:t>
            </a:r>
          </a:p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scientists have determined the genome</a:t>
            </a:r>
          </a:p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sequence of a range of other organisms.</a:t>
            </a:r>
          </a:p>
          <a:p>
            <a:pPr>
              <a:lnSpc>
                <a:spcPct val="90000"/>
              </a:lnSpc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Disease causing (pathogenic) bacteria or viruses </a:t>
            </a:r>
          </a:p>
          <a:p>
            <a:pPr>
              <a:lnSpc>
                <a:spcPct val="90000"/>
              </a:lnSpc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Pest species e.g. mosquitoes</a:t>
            </a:r>
          </a:p>
          <a:p>
            <a:pPr>
              <a:lnSpc>
                <a:spcPct val="90000"/>
              </a:lnSpc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Model organisms – so called because they possess genes equivalent to human genes and can be easily studied in the lab.</a:t>
            </a:r>
          </a:p>
        </p:txBody>
      </p:sp>
    </p:spTree>
    <p:extLst>
      <p:ext uri="{BB962C8B-B14F-4D97-AF65-F5344CB8AC3E}">
        <p14:creationId xmlns:p14="http://schemas.microsoft.com/office/powerpoint/2010/main" val="1112501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713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Genomics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compare sequence data, computer and statistical analyses (bioinformatics) are required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39504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Comic Sans MS" pitchFamily="66" charset="0"/>
                <a:ea typeface="ＭＳ Ｐゴシック" pitchFamily="34" charset="-128"/>
              </a:rPr>
              <a:t>Comparative genomics</a:t>
            </a:r>
          </a:p>
        </p:txBody>
      </p:sp>
      <p:sp>
        <p:nvSpPr>
          <p:cNvPr id="351235" name="Rectangle 3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609600" indent="-609600">
              <a:lnSpc>
                <a:spcPct val="90000"/>
              </a:lnSpc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When comparative genomics is carried out, this involves comparing the genomes of:</a:t>
            </a:r>
          </a:p>
          <a:p>
            <a:pPr marL="609600" indent="-609600">
              <a:lnSpc>
                <a:spcPct val="90000"/>
              </a:lnSpc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Members of different species</a:t>
            </a:r>
          </a:p>
          <a:p>
            <a:pPr marL="609600" indent="-609600">
              <a:lnSpc>
                <a:spcPct val="90000"/>
              </a:lnSpc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Members of the same species</a:t>
            </a:r>
          </a:p>
          <a:p>
            <a:pPr marL="609600" indent="-609600">
              <a:lnSpc>
                <a:spcPct val="90000"/>
              </a:lnSpc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Cancerous versus normal cells</a:t>
            </a:r>
          </a:p>
          <a:p>
            <a:pPr marL="609600" indent="-609600">
              <a:lnSpc>
                <a:spcPct val="90000"/>
              </a:lnSpc>
              <a:buFont typeface="Arial" pitchFamily="34" charset="0"/>
              <a:buNone/>
            </a:pPr>
            <a:endParaRPr lang="en-GB" dirty="0">
              <a:latin typeface="Comic Sans MS" pitchFamily="66" charset="0"/>
              <a:ea typeface="ＭＳ Ｐゴシック" pitchFamily="34" charset="-128"/>
            </a:endParaRPr>
          </a:p>
          <a:p>
            <a:pPr marL="609600" indent="-609600">
              <a:lnSpc>
                <a:spcPct val="90000"/>
              </a:lnSpc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…to identify similarities or differences in</a:t>
            </a:r>
          </a:p>
          <a:p>
            <a:pPr marL="609600" indent="-609600">
              <a:lnSpc>
                <a:spcPct val="90000"/>
              </a:lnSpc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the genomes – these could give clues to</a:t>
            </a:r>
          </a:p>
          <a:p>
            <a:pPr marL="609600" indent="-609600">
              <a:lnSpc>
                <a:spcPct val="90000"/>
              </a:lnSpc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causes of disease etc.</a:t>
            </a:r>
          </a:p>
        </p:txBody>
      </p:sp>
    </p:spTree>
    <p:extLst>
      <p:ext uri="{BB962C8B-B14F-4D97-AF65-F5344CB8AC3E}">
        <p14:creationId xmlns:p14="http://schemas.microsoft.com/office/powerpoint/2010/main" val="2365996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123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Comic Sans MS" pitchFamily="66" charset="0"/>
                <a:ea typeface="ＭＳ Ｐゴシック" pitchFamily="34" charset="-128"/>
              </a:rPr>
              <a:t>Similarities between genomes</a:t>
            </a:r>
          </a:p>
        </p:txBody>
      </p:sp>
      <p:sp>
        <p:nvSpPr>
          <p:cNvPr id="352259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Comparison of many genomes has revealed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that DNA sequences of important genes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are highly similar (</a:t>
            </a:r>
            <a:r>
              <a:rPr lang="en-GB" b="1" dirty="0">
                <a:latin typeface="Comic Sans MS" pitchFamily="66" charset="0"/>
                <a:ea typeface="ＭＳ Ｐゴシック" pitchFamily="34" charset="-128"/>
              </a:rPr>
              <a:t>conserved</a:t>
            </a:r>
            <a:r>
              <a:rPr lang="en-GB" dirty="0">
                <a:latin typeface="Comic Sans MS" pitchFamily="66" charset="0"/>
                <a:ea typeface="ＭＳ Ｐゴシック" pitchFamily="34" charset="-128"/>
              </a:rPr>
              <a:t>) from one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organism to the next.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e.g. genes coding for proteins involved in aerobic respiration, or for key enzymes.</a:t>
            </a:r>
          </a:p>
        </p:txBody>
      </p:sp>
    </p:spTree>
    <p:extLst>
      <p:ext uri="{BB962C8B-B14F-4D97-AF65-F5344CB8AC3E}">
        <p14:creationId xmlns:p14="http://schemas.microsoft.com/office/powerpoint/2010/main" val="3795634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225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293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8" y="0"/>
            <a:ext cx="7664450" cy="689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39505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Comic Sans MS" pitchFamily="66" charset="0"/>
                <a:ea typeface="ＭＳ Ｐゴシック" pitchFamily="34" charset="-128"/>
              </a:rPr>
              <a:t>Phylogenetics</a:t>
            </a:r>
          </a:p>
        </p:txBody>
      </p:sp>
      <p:sp>
        <p:nvSpPr>
          <p:cNvPr id="350211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Comparing the genetic sequences of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organisms can demonstrate the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relatedness of groups of organisms.</a:t>
            </a:r>
          </a:p>
        </p:txBody>
      </p:sp>
    </p:spTree>
    <p:extLst>
      <p:ext uri="{BB962C8B-B14F-4D97-AF65-F5344CB8AC3E}">
        <p14:creationId xmlns:p14="http://schemas.microsoft.com/office/powerpoint/2010/main" val="46249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021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Comic Sans MS" pitchFamily="66" charset="0"/>
                <a:ea typeface="ＭＳ Ｐゴシック" pitchFamily="34" charset="-128"/>
              </a:rPr>
              <a:t>Phylogenetic trees</a:t>
            </a:r>
          </a:p>
        </p:txBody>
      </p:sp>
      <p:sp>
        <p:nvSpPr>
          <p:cNvPr id="355331" name="Rectangle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Over time a group of closely related living</a:t>
            </a:r>
          </a:p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things will accumulate mutations e.g.</a:t>
            </a:r>
          </a:p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nucleotide substitutions which gradually</a:t>
            </a:r>
          </a:p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alter the genome.</a:t>
            </a:r>
          </a:p>
          <a:p>
            <a:pPr>
              <a:lnSpc>
                <a:spcPct val="90000"/>
              </a:lnSpc>
              <a:buFont typeface="Arial" pitchFamily="34" charset="0"/>
              <a:buNone/>
            </a:pPr>
            <a:endParaRPr lang="en-GB" dirty="0">
              <a:latin typeface="Comic Sans MS" pitchFamily="66" charset="0"/>
              <a:ea typeface="ＭＳ Ｐゴシック" pitchFamily="34" charset="-128"/>
            </a:endParaRPr>
          </a:p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The number of these differences per unit</a:t>
            </a:r>
          </a:p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length of DNA between two genomes gives a</a:t>
            </a:r>
          </a:p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measure of how related two genomes are</a:t>
            </a:r>
          </a:p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(</a:t>
            </a:r>
            <a:r>
              <a:rPr lang="en-GB" b="1" dirty="0">
                <a:latin typeface="Comic Sans MS" pitchFamily="66" charset="0"/>
                <a:ea typeface="ＭＳ Ｐゴシック" pitchFamily="34" charset="-128"/>
              </a:rPr>
              <a:t>evolutionary distance</a:t>
            </a:r>
            <a:r>
              <a:rPr lang="en-GB" dirty="0">
                <a:latin typeface="Comic Sans MS" pitchFamily="66" charset="0"/>
                <a:ea typeface="ＭＳ Ｐゴシック" pitchFamily="34" charset="-128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599992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533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61" name="Line 9"/>
          <p:cNvSpPr>
            <a:spLocks noChangeShapeType="1"/>
          </p:cNvSpPr>
          <p:nvPr/>
        </p:nvSpPr>
        <p:spPr bwMode="auto">
          <a:xfrm flipH="1">
            <a:off x="4679950" y="2576513"/>
            <a:ext cx="439738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6362" name="Line 10"/>
          <p:cNvSpPr>
            <a:spLocks noChangeShapeType="1"/>
          </p:cNvSpPr>
          <p:nvPr/>
        </p:nvSpPr>
        <p:spPr bwMode="auto">
          <a:xfrm flipH="1">
            <a:off x="5114925" y="2179638"/>
            <a:ext cx="395288" cy="3968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356363" name="Group 11"/>
          <p:cNvGrpSpPr>
            <a:grpSpLocks/>
          </p:cNvGrpSpPr>
          <p:nvPr/>
        </p:nvGrpSpPr>
        <p:grpSpPr bwMode="auto">
          <a:xfrm rot="-2841974">
            <a:off x="5412582" y="1901031"/>
            <a:ext cx="463550" cy="268287"/>
            <a:chOff x="1626" y="1850"/>
            <a:chExt cx="292" cy="169"/>
          </a:xfrm>
        </p:grpSpPr>
        <p:sp>
          <p:nvSpPr>
            <p:cNvPr id="356364" name="Line 12"/>
            <p:cNvSpPr>
              <a:spLocks noChangeShapeType="1"/>
            </p:cNvSpPr>
            <p:nvPr/>
          </p:nvSpPr>
          <p:spPr bwMode="auto">
            <a:xfrm>
              <a:off x="1626" y="1938"/>
              <a:ext cx="285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56365" name="Line 13"/>
            <p:cNvSpPr>
              <a:spLocks noChangeShapeType="1"/>
            </p:cNvSpPr>
            <p:nvPr/>
          </p:nvSpPr>
          <p:spPr bwMode="auto">
            <a:xfrm>
              <a:off x="1626" y="1850"/>
              <a:ext cx="0" cy="1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56366" name="Line 14"/>
            <p:cNvSpPr>
              <a:spLocks noChangeShapeType="1"/>
            </p:cNvSpPr>
            <p:nvPr/>
          </p:nvSpPr>
          <p:spPr bwMode="auto">
            <a:xfrm>
              <a:off x="1918" y="1850"/>
              <a:ext cx="0" cy="1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56367" name="Group 15"/>
          <p:cNvGrpSpPr>
            <a:grpSpLocks/>
          </p:cNvGrpSpPr>
          <p:nvPr/>
        </p:nvGrpSpPr>
        <p:grpSpPr bwMode="auto">
          <a:xfrm rot="-2841974">
            <a:off x="5728494" y="1572419"/>
            <a:ext cx="463550" cy="268288"/>
            <a:chOff x="1626" y="1850"/>
            <a:chExt cx="292" cy="169"/>
          </a:xfrm>
        </p:grpSpPr>
        <p:sp>
          <p:nvSpPr>
            <p:cNvPr id="356368" name="Line 16"/>
            <p:cNvSpPr>
              <a:spLocks noChangeShapeType="1"/>
            </p:cNvSpPr>
            <p:nvPr/>
          </p:nvSpPr>
          <p:spPr bwMode="auto">
            <a:xfrm>
              <a:off x="1626" y="1938"/>
              <a:ext cx="285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56369" name="Line 17"/>
            <p:cNvSpPr>
              <a:spLocks noChangeShapeType="1"/>
            </p:cNvSpPr>
            <p:nvPr/>
          </p:nvSpPr>
          <p:spPr bwMode="auto">
            <a:xfrm>
              <a:off x="1626" y="1850"/>
              <a:ext cx="0" cy="1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56370" name="Line 18"/>
            <p:cNvSpPr>
              <a:spLocks noChangeShapeType="1"/>
            </p:cNvSpPr>
            <p:nvPr/>
          </p:nvSpPr>
          <p:spPr bwMode="auto">
            <a:xfrm>
              <a:off x="1918" y="1850"/>
              <a:ext cx="0" cy="1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56371" name="Group 19"/>
          <p:cNvGrpSpPr>
            <a:grpSpLocks/>
          </p:cNvGrpSpPr>
          <p:nvPr/>
        </p:nvGrpSpPr>
        <p:grpSpPr bwMode="auto">
          <a:xfrm rot="-2841974">
            <a:off x="6041232" y="1224756"/>
            <a:ext cx="463550" cy="268287"/>
            <a:chOff x="1626" y="1850"/>
            <a:chExt cx="292" cy="169"/>
          </a:xfrm>
        </p:grpSpPr>
        <p:sp>
          <p:nvSpPr>
            <p:cNvPr id="356372" name="Line 20"/>
            <p:cNvSpPr>
              <a:spLocks noChangeShapeType="1"/>
            </p:cNvSpPr>
            <p:nvPr/>
          </p:nvSpPr>
          <p:spPr bwMode="auto">
            <a:xfrm>
              <a:off x="1626" y="1938"/>
              <a:ext cx="285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56373" name="Line 21"/>
            <p:cNvSpPr>
              <a:spLocks noChangeShapeType="1"/>
            </p:cNvSpPr>
            <p:nvPr/>
          </p:nvSpPr>
          <p:spPr bwMode="auto">
            <a:xfrm>
              <a:off x="1626" y="1850"/>
              <a:ext cx="0" cy="1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56374" name="Line 22"/>
            <p:cNvSpPr>
              <a:spLocks noChangeShapeType="1"/>
            </p:cNvSpPr>
            <p:nvPr/>
          </p:nvSpPr>
          <p:spPr bwMode="auto">
            <a:xfrm>
              <a:off x="1918" y="1850"/>
              <a:ext cx="0" cy="1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56375" name="Group 23"/>
          <p:cNvGrpSpPr>
            <a:grpSpLocks/>
          </p:cNvGrpSpPr>
          <p:nvPr/>
        </p:nvGrpSpPr>
        <p:grpSpPr bwMode="auto">
          <a:xfrm rot="-2841974">
            <a:off x="6352382" y="877094"/>
            <a:ext cx="463550" cy="268287"/>
            <a:chOff x="1626" y="1850"/>
            <a:chExt cx="292" cy="169"/>
          </a:xfrm>
        </p:grpSpPr>
        <p:sp>
          <p:nvSpPr>
            <p:cNvPr id="356376" name="Line 24"/>
            <p:cNvSpPr>
              <a:spLocks noChangeShapeType="1"/>
            </p:cNvSpPr>
            <p:nvPr/>
          </p:nvSpPr>
          <p:spPr bwMode="auto">
            <a:xfrm>
              <a:off x="1626" y="1938"/>
              <a:ext cx="285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56377" name="Line 25"/>
            <p:cNvSpPr>
              <a:spLocks noChangeShapeType="1"/>
            </p:cNvSpPr>
            <p:nvPr/>
          </p:nvSpPr>
          <p:spPr bwMode="auto">
            <a:xfrm>
              <a:off x="1626" y="1850"/>
              <a:ext cx="0" cy="1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56378" name="Line 26"/>
            <p:cNvSpPr>
              <a:spLocks noChangeShapeType="1"/>
            </p:cNvSpPr>
            <p:nvPr/>
          </p:nvSpPr>
          <p:spPr bwMode="auto">
            <a:xfrm>
              <a:off x="1918" y="1850"/>
              <a:ext cx="0" cy="1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56379" name="Group 27"/>
          <p:cNvGrpSpPr>
            <a:grpSpLocks/>
          </p:cNvGrpSpPr>
          <p:nvPr/>
        </p:nvGrpSpPr>
        <p:grpSpPr bwMode="auto">
          <a:xfrm>
            <a:off x="1203325" y="1481138"/>
            <a:ext cx="463550" cy="268287"/>
            <a:chOff x="1626" y="1850"/>
            <a:chExt cx="292" cy="169"/>
          </a:xfrm>
        </p:grpSpPr>
        <p:sp>
          <p:nvSpPr>
            <p:cNvPr id="356380" name="Line 28"/>
            <p:cNvSpPr>
              <a:spLocks noChangeShapeType="1"/>
            </p:cNvSpPr>
            <p:nvPr/>
          </p:nvSpPr>
          <p:spPr bwMode="auto">
            <a:xfrm>
              <a:off x="1626" y="1938"/>
              <a:ext cx="285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56381" name="Line 29"/>
            <p:cNvSpPr>
              <a:spLocks noChangeShapeType="1"/>
            </p:cNvSpPr>
            <p:nvPr/>
          </p:nvSpPr>
          <p:spPr bwMode="auto">
            <a:xfrm>
              <a:off x="1626" y="1850"/>
              <a:ext cx="0" cy="1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56382" name="Line 30"/>
            <p:cNvSpPr>
              <a:spLocks noChangeShapeType="1"/>
            </p:cNvSpPr>
            <p:nvPr/>
          </p:nvSpPr>
          <p:spPr bwMode="auto">
            <a:xfrm>
              <a:off x="1918" y="1850"/>
              <a:ext cx="0" cy="1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56398" name="Group 46"/>
          <p:cNvGrpSpPr>
            <a:grpSpLocks/>
          </p:cNvGrpSpPr>
          <p:nvPr/>
        </p:nvGrpSpPr>
        <p:grpSpPr bwMode="auto">
          <a:xfrm rot="1865104">
            <a:off x="5380038" y="2411413"/>
            <a:ext cx="1362075" cy="274637"/>
            <a:chOff x="3382" y="1894"/>
            <a:chExt cx="858" cy="173"/>
          </a:xfrm>
        </p:grpSpPr>
        <p:grpSp>
          <p:nvGrpSpPr>
            <p:cNvPr id="356389" name="Group 37"/>
            <p:cNvGrpSpPr>
              <a:grpSpLocks/>
            </p:cNvGrpSpPr>
            <p:nvPr/>
          </p:nvGrpSpPr>
          <p:grpSpPr bwMode="auto">
            <a:xfrm>
              <a:off x="3659" y="1898"/>
              <a:ext cx="292" cy="169"/>
              <a:chOff x="1626" y="1850"/>
              <a:chExt cx="292" cy="169"/>
            </a:xfrm>
          </p:grpSpPr>
          <p:sp>
            <p:nvSpPr>
              <p:cNvPr id="356390" name="Line 38"/>
              <p:cNvSpPr>
                <a:spLocks noChangeShapeType="1"/>
              </p:cNvSpPr>
              <p:nvPr/>
            </p:nvSpPr>
            <p:spPr bwMode="auto">
              <a:xfrm>
                <a:off x="1626" y="1938"/>
                <a:ext cx="285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6391" name="Line 39"/>
              <p:cNvSpPr>
                <a:spLocks noChangeShapeType="1"/>
              </p:cNvSpPr>
              <p:nvPr/>
            </p:nvSpPr>
            <p:spPr bwMode="auto">
              <a:xfrm>
                <a:off x="1626" y="1850"/>
                <a:ext cx="0" cy="1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6392" name="Line 40"/>
              <p:cNvSpPr>
                <a:spLocks noChangeShapeType="1"/>
              </p:cNvSpPr>
              <p:nvPr/>
            </p:nvSpPr>
            <p:spPr bwMode="auto">
              <a:xfrm>
                <a:off x="1918" y="1850"/>
                <a:ext cx="0" cy="1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356393" name="Line 41"/>
            <p:cNvSpPr>
              <a:spLocks noChangeShapeType="1"/>
            </p:cNvSpPr>
            <p:nvPr/>
          </p:nvSpPr>
          <p:spPr bwMode="auto">
            <a:xfrm flipH="1">
              <a:off x="3382" y="1986"/>
              <a:ext cx="277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356394" name="Group 42"/>
            <p:cNvGrpSpPr>
              <a:grpSpLocks/>
            </p:cNvGrpSpPr>
            <p:nvPr/>
          </p:nvGrpSpPr>
          <p:grpSpPr bwMode="auto">
            <a:xfrm>
              <a:off x="3948" y="1894"/>
              <a:ext cx="292" cy="169"/>
              <a:chOff x="1626" y="1850"/>
              <a:chExt cx="292" cy="169"/>
            </a:xfrm>
          </p:grpSpPr>
          <p:sp>
            <p:nvSpPr>
              <p:cNvPr id="356395" name="Line 43"/>
              <p:cNvSpPr>
                <a:spLocks noChangeShapeType="1"/>
              </p:cNvSpPr>
              <p:nvPr/>
            </p:nvSpPr>
            <p:spPr bwMode="auto">
              <a:xfrm>
                <a:off x="1626" y="1938"/>
                <a:ext cx="285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6396" name="Line 44"/>
              <p:cNvSpPr>
                <a:spLocks noChangeShapeType="1"/>
              </p:cNvSpPr>
              <p:nvPr/>
            </p:nvSpPr>
            <p:spPr bwMode="auto">
              <a:xfrm>
                <a:off x="1626" y="1850"/>
                <a:ext cx="0" cy="1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6397" name="Line 45"/>
              <p:cNvSpPr>
                <a:spLocks noChangeShapeType="1"/>
              </p:cNvSpPr>
              <p:nvPr/>
            </p:nvSpPr>
            <p:spPr bwMode="auto">
              <a:xfrm>
                <a:off x="1918" y="1850"/>
                <a:ext cx="0" cy="1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grpSp>
        <p:nvGrpSpPr>
          <p:cNvPr id="356408" name="Group 56"/>
          <p:cNvGrpSpPr>
            <a:grpSpLocks/>
          </p:cNvGrpSpPr>
          <p:nvPr/>
        </p:nvGrpSpPr>
        <p:grpSpPr bwMode="auto">
          <a:xfrm>
            <a:off x="6321425" y="2273300"/>
            <a:ext cx="463550" cy="268288"/>
            <a:chOff x="1626" y="1850"/>
            <a:chExt cx="292" cy="169"/>
          </a:xfrm>
        </p:grpSpPr>
        <p:sp>
          <p:nvSpPr>
            <p:cNvPr id="356409" name="Line 57"/>
            <p:cNvSpPr>
              <a:spLocks noChangeShapeType="1"/>
            </p:cNvSpPr>
            <p:nvPr/>
          </p:nvSpPr>
          <p:spPr bwMode="auto">
            <a:xfrm>
              <a:off x="1626" y="1938"/>
              <a:ext cx="285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56410" name="Line 58"/>
            <p:cNvSpPr>
              <a:spLocks noChangeShapeType="1"/>
            </p:cNvSpPr>
            <p:nvPr/>
          </p:nvSpPr>
          <p:spPr bwMode="auto">
            <a:xfrm>
              <a:off x="1626" y="1850"/>
              <a:ext cx="0" cy="1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56411" name="Line 59"/>
            <p:cNvSpPr>
              <a:spLocks noChangeShapeType="1"/>
            </p:cNvSpPr>
            <p:nvPr/>
          </p:nvSpPr>
          <p:spPr bwMode="auto">
            <a:xfrm>
              <a:off x="1918" y="1850"/>
              <a:ext cx="0" cy="1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56412" name="Line 60"/>
          <p:cNvSpPr>
            <a:spLocks noChangeShapeType="1"/>
          </p:cNvSpPr>
          <p:nvPr/>
        </p:nvSpPr>
        <p:spPr bwMode="auto">
          <a:xfrm flipH="1">
            <a:off x="5881688" y="2413000"/>
            <a:ext cx="43973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356427" name="Group 75"/>
          <p:cNvGrpSpPr>
            <a:grpSpLocks/>
          </p:cNvGrpSpPr>
          <p:nvPr/>
        </p:nvGrpSpPr>
        <p:grpSpPr bwMode="auto">
          <a:xfrm rot="2084912">
            <a:off x="4872038" y="3201988"/>
            <a:ext cx="2697162" cy="285750"/>
            <a:chOff x="3246" y="1751"/>
            <a:chExt cx="1699" cy="180"/>
          </a:xfrm>
        </p:grpSpPr>
        <p:grpSp>
          <p:nvGrpSpPr>
            <p:cNvPr id="356359" name="Group 7"/>
            <p:cNvGrpSpPr>
              <a:grpSpLocks/>
            </p:cNvGrpSpPr>
            <p:nvPr/>
          </p:nvGrpSpPr>
          <p:grpSpPr bwMode="auto">
            <a:xfrm>
              <a:off x="3523" y="1762"/>
              <a:ext cx="292" cy="169"/>
              <a:chOff x="1626" y="1850"/>
              <a:chExt cx="292" cy="169"/>
            </a:xfrm>
          </p:grpSpPr>
          <p:sp>
            <p:nvSpPr>
              <p:cNvPr id="356356" name="Line 4"/>
              <p:cNvSpPr>
                <a:spLocks noChangeShapeType="1"/>
              </p:cNvSpPr>
              <p:nvPr/>
            </p:nvSpPr>
            <p:spPr bwMode="auto">
              <a:xfrm>
                <a:off x="1626" y="1938"/>
                <a:ext cx="285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6357" name="Line 5"/>
              <p:cNvSpPr>
                <a:spLocks noChangeShapeType="1"/>
              </p:cNvSpPr>
              <p:nvPr/>
            </p:nvSpPr>
            <p:spPr bwMode="auto">
              <a:xfrm>
                <a:off x="1626" y="1850"/>
                <a:ext cx="0" cy="1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6358" name="Line 6"/>
              <p:cNvSpPr>
                <a:spLocks noChangeShapeType="1"/>
              </p:cNvSpPr>
              <p:nvPr/>
            </p:nvSpPr>
            <p:spPr bwMode="auto">
              <a:xfrm>
                <a:off x="1918" y="1850"/>
                <a:ext cx="0" cy="1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356360" name="Line 8"/>
            <p:cNvSpPr>
              <a:spLocks noChangeShapeType="1"/>
            </p:cNvSpPr>
            <p:nvPr/>
          </p:nvSpPr>
          <p:spPr bwMode="auto">
            <a:xfrm flipH="1">
              <a:off x="3246" y="1850"/>
              <a:ext cx="277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356385" name="Group 33"/>
            <p:cNvGrpSpPr>
              <a:grpSpLocks/>
            </p:cNvGrpSpPr>
            <p:nvPr/>
          </p:nvGrpSpPr>
          <p:grpSpPr bwMode="auto">
            <a:xfrm>
              <a:off x="3812" y="1758"/>
              <a:ext cx="292" cy="169"/>
              <a:chOff x="1626" y="1850"/>
              <a:chExt cx="292" cy="169"/>
            </a:xfrm>
          </p:grpSpPr>
          <p:sp>
            <p:nvSpPr>
              <p:cNvPr id="356386" name="Line 34"/>
              <p:cNvSpPr>
                <a:spLocks noChangeShapeType="1"/>
              </p:cNvSpPr>
              <p:nvPr/>
            </p:nvSpPr>
            <p:spPr bwMode="auto">
              <a:xfrm>
                <a:off x="1626" y="1938"/>
                <a:ext cx="285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6387" name="Line 35"/>
              <p:cNvSpPr>
                <a:spLocks noChangeShapeType="1"/>
              </p:cNvSpPr>
              <p:nvPr/>
            </p:nvSpPr>
            <p:spPr bwMode="auto">
              <a:xfrm>
                <a:off x="1626" y="1850"/>
                <a:ext cx="0" cy="1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6388" name="Line 36"/>
              <p:cNvSpPr>
                <a:spLocks noChangeShapeType="1"/>
              </p:cNvSpPr>
              <p:nvPr/>
            </p:nvSpPr>
            <p:spPr bwMode="auto">
              <a:xfrm>
                <a:off x="1918" y="1850"/>
                <a:ext cx="0" cy="1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356418" name="Group 66"/>
            <p:cNvGrpSpPr>
              <a:grpSpLocks/>
            </p:cNvGrpSpPr>
            <p:nvPr/>
          </p:nvGrpSpPr>
          <p:grpSpPr bwMode="auto">
            <a:xfrm>
              <a:off x="4364" y="1755"/>
              <a:ext cx="292" cy="169"/>
              <a:chOff x="1626" y="1850"/>
              <a:chExt cx="292" cy="169"/>
            </a:xfrm>
          </p:grpSpPr>
          <p:sp>
            <p:nvSpPr>
              <p:cNvPr id="356419" name="Line 67"/>
              <p:cNvSpPr>
                <a:spLocks noChangeShapeType="1"/>
              </p:cNvSpPr>
              <p:nvPr/>
            </p:nvSpPr>
            <p:spPr bwMode="auto">
              <a:xfrm>
                <a:off x="1626" y="1938"/>
                <a:ext cx="285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6420" name="Line 68"/>
              <p:cNvSpPr>
                <a:spLocks noChangeShapeType="1"/>
              </p:cNvSpPr>
              <p:nvPr/>
            </p:nvSpPr>
            <p:spPr bwMode="auto">
              <a:xfrm>
                <a:off x="1626" y="1850"/>
                <a:ext cx="0" cy="1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6421" name="Line 69"/>
              <p:cNvSpPr>
                <a:spLocks noChangeShapeType="1"/>
              </p:cNvSpPr>
              <p:nvPr/>
            </p:nvSpPr>
            <p:spPr bwMode="auto">
              <a:xfrm>
                <a:off x="1918" y="1850"/>
                <a:ext cx="0" cy="1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356422" name="Line 70"/>
            <p:cNvSpPr>
              <a:spLocks noChangeShapeType="1"/>
            </p:cNvSpPr>
            <p:nvPr/>
          </p:nvSpPr>
          <p:spPr bwMode="auto">
            <a:xfrm flipH="1">
              <a:off x="4087" y="1843"/>
              <a:ext cx="277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356423" name="Group 71"/>
            <p:cNvGrpSpPr>
              <a:grpSpLocks/>
            </p:cNvGrpSpPr>
            <p:nvPr/>
          </p:nvGrpSpPr>
          <p:grpSpPr bwMode="auto">
            <a:xfrm>
              <a:off x="4653" y="1751"/>
              <a:ext cx="292" cy="169"/>
              <a:chOff x="1626" y="1850"/>
              <a:chExt cx="292" cy="169"/>
            </a:xfrm>
          </p:grpSpPr>
          <p:sp>
            <p:nvSpPr>
              <p:cNvPr id="356424" name="Line 72"/>
              <p:cNvSpPr>
                <a:spLocks noChangeShapeType="1"/>
              </p:cNvSpPr>
              <p:nvPr/>
            </p:nvSpPr>
            <p:spPr bwMode="auto">
              <a:xfrm>
                <a:off x="1626" y="1938"/>
                <a:ext cx="285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6425" name="Line 73"/>
              <p:cNvSpPr>
                <a:spLocks noChangeShapeType="1"/>
              </p:cNvSpPr>
              <p:nvPr/>
            </p:nvSpPr>
            <p:spPr bwMode="auto">
              <a:xfrm>
                <a:off x="1626" y="1850"/>
                <a:ext cx="0" cy="1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6426" name="Line 74"/>
              <p:cNvSpPr>
                <a:spLocks noChangeShapeType="1"/>
              </p:cNvSpPr>
              <p:nvPr/>
            </p:nvSpPr>
            <p:spPr bwMode="auto">
              <a:xfrm>
                <a:off x="1918" y="1850"/>
                <a:ext cx="0" cy="1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356428" name="Text Box 76"/>
          <p:cNvSpPr txBox="1">
            <a:spLocks noChangeArrowheads="1"/>
          </p:cNvSpPr>
          <p:nvPr/>
        </p:nvSpPr>
        <p:spPr bwMode="auto">
          <a:xfrm>
            <a:off x="2995613" y="2165350"/>
            <a:ext cx="16732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GB">
                <a:latin typeface="Comic Sans MS" pitchFamily="66" charset="0"/>
              </a:rPr>
              <a:t>Common Ancestor</a:t>
            </a:r>
          </a:p>
        </p:txBody>
      </p:sp>
      <p:sp>
        <p:nvSpPr>
          <p:cNvPr id="356429" name="Text Box 77"/>
          <p:cNvSpPr txBox="1">
            <a:spLocks noChangeArrowheads="1"/>
          </p:cNvSpPr>
          <p:nvPr/>
        </p:nvSpPr>
        <p:spPr bwMode="auto">
          <a:xfrm>
            <a:off x="6873875" y="165100"/>
            <a:ext cx="1673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GB">
                <a:latin typeface="Comic Sans MS" pitchFamily="66" charset="0"/>
              </a:rPr>
              <a:t>Species A</a:t>
            </a:r>
          </a:p>
        </p:txBody>
      </p:sp>
      <p:sp>
        <p:nvSpPr>
          <p:cNvPr id="356430" name="Text Box 78"/>
          <p:cNvSpPr txBox="1">
            <a:spLocks noChangeArrowheads="1"/>
          </p:cNvSpPr>
          <p:nvPr/>
        </p:nvSpPr>
        <p:spPr bwMode="auto">
          <a:xfrm>
            <a:off x="7243763" y="2165350"/>
            <a:ext cx="1673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GB">
                <a:latin typeface="Comic Sans MS" pitchFamily="66" charset="0"/>
              </a:rPr>
              <a:t>Species B</a:t>
            </a:r>
          </a:p>
        </p:txBody>
      </p:sp>
      <p:sp>
        <p:nvSpPr>
          <p:cNvPr id="356431" name="Text Box 79"/>
          <p:cNvSpPr txBox="1">
            <a:spLocks noChangeArrowheads="1"/>
          </p:cNvSpPr>
          <p:nvPr/>
        </p:nvSpPr>
        <p:spPr bwMode="auto">
          <a:xfrm>
            <a:off x="6678613" y="2801938"/>
            <a:ext cx="1673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GB">
                <a:latin typeface="Comic Sans MS" pitchFamily="66" charset="0"/>
              </a:rPr>
              <a:t>Species C</a:t>
            </a:r>
          </a:p>
        </p:txBody>
      </p:sp>
      <p:sp>
        <p:nvSpPr>
          <p:cNvPr id="356432" name="Text Box 80"/>
          <p:cNvSpPr txBox="1">
            <a:spLocks noChangeArrowheads="1"/>
          </p:cNvSpPr>
          <p:nvPr/>
        </p:nvSpPr>
        <p:spPr bwMode="auto">
          <a:xfrm>
            <a:off x="7359650" y="4014788"/>
            <a:ext cx="1673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GB">
                <a:latin typeface="Comic Sans MS" pitchFamily="66" charset="0"/>
              </a:rPr>
              <a:t>Species D</a:t>
            </a:r>
          </a:p>
        </p:txBody>
      </p:sp>
      <p:sp>
        <p:nvSpPr>
          <p:cNvPr id="356433" name="Text Box 81"/>
          <p:cNvSpPr txBox="1">
            <a:spLocks noChangeArrowheads="1"/>
          </p:cNvSpPr>
          <p:nvPr/>
        </p:nvSpPr>
        <p:spPr bwMode="auto">
          <a:xfrm>
            <a:off x="-239713" y="0"/>
            <a:ext cx="3552826" cy="1370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GB">
                <a:latin typeface="Comic Sans MS" pitchFamily="66" charset="0"/>
              </a:rPr>
              <a:t>Key:</a:t>
            </a:r>
          </a:p>
          <a:p>
            <a:pPr algn="ctr" defTabSz="914400" eaLnBrk="1" hangingPunct="1">
              <a:spcBef>
                <a:spcPct val="50000"/>
              </a:spcBef>
            </a:pPr>
            <a:r>
              <a:rPr lang="en-GB">
                <a:latin typeface="Comic Sans MS" pitchFamily="66" charset="0"/>
              </a:rPr>
              <a:t>One unit of genetic change</a:t>
            </a:r>
          </a:p>
        </p:txBody>
      </p:sp>
      <p:sp>
        <p:nvSpPr>
          <p:cNvPr id="356434" name="Rectangle 82"/>
          <p:cNvSpPr>
            <a:spLocks noChangeArrowheads="1"/>
          </p:cNvSpPr>
          <p:nvPr/>
        </p:nvSpPr>
        <p:spPr bwMode="auto">
          <a:xfrm>
            <a:off x="-6350" y="0"/>
            <a:ext cx="3073400" cy="19637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6435" name="Text Box 83"/>
          <p:cNvSpPr txBox="1">
            <a:spLocks noChangeArrowheads="1"/>
          </p:cNvSpPr>
          <p:nvPr/>
        </p:nvSpPr>
        <p:spPr bwMode="auto">
          <a:xfrm>
            <a:off x="60325" y="3279775"/>
            <a:ext cx="5143500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GB">
                <a:latin typeface="Comic Sans MS" pitchFamily="66" charset="0"/>
              </a:rPr>
              <a:t>The further apart two species are – the more distantly they are related to each other (A and D). The closer they are the more closely related they are (B and C).</a:t>
            </a:r>
          </a:p>
        </p:txBody>
      </p:sp>
    </p:spTree>
    <p:extLst>
      <p:ext uri="{BB962C8B-B14F-4D97-AF65-F5344CB8AC3E}">
        <p14:creationId xmlns:p14="http://schemas.microsoft.com/office/powerpoint/2010/main" val="16504538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501" name="Picture 5" descr="File:PhylogeneticTree, Woese 1990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68"/>
          <a:stretch>
            <a:fillRect/>
          </a:stretch>
        </p:blipFill>
        <p:spPr bwMode="auto">
          <a:xfrm>
            <a:off x="277813" y="1173163"/>
            <a:ext cx="8705850" cy="4392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2502" name="Text Box 6"/>
          <p:cNvSpPr txBox="1">
            <a:spLocks noChangeArrowheads="1"/>
          </p:cNvSpPr>
          <p:nvPr/>
        </p:nvSpPr>
        <p:spPr bwMode="auto">
          <a:xfrm>
            <a:off x="592138" y="558800"/>
            <a:ext cx="3108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GB">
                <a:solidFill>
                  <a:srgbClr val="9933FF"/>
                </a:solidFill>
                <a:latin typeface="Comic Sans MS" pitchFamily="66" charset="0"/>
              </a:rPr>
              <a:t>Bacteria</a:t>
            </a:r>
          </a:p>
        </p:txBody>
      </p:sp>
      <p:sp>
        <p:nvSpPr>
          <p:cNvPr id="362503" name="Text Box 7"/>
          <p:cNvSpPr txBox="1">
            <a:spLocks noChangeArrowheads="1"/>
          </p:cNvSpPr>
          <p:nvPr/>
        </p:nvSpPr>
        <p:spPr bwMode="auto">
          <a:xfrm>
            <a:off x="3013075" y="558800"/>
            <a:ext cx="3108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GB">
                <a:solidFill>
                  <a:srgbClr val="FF0000"/>
                </a:solidFill>
                <a:latin typeface="Comic Sans MS" pitchFamily="66" charset="0"/>
              </a:rPr>
              <a:t>Archaea</a:t>
            </a:r>
          </a:p>
        </p:txBody>
      </p:sp>
      <p:sp>
        <p:nvSpPr>
          <p:cNvPr id="362504" name="Text Box 8"/>
          <p:cNvSpPr txBox="1">
            <a:spLocks noChangeArrowheads="1"/>
          </p:cNvSpPr>
          <p:nvPr/>
        </p:nvSpPr>
        <p:spPr bwMode="auto">
          <a:xfrm>
            <a:off x="5875338" y="558800"/>
            <a:ext cx="3108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GB">
                <a:solidFill>
                  <a:srgbClr val="990000"/>
                </a:solidFill>
                <a:latin typeface="Comic Sans MS" pitchFamily="66" charset="0"/>
              </a:rPr>
              <a:t>Eukaryotes</a:t>
            </a:r>
          </a:p>
        </p:txBody>
      </p:sp>
    </p:spTree>
    <p:extLst>
      <p:ext uri="{BB962C8B-B14F-4D97-AF65-F5344CB8AC3E}">
        <p14:creationId xmlns:p14="http://schemas.microsoft.com/office/powerpoint/2010/main" val="9707962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>
                <a:latin typeface="Comic Sans MS" pitchFamily="66" charset="0"/>
                <a:ea typeface="ＭＳ Ｐゴシック" pitchFamily="34" charset="-128"/>
              </a:rPr>
              <a:t>The three domains of life</a:t>
            </a:r>
          </a:p>
        </p:txBody>
      </p:sp>
      <p:sp>
        <p:nvSpPr>
          <p:cNvPr id="361475" name="Rectangle 3"/>
          <p:cNvSpPr>
            <a:spLocks noGrp="1"/>
          </p:cNvSpPr>
          <p:nvPr>
            <p:ph type="body" idx="4294967295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Analysis of </a:t>
            </a:r>
            <a:r>
              <a:rPr lang="en-GB" b="1" dirty="0">
                <a:latin typeface="Comic Sans MS" pitchFamily="66" charset="0"/>
                <a:ea typeface="ＭＳ Ｐゴシック" pitchFamily="34" charset="-128"/>
              </a:rPr>
              <a:t>ribosomal RNA</a:t>
            </a:r>
            <a:r>
              <a:rPr lang="en-GB" dirty="0">
                <a:latin typeface="Comic Sans MS" pitchFamily="66" charset="0"/>
                <a:ea typeface="ＭＳ Ｐゴシック" pitchFamily="34" charset="-128"/>
              </a:rPr>
              <a:t> (</a:t>
            </a:r>
            <a:r>
              <a:rPr lang="en-GB" dirty="0" err="1">
                <a:latin typeface="Comic Sans MS" pitchFamily="66" charset="0"/>
                <a:ea typeface="ＭＳ Ｐゴシック" pitchFamily="34" charset="-128"/>
              </a:rPr>
              <a:t>rRNA</a:t>
            </a:r>
            <a:r>
              <a:rPr lang="en-GB" dirty="0">
                <a:latin typeface="Comic Sans MS" pitchFamily="66" charset="0"/>
                <a:ea typeface="ＭＳ Ｐゴシック" pitchFamily="34" charset="-128"/>
              </a:rPr>
              <a:t>)</a:t>
            </a:r>
          </a:p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nucleotide sequences have been studied</a:t>
            </a:r>
          </a:p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because they are shared by all living</a:t>
            </a:r>
          </a:p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things.</a:t>
            </a:r>
          </a:p>
          <a:p>
            <a:pPr>
              <a:lnSpc>
                <a:spcPct val="90000"/>
              </a:lnSpc>
              <a:buFont typeface="Arial" pitchFamily="34" charset="0"/>
              <a:buNone/>
            </a:pPr>
            <a:endParaRPr lang="en-GB" dirty="0">
              <a:latin typeface="Comic Sans MS" pitchFamily="66" charset="0"/>
              <a:ea typeface="ＭＳ Ｐゴシック" pitchFamily="34" charset="-128"/>
            </a:endParaRPr>
          </a:p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Comparison the sequences has given clues</a:t>
            </a:r>
          </a:p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to the evolution of all living things and</a:t>
            </a:r>
          </a:p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demonstrated at all life belongs to one of</a:t>
            </a:r>
          </a:p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three </a:t>
            </a:r>
            <a:r>
              <a:rPr lang="en-GB" b="1" dirty="0">
                <a:latin typeface="Comic Sans MS" pitchFamily="66" charset="0"/>
                <a:ea typeface="ＭＳ Ｐゴシック" pitchFamily="34" charset="-128"/>
              </a:rPr>
              <a:t>domains</a:t>
            </a:r>
            <a:r>
              <a:rPr lang="en-GB" dirty="0">
                <a:latin typeface="Comic Sans MS" pitchFamily="66" charset="0"/>
                <a:ea typeface="ＭＳ Ｐゴシック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86681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147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4" name="AutoShape 4"/>
          <p:cNvSpPr>
            <a:spLocks noChangeArrowheads="1"/>
          </p:cNvSpPr>
          <p:nvPr/>
        </p:nvSpPr>
        <p:spPr bwMode="auto">
          <a:xfrm rot="5400000">
            <a:off x="-1523206" y="2796381"/>
            <a:ext cx="4421188" cy="657225"/>
          </a:xfrm>
          <a:prstGeom prst="rightArrow">
            <a:avLst>
              <a:gd name="adj1" fmla="val 50000"/>
              <a:gd name="adj2" fmla="val 16817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3525" name="Text Box 5"/>
          <p:cNvSpPr txBox="1">
            <a:spLocks noChangeArrowheads="1"/>
          </p:cNvSpPr>
          <p:nvPr/>
        </p:nvSpPr>
        <p:spPr bwMode="auto">
          <a:xfrm>
            <a:off x="749300" y="69850"/>
            <a:ext cx="2133600" cy="5291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GB" sz="2200">
                <a:latin typeface="Comic Sans MS" pitchFamily="66" charset="0"/>
              </a:rPr>
              <a:t>Millions of years ago</a:t>
            </a:r>
          </a:p>
          <a:p>
            <a:pPr algn="ctr" defTabSz="914400" eaLnBrk="1" hangingPunct="1">
              <a:spcBef>
                <a:spcPct val="50000"/>
              </a:spcBef>
            </a:pPr>
            <a:r>
              <a:rPr lang="en-GB" sz="2200">
                <a:latin typeface="Comic Sans MS" pitchFamily="66" charset="0"/>
              </a:rPr>
              <a:t>4500-3500</a:t>
            </a:r>
          </a:p>
          <a:p>
            <a:pPr algn="ctr" defTabSz="914400" eaLnBrk="1" hangingPunct="1">
              <a:spcBef>
                <a:spcPct val="50000"/>
              </a:spcBef>
            </a:pPr>
            <a:r>
              <a:rPr lang="en-GB" sz="2200">
                <a:latin typeface="Comic Sans MS" pitchFamily="66" charset="0"/>
              </a:rPr>
              <a:t>3900-2500</a:t>
            </a:r>
          </a:p>
          <a:p>
            <a:pPr algn="ctr" defTabSz="914400" eaLnBrk="1" hangingPunct="1">
              <a:spcBef>
                <a:spcPct val="50000"/>
              </a:spcBef>
            </a:pPr>
            <a:r>
              <a:rPr lang="en-GB" sz="2200">
                <a:latin typeface="Comic Sans MS" pitchFamily="66" charset="0"/>
              </a:rPr>
              <a:t>3500</a:t>
            </a:r>
          </a:p>
          <a:p>
            <a:pPr algn="ctr" defTabSz="914400" eaLnBrk="1" hangingPunct="1">
              <a:spcBef>
                <a:spcPct val="50000"/>
              </a:spcBef>
            </a:pPr>
            <a:r>
              <a:rPr lang="en-GB" sz="2200">
                <a:latin typeface="Comic Sans MS" pitchFamily="66" charset="0"/>
              </a:rPr>
              <a:t>2700</a:t>
            </a:r>
          </a:p>
          <a:p>
            <a:pPr algn="ctr" defTabSz="914400" eaLnBrk="1" hangingPunct="1">
              <a:spcBef>
                <a:spcPct val="50000"/>
              </a:spcBef>
            </a:pPr>
            <a:r>
              <a:rPr lang="en-GB" sz="2200">
                <a:latin typeface="Comic Sans MS" pitchFamily="66" charset="0"/>
              </a:rPr>
              <a:t>1850</a:t>
            </a:r>
          </a:p>
          <a:p>
            <a:pPr algn="ctr" defTabSz="914400" eaLnBrk="1" hangingPunct="1">
              <a:spcBef>
                <a:spcPct val="50000"/>
              </a:spcBef>
            </a:pPr>
            <a:r>
              <a:rPr lang="en-GB" sz="2200">
                <a:latin typeface="Comic Sans MS" pitchFamily="66" charset="0"/>
              </a:rPr>
              <a:t>1200</a:t>
            </a:r>
          </a:p>
          <a:p>
            <a:pPr algn="ctr" defTabSz="914400" eaLnBrk="1" hangingPunct="1">
              <a:spcBef>
                <a:spcPct val="50000"/>
              </a:spcBef>
            </a:pPr>
            <a:r>
              <a:rPr lang="en-GB" sz="2200">
                <a:latin typeface="Comic Sans MS" pitchFamily="66" charset="0"/>
              </a:rPr>
              <a:t>580-500</a:t>
            </a:r>
          </a:p>
          <a:p>
            <a:pPr algn="ctr" defTabSz="914400" eaLnBrk="1" hangingPunct="1">
              <a:spcBef>
                <a:spcPct val="50000"/>
              </a:spcBef>
            </a:pPr>
            <a:r>
              <a:rPr lang="en-GB" sz="2200">
                <a:latin typeface="Comic Sans MS" pitchFamily="66" charset="0"/>
              </a:rPr>
              <a:t>485</a:t>
            </a:r>
          </a:p>
          <a:p>
            <a:pPr algn="ctr" defTabSz="914400" eaLnBrk="1" hangingPunct="1">
              <a:spcBef>
                <a:spcPct val="50000"/>
              </a:spcBef>
            </a:pPr>
            <a:r>
              <a:rPr lang="en-GB" sz="2200">
                <a:latin typeface="Comic Sans MS" pitchFamily="66" charset="0"/>
              </a:rPr>
              <a:t>435</a:t>
            </a:r>
          </a:p>
        </p:txBody>
      </p:sp>
      <p:sp>
        <p:nvSpPr>
          <p:cNvPr id="363526" name="Text Box 6"/>
          <p:cNvSpPr txBox="1">
            <a:spLocks noChangeArrowheads="1"/>
          </p:cNvSpPr>
          <p:nvPr/>
        </p:nvSpPr>
        <p:spPr bwMode="auto">
          <a:xfrm>
            <a:off x="2568575" y="914400"/>
            <a:ext cx="6756400" cy="4452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GB" sz="2200">
                <a:latin typeface="Comic Sans MS" pitchFamily="66" charset="0"/>
              </a:rPr>
              <a:t>Evolution of life on earth</a:t>
            </a:r>
          </a:p>
          <a:p>
            <a:pPr defTabSz="914400" eaLnBrk="1" hangingPunct="1">
              <a:spcBef>
                <a:spcPct val="50000"/>
              </a:spcBef>
            </a:pPr>
            <a:r>
              <a:rPr lang="en-GB" sz="2200">
                <a:latin typeface="Comic Sans MS" pitchFamily="66" charset="0"/>
              </a:rPr>
              <a:t>Evolution of cells similar to prokaryotes</a:t>
            </a:r>
          </a:p>
          <a:p>
            <a:pPr defTabSz="914400" eaLnBrk="1" hangingPunct="1">
              <a:spcBef>
                <a:spcPct val="50000"/>
              </a:spcBef>
            </a:pPr>
            <a:r>
              <a:rPr lang="en-GB" sz="2200">
                <a:latin typeface="Comic Sans MS" pitchFamily="66" charset="0"/>
              </a:rPr>
              <a:t>Evolution of last universal ancestor</a:t>
            </a:r>
          </a:p>
          <a:p>
            <a:pPr defTabSz="914400" eaLnBrk="1" hangingPunct="1">
              <a:spcBef>
                <a:spcPct val="50000"/>
              </a:spcBef>
            </a:pPr>
            <a:r>
              <a:rPr lang="en-GB" sz="2200">
                <a:latin typeface="Comic Sans MS" pitchFamily="66" charset="0"/>
              </a:rPr>
              <a:t>Evolution of prokaryotes able to photosynthesise</a:t>
            </a:r>
          </a:p>
          <a:p>
            <a:pPr defTabSz="914400" eaLnBrk="1" hangingPunct="1">
              <a:spcBef>
                <a:spcPct val="50000"/>
              </a:spcBef>
            </a:pPr>
            <a:r>
              <a:rPr lang="en-GB" sz="2200">
                <a:latin typeface="Comic Sans MS" pitchFamily="66" charset="0"/>
              </a:rPr>
              <a:t>Evolution of eukaryotes</a:t>
            </a:r>
          </a:p>
          <a:p>
            <a:pPr defTabSz="914400" eaLnBrk="1" hangingPunct="1">
              <a:spcBef>
                <a:spcPct val="50000"/>
              </a:spcBef>
            </a:pPr>
            <a:r>
              <a:rPr lang="en-GB" sz="2200">
                <a:latin typeface="Comic Sans MS" pitchFamily="66" charset="0"/>
              </a:rPr>
              <a:t>Evolution of multicellular organisms</a:t>
            </a:r>
          </a:p>
          <a:p>
            <a:pPr defTabSz="914400" eaLnBrk="1" hangingPunct="1">
              <a:spcBef>
                <a:spcPct val="50000"/>
              </a:spcBef>
            </a:pPr>
            <a:r>
              <a:rPr lang="en-GB" sz="2200">
                <a:latin typeface="Comic Sans MS" pitchFamily="66" charset="0"/>
              </a:rPr>
              <a:t>Evolution of animals</a:t>
            </a:r>
          </a:p>
          <a:p>
            <a:pPr defTabSz="914400" eaLnBrk="1" hangingPunct="1">
              <a:spcBef>
                <a:spcPct val="50000"/>
              </a:spcBef>
            </a:pPr>
            <a:r>
              <a:rPr lang="en-GB" sz="2200">
                <a:latin typeface="Comic Sans MS" pitchFamily="66" charset="0"/>
              </a:rPr>
              <a:t>Evolution of vertebrates</a:t>
            </a:r>
          </a:p>
          <a:p>
            <a:pPr defTabSz="914400" eaLnBrk="1" hangingPunct="1">
              <a:spcBef>
                <a:spcPct val="50000"/>
              </a:spcBef>
            </a:pPr>
            <a:r>
              <a:rPr lang="en-GB" sz="2200">
                <a:latin typeface="Comic Sans MS" pitchFamily="66" charset="0"/>
              </a:rPr>
              <a:t>Evolution of land plants</a:t>
            </a:r>
          </a:p>
        </p:txBody>
      </p:sp>
      <p:sp>
        <p:nvSpPr>
          <p:cNvPr id="363527" name="Text Box 7"/>
          <p:cNvSpPr txBox="1">
            <a:spLocks noChangeArrowheads="1"/>
          </p:cNvSpPr>
          <p:nvPr/>
        </p:nvSpPr>
        <p:spPr bwMode="auto">
          <a:xfrm>
            <a:off x="359649" y="5466546"/>
            <a:ext cx="8424936" cy="9541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GB" sz="2800" dirty="0">
                <a:latin typeface="Comic Sans MS" pitchFamily="66" charset="0"/>
              </a:rPr>
              <a:t>Comparison of genome sequence data and fossil data have allowed this timeline to be created</a:t>
            </a:r>
            <a:r>
              <a:rPr lang="en-GB" sz="2200" dirty="0">
                <a:latin typeface="Comic Sans MS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21592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3525" grpId="0" build="p"/>
      <p:bldP spid="363526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Comic Sans MS" pitchFamily="66" charset="0"/>
                <a:ea typeface="ＭＳ Ｐゴシック" pitchFamily="34" charset="-128"/>
              </a:rPr>
              <a:t>Molecular clocks</a:t>
            </a:r>
          </a:p>
        </p:txBody>
      </p:sp>
      <p:sp>
        <p:nvSpPr>
          <p:cNvPr id="357379" name="Rectangle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Molecular clocks are used to show when species diverged during evolution. </a:t>
            </a:r>
          </a:p>
          <a:p>
            <a:pPr marL="0" indent="0">
              <a:buNone/>
            </a:pPr>
            <a:endParaRPr lang="en-GB" dirty="0">
              <a:latin typeface="Comic Sans MS" pitchFamily="66" charset="0"/>
              <a:ea typeface="ＭＳ Ｐゴシック" pitchFamily="34" charset="-128"/>
            </a:endParaRPr>
          </a:p>
          <a:p>
            <a:pPr marL="0" indent="0"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Mutations accumulate at a steady rate</a:t>
            </a:r>
          </a:p>
          <a:p>
            <a:pPr marL="0" indent="0"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over time. </a:t>
            </a:r>
          </a:p>
          <a:p>
            <a:pPr marL="0" indent="0"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So we can use changes in DNA and amino acid sequence to see differences between species. </a:t>
            </a:r>
          </a:p>
        </p:txBody>
      </p:sp>
    </p:spTree>
    <p:extLst>
      <p:ext uri="{BB962C8B-B14F-4D97-AF65-F5344CB8AC3E}">
        <p14:creationId xmlns:p14="http://schemas.microsoft.com/office/powerpoint/2010/main" val="1968958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7379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Comic Sans MS" pitchFamily="66" charset="0"/>
                <a:ea typeface="ＭＳ Ｐゴシック" pitchFamily="34" charset="-128"/>
              </a:rPr>
              <a:t>Molecular clocks</a:t>
            </a:r>
          </a:p>
        </p:txBody>
      </p:sp>
      <p:sp>
        <p:nvSpPr>
          <p:cNvPr id="357379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By comparing  </a:t>
            </a:r>
            <a:r>
              <a:rPr lang="en-GB" sz="4000" dirty="0">
                <a:latin typeface="Comic Sans MS" pitchFamily="66" charset="0"/>
                <a:ea typeface="ＭＳ Ｐゴシック" pitchFamily="34" charset="-128"/>
              </a:rPr>
              <a:t>sequence data </a:t>
            </a:r>
            <a:r>
              <a:rPr lang="en-GB" dirty="0">
                <a:latin typeface="Comic Sans MS" pitchFamily="66" charset="0"/>
                <a:ea typeface="ＭＳ Ｐゴシック" pitchFamily="34" charset="-128"/>
              </a:rPr>
              <a:t>with </a:t>
            </a:r>
            <a:r>
              <a:rPr lang="en-GB" sz="4000" dirty="0">
                <a:latin typeface="Comic Sans MS" pitchFamily="66" charset="0"/>
                <a:ea typeface="ＭＳ Ｐゴシック" pitchFamily="34" charset="-128"/>
              </a:rPr>
              <a:t>fossil records</a:t>
            </a:r>
            <a:r>
              <a:rPr lang="en-GB" dirty="0">
                <a:latin typeface="Comic Sans MS" pitchFamily="66" charset="0"/>
                <a:ea typeface="ＭＳ Ｐゴシック" pitchFamily="34" charset="-128"/>
              </a:rPr>
              <a:t>, the molecular clock gives information about how long ago the most recent common ancestor of the species existed and the sequence in which the species evolved. </a:t>
            </a:r>
          </a:p>
          <a:p>
            <a:pPr>
              <a:buFont typeface="Arial" pitchFamily="34" charset="0"/>
              <a:buNone/>
            </a:pPr>
            <a:endParaRPr lang="en-GB" dirty="0">
              <a:latin typeface="Comic Sans MS" pitchFamily="66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9452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7379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06" name="Picture 2" descr="http://biology.duke.edu/rausher/Gillesp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1394"/>
            <a:ext cx="8335849" cy="4904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07" name="Text Box 7"/>
          <p:cNvSpPr txBox="1">
            <a:spLocks noChangeArrowheads="1"/>
          </p:cNvSpPr>
          <p:nvPr/>
        </p:nvSpPr>
        <p:spPr bwMode="auto">
          <a:xfrm>
            <a:off x="3491880" y="4659157"/>
            <a:ext cx="2882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GB" b="1" dirty="0">
                <a:latin typeface="Times New Roman" pitchFamily="18" charset="0"/>
              </a:rPr>
              <a:t>(Millions of years)</a:t>
            </a:r>
          </a:p>
        </p:txBody>
      </p:sp>
    </p:spTree>
    <p:extLst>
      <p:ext uri="{BB962C8B-B14F-4D97-AF65-F5344CB8AC3E}">
        <p14:creationId xmlns:p14="http://schemas.microsoft.com/office/powerpoint/2010/main" val="36883417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Molecular Clock </a:t>
            </a:r>
          </a:p>
        </p:txBody>
      </p:sp>
      <p:sp>
        <p:nvSpPr>
          <p:cNvPr id="360451" name="Rectangle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This molecular clock shows comparisons of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the human a-globin gene with a number of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different species. Cows can be seen to have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shared a common ancestor with humans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around 100 million years ago, whereas shark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a-globin has around 4 times more nucleotide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substitutions than cow when compared with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human a-globin and last shared a common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ancestor 450 million years ago.</a:t>
            </a:r>
          </a:p>
        </p:txBody>
      </p:sp>
    </p:spTree>
    <p:extLst>
      <p:ext uri="{BB962C8B-B14F-4D97-AF65-F5344CB8AC3E}">
        <p14:creationId xmlns:p14="http://schemas.microsoft.com/office/powerpoint/2010/main" val="1256590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0451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Comic Sans MS" pitchFamily="66" charset="0"/>
                <a:ea typeface="ＭＳ Ｐゴシック" pitchFamily="34" charset="-128"/>
              </a:rPr>
              <a:t>Personal genomics</a:t>
            </a:r>
          </a:p>
        </p:txBody>
      </p:sp>
      <p:sp>
        <p:nvSpPr>
          <p:cNvPr id="364547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None/>
            </a:pPr>
            <a:r>
              <a:rPr lang="en-GB">
                <a:latin typeface="Comic Sans MS" pitchFamily="66" charset="0"/>
                <a:ea typeface="ＭＳ Ｐゴシック" pitchFamily="34" charset="-128"/>
              </a:rPr>
              <a:t>Sequencing the human genome took 13 years and cost millions of pounds – however it now possible to sequence a human genome in a couple days for about £700</a:t>
            </a:r>
          </a:p>
          <a:p>
            <a:pPr>
              <a:buFont typeface="Arial" pitchFamily="34" charset="0"/>
              <a:buNone/>
            </a:pPr>
            <a:r>
              <a:rPr lang="en-GB">
                <a:latin typeface="Comic Sans MS" pitchFamily="66" charset="0"/>
                <a:ea typeface="ＭＳ Ｐゴシック" pitchFamily="34" charset="-128"/>
              </a:rPr>
              <a:t>This opens up many possibilities in medicine:</a:t>
            </a:r>
          </a:p>
        </p:txBody>
      </p:sp>
    </p:spTree>
    <p:extLst>
      <p:ext uri="{BB962C8B-B14F-4D97-AF65-F5344CB8AC3E}">
        <p14:creationId xmlns:p14="http://schemas.microsoft.com/office/powerpoint/2010/main" val="424216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4547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>
                <a:latin typeface="Comic Sans MS" pitchFamily="66" charset="0"/>
                <a:ea typeface="ＭＳ Ｐゴシック" pitchFamily="34" charset="-128"/>
              </a:rPr>
              <a:t>1. Predictive medicine</a:t>
            </a:r>
          </a:p>
        </p:txBody>
      </p:sp>
      <p:sp>
        <p:nvSpPr>
          <p:cNvPr id="36557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609600" indent="-609600">
              <a:buFont typeface="Arial" pitchFamily="34" charset="0"/>
              <a:buNone/>
            </a:pPr>
            <a:r>
              <a:rPr lang="en-GB">
                <a:latin typeface="Comic Sans MS" pitchFamily="66" charset="0"/>
                <a:ea typeface="ＭＳ Ｐゴシック" pitchFamily="34" charset="-128"/>
              </a:rPr>
              <a:t>Once you have your DNA sequence you could look for:</a:t>
            </a:r>
          </a:p>
          <a:p>
            <a:pPr marL="609600" indent="-609600">
              <a:buFont typeface="Arial" pitchFamily="34" charset="0"/>
              <a:buAutoNum type="alphaLcParenBoth"/>
            </a:pPr>
            <a:r>
              <a:rPr lang="en-GB">
                <a:latin typeface="Comic Sans MS" pitchFamily="66" charset="0"/>
                <a:ea typeface="ＭＳ Ｐゴシック" pitchFamily="34" charset="-128"/>
              </a:rPr>
              <a:t>Disease causing mutations </a:t>
            </a:r>
          </a:p>
          <a:p>
            <a:pPr marL="609600" indent="-609600">
              <a:buFont typeface="Arial" pitchFamily="34" charset="0"/>
              <a:buAutoNum type="alphaLcParenBoth"/>
            </a:pPr>
            <a:r>
              <a:rPr lang="en-GB">
                <a:latin typeface="Comic Sans MS" pitchFamily="66" charset="0"/>
                <a:ea typeface="ＭＳ Ｐゴシック" pitchFamily="34" charset="-128"/>
              </a:rPr>
              <a:t>Mutations that increase your likelihood of developing a condition e.g. BRAC1 and 2 genes and breast cancer.</a:t>
            </a:r>
          </a:p>
        </p:txBody>
      </p:sp>
    </p:spTree>
    <p:extLst>
      <p:ext uri="{BB962C8B-B14F-4D97-AF65-F5344CB8AC3E}">
        <p14:creationId xmlns:p14="http://schemas.microsoft.com/office/powerpoint/2010/main" val="4030785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5571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>
                <a:latin typeface="Comic Sans MS" pitchFamily="66" charset="0"/>
                <a:ea typeface="ＭＳ Ｐゴシック" pitchFamily="34" charset="-128"/>
              </a:rPr>
              <a:t>2. Pharmacogenetics</a:t>
            </a:r>
          </a:p>
        </p:txBody>
      </p:sp>
      <p:sp>
        <p:nvSpPr>
          <p:cNvPr id="36659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Arial" pitchFamily="34" charset="0"/>
              <a:buNone/>
            </a:pPr>
            <a:r>
              <a:rPr lang="en-GB">
                <a:latin typeface="Comic Sans MS" pitchFamily="66" charset="0"/>
                <a:ea typeface="ＭＳ Ｐゴシック" pitchFamily="34" charset="-128"/>
              </a:rPr>
              <a:t>How effective a drug is in any one person is affected by your DNA. </a:t>
            </a:r>
          </a:p>
          <a:p>
            <a:pPr>
              <a:buFont typeface="Arial" pitchFamily="34" charset="0"/>
              <a:buNone/>
            </a:pPr>
            <a:r>
              <a:rPr lang="en-GB">
                <a:latin typeface="Comic Sans MS" pitchFamily="66" charset="0"/>
                <a:ea typeface="ＭＳ Ｐゴシック" pitchFamily="34" charset="-128"/>
              </a:rPr>
              <a:t>Therefore knowing the genome sequence could be used to predict which medicines, and which dosages, will be most effective in one person compared to another.</a:t>
            </a:r>
          </a:p>
        </p:txBody>
      </p:sp>
    </p:spTree>
    <p:extLst>
      <p:ext uri="{BB962C8B-B14F-4D97-AF65-F5344CB8AC3E}">
        <p14:creationId xmlns:p14="http://schemas.microsoft.com/office/powerpoint/2010/main" val="1672297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59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>
                <a:latin typeface="Comic Sans MS" pitchFamily="66" charset="0"/>
                <a:ea typeface="ＭＳ Ｐゴシック" pitchFamily="34" charset="-128"/>
              </a:rPr>
              <a:t>Ethical issues</a:t>
            </a:r>
          </a:p>
        </p:txBody>
      </p:sp>
      <p:sp>
        <p:nvSpPr>
          <p:cNvPr id="367619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247775"/>
            <a:ext cx="8229600" cy="4140200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en-GB">
                <a:latin typeface="Comic Sans MS" pitchFamily="66" charset="0"/>
                <a:ea typeface="ＭＳ Ｐゴシック" pitchFamily="34" charset="-128"/>
              </a:rPr>
              <a:t>As a result of advances in this field, a question of ethics has also arisen. </a:t>
            </a:r>
          </a:p>
          <a:p>
            <a:pPr>
              <a:buFont typeface="Arial" pitchFamily="34" charset="0"/>
              <a:buNone/>
            </a:pPr>
            <a:r>
              <a:rPr lang="en-GB">
                <a:latin typeface="Comic Sans MS" pitchFamily="66" charset="0"/>
                <a:ea typeface="ＭＳ Ｐゴシック" pitchFamily="34" charset="-128"/>
              </a:rPr>
              <a:t>Insurance companies, banks and others may decline services or increase premiums as a result of finding less desirable traits, e.g. Alzheimer's or other degenerative diseases. This has been termed </a:t>
            </a:r>
            <a:r>
              <a:rPr lang="en-GB" b="1">
                <a:latin typeface="Comic Sans MS" pitchFamily="66" charset="0"/>
                <a:ea typeface="ＭＳ Ｐゴシック" pitchFamily="34" charset="-128"/>
              </a:rPr>
              <a:t>genetic discrimination</a:t>
            </a:r>
            <a:r>
              <a:rPr lang="en-GB">
                <a:latin typeface="Comic Sans MS" pitchFamily="66" charset="0"/>
                <a:ea typeface="ＭＳ Ｐゴシック" pitchFamily="34" charset="-12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65469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619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/>
              <a:t>I can:</a:t>
            </a:r>
          </a:p>
          <a:p>
            <a:r>
              <a:rPr lang="en-GB" dirty="0"/>
              <a:t>Explain what genomic sequencing is</a:t>
            </a:r>
          </a:p>
          <a:p>
            <a:r>
              <a:rPr lang="en-GB" dirty="0"/>
              <a:t>State how genomic sequencing can compare different organisms</a:t>
            </a:r>
          </a:p>
          <a:p>
            <a:r>
              <a:rPr lang="en-GB" dirty="0"/>
              <a:t>Describe </a:t>
            </a:r>
            <a:r>
              <a:rPr lang="en-GB" dirty="0" err="1"/>
              <a:t>phylogenetics</a:t>
            </a:r>
            <a:r>
              <a:rPr lang="en-GB" dirty="0"/>
              <a:t>, the three domains of life and evolution of life</a:t>
            </a:r>
          </a:p>
          <a:p>
            <a:r>
              <a:rPr lang="en-GB" dirty="0"/>
              <a:t>Explain the uses of molecular clocks</a:t>
            </a:r>
          </a:p>
          <a:p>
            <a:r>
              <a:rPr lang="en-GB" dirty="0"/>
              <a:t>Describe the use of genomic sequencing in medicine and </a:t>
            </a:r>
            <a:r>
              <a:rPr lang="en-GB" dirty="0" err="1"/>
              <a:t>pharmacogenetics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3425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GB" dirty="0"/>
              <a:t>Plenary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052736"/>
            <a:ext cx="5544615" cy="5636719"/>
          </a:xfrm>
        </p:spPr>
      </p:pic>
    </p:spTree>
    <p:extLst>
      <p:ext uri="{BB962C8B-B14F-4D97-AF65-F5344CB8AC3E}">
        <p14:creationId xmlns:p14="http://schemas.microsoft.com/office/powerpoint/2010/main" val="3310398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475</TotalTime>
  <Words>999</Words>
  <Application>Microsoft Office PowerPoint</Application>
  <PresentationFormat>On-screen Show (4:3)</PresentationFormat>
  <Paragraphs>157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Comic Sans MS</vt:lpstr>
      <vt:lpstr>Times New Roman</vt:lpstr>
      <vt:lpstr>Office Theme</vt:lpstr>
      <vt:lpstr>Higher Biology </vt:lpstr>
      <vt:lpstr>Course Specification</vt:lpstr>
      <vt:lpstr>Starter</vt:lpstr>
      <vt:lpstr>Learning Intention</vt:lpstr>
      <vt:lpstr>Success Criteria </vt:lpstr>
      <vt:lpstr>Genomics</vt:lpstr>
      <vt:lpstr>Genomic sequencing</vt:lpstr>
      <vt:lpstr>Genomic sequencing</vt:lpstr>
      <vt:lpstr>Genomics</vt:lpstr>
      <vt:lpstr>Genomics</vt:lpstr>
      <vt:lpstr>Comparative genomics</vt:lpstr>
      <vt:lpstr>Similarities between genomes</vt:lpstr>
      <vt:lpstr>PowerPoint Presentation</vt:lpstr>
      <vt:lpstr>Phylogenetics</vt:lpstr>
      <vt:lpstr>Phylogenetic trees</vt:lpstr>
      <vt:lpstr>PowerPoint Presentation</vt:lpstr>
      <vt:lpstr>PowerPoint Presentation</vt:lpstr>
      <vt:lpstr>The three domains of life</vt:lpstr>
      <vt:lpstr>PowerPoint Presentation</vt:lpstr>
      <vt:lpstr>Molecular clocks</vt:lpstr>
      <vt:lpstr>Molecular clocks</vt:lpstr>
      <vt:lpstr>PowerPoint Presentation</vt:lpstr>
      <vt:lpstr>Molecular Clock </vt:lpstr>
      <vt:lpstr>Personal genomics</vt:lpstr>
      <vt:lpstr>1. Predictive medicine</vt:lpstr>
      <vt:lpstr>2. Pharmacogenetics</vt:lpstr>
      <vt:lpstr>Ethical issues</vt:lpstr>
      <vt:lpstr>Success Criteria </vt:lpstr>
      <vt:lpstr>Plenary </vt:lpstr>
    </vt:vector>
  </TitlesOfParts>
  <Company>Glasgow City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S3 Biology </dc:title>
  <dc:creator>GLawson (Hillpark)</dc:creator>
  <cp:lastModifiedBy>Mrs Milmore</cp:lastModifiedBy>
  <cp:revision>19</cp:revision>
  <dcterms:created xsi:type="dcterms:W3CDTF">2021-12-20T09:14:41Z</dcterms:created>
  <dcterms:modified xsi:type="dcterms:W3CDTF">2026-06-01T12:22:20Z</dcterms:modified>
</cp:coreProperties>
</file>