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60" r:id="rId3"/>
    <p:sldId id="257" r:id="rId4"/>
    <p:sldId id="258" r:id="rId5"/>
    <p:sldId id="25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304" r:id="rId19"/>
    <p:sldId id="324" r:id="rId20"/>
    <p:sldId id="325" r:id="rId21"/>
    <p:sldId id="318" r:id="rId22"/>
    <p:sldId id="283" r:id="rId23"/>
    <p:sldId id="284" r:id="rId24"/>
    <p:sldId id="312" r:id="rId25"/>
    <p:sldId id="286" r:id="rId26"/>
    <p:sldId id="287" r:id="rId27"/>
    <p:sldId id="313" r:id="rId28"/>
    <p:sldId id="323" r:id="rId29"/>
    <p:sldId id="316" r:id="rId30"/>
    <p:sldId id="314" r:id="rId31"/>
    <p:sldId id="315" r:id="rId32"/>
    <p:sldId id="289" r:id="rId33"/>
    <p:sldId id="290" r:id="rId34"/>
    <p:sldId id="291" r:id="rId35"/>
    <p:sldId id="292" r:id="rId36"/>
    <p:sldId id="320" r:id="rId37"/>
    <p:sldId id="296" r:id="rId38"/>
    <p:sldId id="326" r:id="rId39"/>
    <p:sldId id="297" r:id="rId40"/>
    <p:sldId id="298" r:id="rId41"/>
    <p:sldId id="299" r:id="rId42"/>
    <p:sldId id="300" r:id="rId43"/>
    <p:sldId id="301" r:id="rId44"/>
    <p:sldId id="319" r:id="rId45"/>
    <p:sldId id="269" r:id="rId46"/>
    <p:sldId id="266" r:id="rId47"/>
    <p:sldId id="322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96" y="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CAB44-39A3-4E76-B0FF-D2A8F941B543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4E042-4ABA-49BE-BE4A-6C1EF7B46D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455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Instruction Sheet in resources folder and</a:t>
            </a:r>
            <a:r>
              <a:rPr lang="en-GB" baseline="0" dirty="0"/>
              <a:t> on shared Higher Teams Page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4E042-4ABA-49BE-BE4A-6C1EF7B46D3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7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6_wKPAbf2k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xujitlv8wc&amp;pp=ygUscHJva2FyeW90aWMgYW5kIGV1a2FyeW90aWMgY2VsbHMgZGlmZmVyZW5jZXM%3D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izz.com/admin/quiz/62a8613640ae94001e68301b/higher-biology-unit-11?type=quiz,presentation&amp;source=MainHeader&amp;page=FeaturedPage&amp;searchLocal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1</a:t>
            </a:r>
          </a:p>
          <a:p>
            <a:r>
              <a:rPr lang="en-GB" dirty="0"/>
              <a:t>KA1 Structure of DNA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988840"/>
            <a:ext cx="8473463" cy="3833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From National 5 write down what you can remember about the structure of DNA in your jotter</a:t>
            </a:r>
          </a:p>
        </p:txBody>
      </p:sp>
      <p:sp>
        <p:nvSpPr>
          <p:cNvPr id="4" name="Explosion 1 3"/>
          <p:cNvSpPr/>
          <p:nvPr/>
        </p:nvSpPr>
        <p:spPr>
          <a:xfrm>
            <a:off x="2339752" y="3356992"/>
            <a:ext cx="3816424" cy="280831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563888" y="4407205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DNA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will:</a:t>
            </a:r>
          </a:p>
          <a:p>
            <a:r>
              <a:rPr lang="en-GB" dirty="0"/>
              <a:t>Understand the structure of DNA and how it is organised in different types of cells</a:t>
            </a:r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Draw and label a nucleotide with a </a:t>
            </a:r>
            <a:r>
              <a:rPr lang="en-GB" dirty="0" err="1"/>
              <a:t>Deoxyribose</a:t>
            </a:r>
            <a:r>
              <a:rPr lang="en-GB" dirty="0"/>
              <a:t> sugar, phosphate and base</a:t>
            </a:r>
          </a:p>
          <a:p>
            <a:r>
              <a:rPr lang="en-GB" dirty="0"/>
              <a:t>Describe the sugar–phosphate backbone and base pairing (adenine–thymine and guanine–cytosine) with hydrogen bonds </a:t>
            </a:r>
          </a:p>
          <a:p>
            <a:r>
              <a:rPr lang="en-GB" dirty="0"/>
              <a:t>Describe the double stranded antiparallel structure; with </a:t>
            </a:r>
            <a:r>
              <a:rPr lang="en-GB" dirty="0" err="1"/>
              <a:t>Deoxyribose</a:t>
            </a:r>
            <a:r>
              <a:rPr lang="en-GB" dirty="0"/>
              <a:t> and phosphate at 3’ and 5’ ends of each strand respectively, forming a double helix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DNA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5912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DNA (deoxyribonucleic acid) molecule is comprised of two chains of nucleotides.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nucleotides are comprised of a sugar, a phosphate and a base.  </a:t>
            </a:r>
          </a:p>
        </p:txBody>
      </p:sp>
    </p:spTree>
    <p:extLst>
      <p:ext uri="{BB962C8B-B14F-4D97-AF65-F5344CB8AC3E}">
        <p14:creationId xmlns:p14="http://schemas.microsoft.com/office/powerpoint/2010/main" val="153170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Nucleotides</a:t>
            </a:r>
          </a:p>
        </p:txBody>
      </p:sp>
      <p:grpSp>
        <p:nvGrpSpPr>
          <p:cNvPr id="24578" name="Group 17"/>
          <p:cNvGrpSpPr>
            <a:grpSpLocks/>
          </p:cNvGrpSpPr>
          <p:nvPr/>
        </p:nvGrpSpPr>
        <p:grpSpPr bwMode="auto">
          <a:xfrm>
            <a:off x="1897063" y="1628775"/>
            <a:ext cx="6111875" cy="2524125"/>
            <a:chOff x="1897529" y="1628588"/>
            <a:chExt cx="6110942" cy="2525059"/>
          </a:xfrm>
        </p:grpSpPr>
        <p:sp>
          <p:nvSpPr>
            <p:cNvPr id="4" name="Regular Pentagon 3"/>
            <p:cNvSpPr>
              <a:spLocks noChangeArrowheads="1"/>
            </p:cNvSpPr>
            <p:nvPr/>
          </p:nvSpPr>
          <p:spPr bwMode="auto">
            <a:xfrm>
              <a:off x="3122892" y="2120895"/>
              <a:ext cx="2479296" cy="2032752"/>
            </a:xfrm>
            <a:prstGeom prst="pentagon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1897529" y="1628588"/>
              <a:ext cx="955529" cy="941736"/>
            </a:xfrm>
            <a:prstGeom prst="ellipse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6394229" y="2427396"/>
              <a:ext cx="1614242" cy="941735"/>
            </a:xfrm>
            <a:prstGeom prst="rect">
              <a:avLst/>
            </a:prstGeom>
            <a:gradFill rotWithShape="1">
              <a:gsLst>
                <a:gs pos="0">
                  <a:srgbClr val="9BC1FF"/>
                </a:gs>
                <a:gs pos="100000">
                  <a:srgbClr val="3F80CD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8" name="Straight Connector 7"/>
            <p:cNvCxnSpPr>
              <a:cxnSpLocks noChangeShapeType="1"/>
              <a:stCxn id="4" idx="5"/>
              <a:endCxn id="6" idx="1"/>
            </p:cNvCxnSpPr>
            <p:nvPr/>
          </p:nvCxnSpPr>
          <p:spPr bwMode="auto">
            <a:xfrm>
              <a:off x="5602188" y="2897470"/>
              <a:ext cx="792041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/>
            <p:cNvCxnSpPr>
              <a:cxnSpLocks noChangeShapeType="1"/>
              <a:stCxn id="4" idx="1"/>
              <a:endCxn id="5" idx="5"/>
            </p:cNvCxnSpPr>
            <p:nvPr/>
          </p:nvCxnSpPr>
          <p:spPr bwMode="auto">
            <a:xfrm flipH="1" flipV="1">
              <a:off x="2713379" y="2432160"/>
              <a:ext cx="409512" cy="46531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579" name="TextBox 11"/>
          <p:cNvSpPr txBox="1">
            <a:spLocks noChangeArrowheads="1"/>
          </p:cNvSpPr>
          <p:nvPr/>
        </p:nvSpPr>
        <p:spPr bwMode="auto">
          <a:xfrm>
            <a:off x="701675" y="2897188"/>
            <a:ext cx="215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800">
                <a:latin typeface="Comic Sans MS" pitchFamily="66" charset="0"/>
              </a:rPr>
              <a:t>Phosphate</a:t>
            </a:r>
          </a:p>
        </p:txBody>
      </p:sp>
      <p:sp>
        <p:nvSpPr>
          <p:cNvPr id="24580" name="TextBox 12"/>
          <p:cNvSpPr txBox="1">
            <a:spLocks noChangeArrowheads="1"/>
          </p:cNvSpPr>
          <p:nvPr/>
        </p:nvSpPr>
        <p:spPr bwMode="auto">
          <a:xfrm>
            <a:off x="3305175" y="4484688"/>
            <a:ext cx="2151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800">
                <a:latin typeface="Comic Sans MS" pitchFamily="66" charset="0"/>
              </a:rPr>
              <a:t>Sugar</a:t>
            </a:r>
          </a:p>
        </p:txBody>
      </p:sp>
      <p:sp>
        <p:nvSpPr>
          <p:cNvPr id="24581" name="TextBox 13"/>
          <p:cNvSpPr txBox="1">
            <a:spLocks noChangeArrowheads="1"/>
          </p:cNvSpPr>
          <p:nvPr/>
        </p:nvSpPr>
        <p:spPr bwMode="auto">
          <a:xfrm>
            <a:off x="6099175" y="1630363"/>
            <a:ext cx="2151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800">
                <a:latin typeface="Comic Sans MS" pitchFamily="66" charset="0"/>
              </a:rPr>
              <a:t>Base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965200" y="1150938"/>
            <a:ext cx="13350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  <a:r>
              <a:rPr lang="en-US" altLang="en-US" sz="2800" dirty="0">
                <a:solidFill>
                  <a:srgbClr val="FF0000"/>
                </a:solidFill>
                <a:latin typeface="Comic Sans MS" pitchFamily="66" charset="0"/>
              </a:rPr>
              <a:t>’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 end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03980" y="4414837"/>
            <a:ext cx="1335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US" altLang="en-US" sz="2800" dirty="0">
                <a:solidFill>
                  <a:srgbClr val="FF0000"/>
                </a:solidFill>
                <a:latin typeface="Comic Sans MS" pitchFamily="66" charset="0"/>
              </a:rPr>
              <a:t>’</a:t>
            </a:r>
            <a:r>
              <a:rPr lang="en-US" sz="2800" dirty="0">
                <a:solidFill>
                  <a:srgbClr val="FF0000"/>
                </a:solidFill>
                <a:latin typeface="Comic Sans MS" pitchFamily="66" charset="0"/>
              </a:rPr>
              <a:t> end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201930" y="5578619"/>
            <a:ext cx="2651125" cy="954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800">
                <a:latin typeface="Comic Sans MS" pitchFamily="66" charset="0"/>
              </a:rPr>
              <a:t>5</a:t>
            </a:r>
            <a:r>
              <a:rPr lang="en-US" altLang="en-US" sz="2800">
                <a:latin typeface="Comic Sans MS" pitchFamily="66" charset="0"/>
              </a:rPr>
              <a:t>’</a:t>
            </a:r>
            <a:r>
              <a:rPr lang="en-US" sz="2800">
                <a:latin typeface="Comic Sans MS" pitchFamily="66" charset="0"/>
              </a:rPr>
              <a:t> pronounced </a:t>
            </a:r>
            <a:r>
              <a:rPr lang="en-US" altLang="en-US" sz="2800">
                <a:latin typeface="Comic Sans MS" pitchFamily="66" charset="0"/>
              </a:rPr>
              <a:t>“</a:t>
            </a:r>
            <a:r>
              <a:rPr lang="en-US" sz="2800">
                <a:latin typeface="Comic Sans MS" pitchFamily="66" charset="0"/>
              </a:rPr>
              <a:t>5 prime</a:t>
            </a:r>
            <a:r>
              <a:rPr lang="en-US" altLang="en-US" sz="2800">
                <a:latin typeface="Comic Sans MS" pitchFamily="66" charset="0"/>
              </a:rPr>
              <a:t>”</a:t>
            </a:r>
            <a:endParaRPr lang="en-US" sz="280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92146" y="2128333"/>
            <a:ext cx="56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5’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72230" y="2897981"/>
            <a:ext cx="56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83649" y="4045505"/>
            <a:ext cx="56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35451" y="4040238"/>
            <a:ext cx="56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32338" y="2897188"/>
            <a:ext cx="56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1’</a:t>
            </a:r>
          </a:p>
        </p:txBody>
      </p:sp>
    </p:spTree>
    <p:extLst>
      <p:ext uri="{BB962C8B-B14F-4D97-AF65-F5344CB8AC3E}">
        <p14:creationId xmlns:p14="http://schemas.microsoft.com/office/powerpoint/2010/main" val="226388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Why 5</a:t>
            </a:r>
            <a:r>
              <a:rPr lang="en-US" altLang="en-US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US">
                <a:latin typeface="Comic Sans MS" pitchFamily="66" charset="0"/>
                <a:ea typeface="ＭＳ Ｐゴシック" pitchFamily="34" charset="-128"/>
              </a:rPr>
              <a:t> and 3</a:t>
            </a:r>
            <a:r>
              <a:rPr lang="en-US" altLang="en-US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US">
                <a:latin typeface="Comic Sans MS" pitchFamily="66" charset="0"/>
                <a:ea typeface="ＭＳ Ｐゴシック" pitchFamily="34" charset="-128"/>
              </a:rPr>
              <a:t>?</a:t>
            </a:r>
          </a:p>
        </p:txBody>
      </p:sp>
      <p:pic>
        <p:nvPicPr>
          <p:cNvPr id="34818" name="Content Placeholder 3" descr="three parts of nucleotid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01" r="-33601"/>
          <a:stretch>
            <a:fillRect/>
          </a:stretch>
        </p:blipFill>
        <p:spPr>
          <a:xfrm>
            <a:off x="2195736" y="1416538"/>
            <a:ext cx="8447088" cy="3876675"/>
          </a:xfrm>
        </p:spPr>
      </p:pic>
      <p:sp>
        <p:nvSpPr>
          <p:cNvPr id="34819" name="TextBox 4"/>
          <p:cNvSpPr txBox="1">
            <a:spLocks noChangeArrowheads="1"/>
          </p:cNvSpPr>
          <p:nvPr/>
        </p:nvSpPr>
        <p:spPr bwMode="auto">
          <a:xfrm>
            <a:off x="20751" y="1422112"/>
            <a:ext cx="361514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>
                <a:solidFill>
                  <a:srgbClr val="000090"/>
                </a:solidFill>
                <a:latin typeface="Comic Sans MS" pitchFamily="66" charset="0"/>
              </a:rPr>
              <a:t>This is what a nucleotide looks like at the molecular level…</a:t>
            </a:r>
          </a:p>
        </p:txBody>
      </p:sp>
      <p:sp>
        <p:nvSpPr>
          <p:cNvPr id="34820" name="TextBox 6"/>
          <p:cNvSpPr txBox="1">
            <a:spLocks noChangeArrowheads="1"/>
          </p:cNvSpPr>
          <p:nvPr/>
        </p:nvSpPr>
        <p:spPr bwMode="auto">
          <a:xfrm>
            <a:off x="5605463" y="5415540"/>
            <a:ext cx="329882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>
                <a:solidFill>
                  <a:srgbClr val="000090"/>
                </a:solidFill>
                <a:latin typeface="Comic Sans MS" pitchFamily="66" charset="0"/>
              </a:rPr>
              <a:t>…lets zoom in to look at the sugar in more detail… </a:t>
            </a:r>
          </a:p>
        </p:txBody>
      </p:sp>
    </p:spTree>
    <p:extLst>
      <p:ext uri="{BB962C8B-B14F-4D97-AF65-F5344CB8AC3E}">
        <p14:creationId xmlns:p14="http://schemas.microsoft.com/office/powerpoint/2010/main" val="216388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Content Placeholder 3" descr="three parts of nucleotid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8" t="16232" r="32426"/>
          <a:stretch>
            <a:fillRect/>
          </a:stretch>
        </p:blipFill>
        <p:spPr>
          <a:xfrm>
            <a:off x="355600" y="0"/>
            <a:ext cx="7450138" cy="6756400"/>
          </a:xfrm>
        </p:spPr>
      </p:pic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7016750" y="3314700"/>
            <a:ext cx="1951038" cy="523875"/>
            <a:chOff x="7016273" y="3314765"/>
            <a:chExt cx="1951546" cy="523220"/>
          </a:xfrm>
        </p:grpSpPr>
        <p:sp>
          <p:nvSpPr>
            <p:cNvPr id="3" name="TextBox 2"/>
            <p:cNvSpPr txBox="1"/>
            <p:nvPr/>
          </p:nvSpPr>
          <p:spPr>
            <a:xfrm>
              <a:off x="7295746" y="3314765"/>
              <a:ext cx="1672073" cy="52322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Comic Sans MS"/>
                  <a:cs typeface="Comic Sans MS"/>
                </a:rPr>
                <a:t>Carbon 1</a:t>
              </a:r>
            </a:p>
          </p:txBody>
        </p:sp>
        <p:cxnSp>
          <p:nvCxnSpPr>
            <p:cNvPr id="10" name="Straight Arrow Connector 9"/>
            <p:cNvCxnSpPr>
              <a:cxnSpLocks noChangeShapeType="1"/>
              <a:stCxn id="3" idx="1"/>
            </p:cNvCxnSpPr>
            <p:nvPr/>
          </p:nvCxnSpPr>
          <p:spPr bwMode="auto">
            <a:xfrm flipH="1">
              <a:off x="7016273" y="3576375"/>
              <a:ext cx="279473" cy="261610"/>
            </a:xfrm>
            <a:prstGeom prst="straightConnector1">
              <a:avLst/>
            </a:prstGeom>
            <a:noFill/>
            <a:ln w="57150">
              <a:solidFill>
                <a:srgbClr val="F79646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6704013" y="4330700"/>
            <a:ext cx="1982787" cy="652463"/>
            <a:chOff x="6474177" y="4331165"/>
            <a:chExt cx="1902599" cy="652282"/>
          </a:xfrm>
        </p:grpSpPr>
        <p:sp>
          <p:nvSpPr>
            <p:cNvPr id="5" name="TextBox 4"/>
            <p:cNvSpPr txBox="1"/>
            <p:nvPr/>
          </p:nvSpPr>
          <p:spPr>
            <a:xfrm>
              <a:off x="6704195" y="4439085"/>
              <a:ext cx="1672581" cy="54436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Comic Sans MS"/>
                  <a:cs typeface="Comic Sans MS"/>
                </a:rPr>
                <a:t>Carbon 2</a:t>
              </a:r>
            </a:p>
          </p:txBody>
        </p:sp>
        <p:cxnSp>
          <p:nvCxnSpPr>
            <p:cNvPr id="11" name="Straight Arrow Connector 10"/>
            <p:cNvCxnSpPr>
              <a:cxnSpLocks noChangeShapeType="1"/>
              <a:stCxn id="5" idx="1"/>
            </p:cNvCxnSpPr>
            <p:nvPr/>
          </p:nvCxnSpPr>
          <p:spPr bwMode="auto">
            <a:xfrm flipH="1" flipV="1">
              <a:off x="6474177" y="4331165"/>
              <a:ext cx="230018" cy="369785"/>
            </a:xfrm>
            <a:prstGeom prst="straightConnector1">
              <a:avLst/>
            </a:prstGeom>
            <a:noFill/>
            <a:ln w="57150">
              <a:solidFill>
                <a:srgbClr val="F79646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3954463" y="4440238"/>
            <a:ext cx="1928812" cy="1068387"/>
            <a:chOff x="4210373" y="4439595"/>
            <a:chExt cx="1672757" cy="1068671"/>
          </a:xfrm>
        </p:grpSpPr>
        <p:sp>
          <p:nvSpPr>
            <p:cNvPr id="6" name="TextBox 5"/>
            <p:cNvSpPr txBox="1"/>
            <p:nvPr/>
          </p:nvSpPr>
          <p:spPr>
            <a:xfrm>
              <a:off x="4210373" y="4963609"/>
              <a:ext cx="1672757" cy="544657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Comic Sans MS"/>
                  <a:cs typeface="Comic Sans MS"/>
                </a:rPr>
                <a:t>Carbon 3</a:t>
              </a:r>
            </a:p>
          </p:txBody>
        </p:sp>
        <p:cxnSp>
          <p:nvCxnSpPr>
            <p:cNvPr id="14" name="Straight Arrow Connector 13"/>
            <p:cNvCxnSpPr>
              <a:cxnSpLocks noChangeShapeType="1"/>
              <a:stCxn id="6" idx="0"/>
            </p:cNvCxnSpPr>
            <p:nvPr/>
          </p:nvCxnSpPr>
          <p:spPr bwMode="auto">
            <a:xfrm flipV="1">
              <a:off x="5047440" y="4439595"/>
              <a:ext cx="374477" cy="524014"/>
            </a:xfrm>
            <a:prstGeom prst="straightConnector1">
              <a:avLst/>
            </a:prstGeom>
            <a:noFill/>
            <a:ln w="57150">
              <a:solidFill>
                <a:srgbClr val="F79646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2940050" y="3467100"/>
            <a:ext cx="2106613" cy="544513"/>
            <a:chOff x="2940320" y="3467165"/>
            <a:chExt cx="1954034" cy="543832"/>
          </a:xfrm>
        </p:grpSpPr>
        <p:sp>
          <p:nvSpPr>
            <p:cNvPr id="7" name="TextBox 6"/>
            <p:cNvSpPr txBox="1"/>
            <p:nvPr/>
          </p:nvSpPr>
          <p:spPr>
            <a:xfrm>
              <a:off x="2940320" y="3467165"/>
              <a:ext cx="1672782" cy="54383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Comic Sans MS"/>
                  <a:cs typeface="Comic Sans MS"/>
                </a:rPr>
                <a:t>Carbon 4</a:t>
              </a:r>
            </a:p>
          </p:txBody>
        </p:sp>
        <p:cxnSp>
          <p:nvCxnSpPr>
            <p:cNvPr id="18" name="Straight Arrow Connector 17"/>
            <p:cNvCxnSpPr>
              <a:cxnSpLocks noChangeShapeType="1"/>
              <a:stCxn id="7" idx="3"/>
            </p:cNvCxnSpPr>
            <p:nvPr/>
          </p:nvCxnSpPr>
          <p:spPr bwMode="auto">
            <a:xfrm>
              <a:off x="4613102" y="3728775"/>
              <a:ext cx="281252" cy="109400"/>
            </a:xfrm>
            <a:prstGeom prst="straightConnector1">
              <a:avLst/>
            </a:prstGeom>
            <a:noFill/>
            <a:ln w="57150">
              <a:solidFill>
                <a:srgbClr val="F79646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3425825" y="1608138"/>
            <a:ext cx="1838325" cy="785812"/>
            <a:chOff x="3590836" y="1608419"/>
            <a:chExt cx="1672757" cy="784830"/>
          </a:xfrm>
        </p:grpSpPr>
        <p:sp>
          <p:nvSpPr>
            <p:cNvPr id="8" name="TextBox 7"/>
            <p:cNvSpPr txBox="1"/>
            <p:nvPr/>
          </p:nvSpPr>
          <p:spPr>
            <a:xfrm>
              <a:off x="3590836" y="1608419"/>
              <a:ext cx="1672757" cy="54383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Comic Sans MS"/>
                  <a:cs typeface="Comic Sans MS"/>
                </a:rPr>
                <a:t>Carbon 5</a:t>
              </a:r>
            </a:p>
          </p:txBody>
        </p:sp>
        <p:cxnSp>
          <p:nvCxnSpPr>
            <p:cNvPr id="21" name="Straight Arrow Connector 20"/>
            <p:cNvCxnSpPr>
              <a:cxnSpLocks noChangeShapeType="1"/>
              <a:stCxn id="8" idx="2"/>
            </p:cNvCxnSpPr>
            <p:nvPr/>
          </p:nvCxnSpPr>
          <p:spPr bwMode="auto">
            <a:xfrm>
              <a:off x="4427215" y="2131639"/>
              <a:ext cx="312017" cy="261610"/>
            </a:xfrm>
            <a:prstGeom prst="straightConnector1">
              <a:avLst/>
            </a:prstGeom>
            <a:noFill/>
            <a:ln w="57150">
              <a:solidFill>
                <a:srgbClr val="F79646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6921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Content Placeholder 2"/>
          <p:cNvSpPr>
            <a:spLocks noGrp="1"/>
          </p:cNvSpPr>
          <p:nvPr>
            <p:ph idx="1"/>
          </p:nvPr>
        </p:nvSpPr>
        <p:spPr>
          <a:xfrm>
            <a:off x="457200" y="352425"/>
            <a:ext cx="3995738" cy="5130800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Nucleotides in a chain are joined together by </a:t>
            </a:r>
            <a:r>
              <a:rPr lang="en-US" b="1">
                <a:latin typeface="Comic Sans MS" pitchFamily="66" charset="0"/>
                <a:ea typeface="ＭＳ Ｐゴシック" pitchFamily="34" charset="-128"/>
              </a:rPr>
              <a:t>sugar-phosphate bond</a:t>
            </a:r>
            <a:r>
              <a:rPr lang="en-US">
                <a:latin typeface="Comic Sans MS" pitchFamily="66" charset="0"/>
                <a:ea typeface="ＭＳ Ｐゴシック" pitchFamily="34" charset="-128"/>
              </a:rPr>
              <a:t> to make long chains of nucleotides – called polynucleotides.</a:t>
            </a:r>
          </a:p>
          <a:p>
            <a:pPr marL="0" indent="0">
              <a:buFont typeface="Arial" pitchFamily="34" charset="0"/>
              <a:buNone/>
            </a:pPr>
            <a:endParaRPr lang="en-US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(poly = many)</a:t>
            </a:r>
          </a:p>
        </p:txBody>
      </p:sp>
      <p:grpSp>
        <p:nvGrpSpPr>
          <p:cNvPr id="36866" name="Group 18"/>
          <p:cNvGrpSpPr>
            <a:grpSpLocks/>
          </p:cNvGrpSpPr>
          <p:nvPr/>
        </p:nvGrpSpPr>
        <p:grpSpPr bwMode="auto">
          <a:xfrm>
            <a:off x="4795838" y="644525"/>
            <a:ext cx="4108450" cy="3843338"/>
            <a:chOff x="1643529" y="826673"/>
            <a:chExt cx="6379883" cy="5583092"/>
          </a:xfrm>
        </p:grpSpPr>
        <p:grpSp>
          <p:nvGrpSpPr>
            <p:cNvPr id="27652" name="Group 3"/>
            <p:cNvGrpSpPr>
              <a:grpSpLocks/>
            </p:cNvGrpSpPr>
            <p:nvPr/>
          </p:nvGrpSpPr>
          <p:grpSpPr bwMode="auto">
            <a:xfrm>
              <a:off x="1643529" y="3884706"/>
              <a:ext cx="6110942" cy="2525059"/>
              <a:chOff x="1897529" y="1628588"/>
              <a:chExt cx="6110942" cy="2525059"/>
            </a:xfrm>
          </p:grpSpPr>
          <p:sp>
            <p:nvSpPr>
              <p:cNvPr id="5" name="Regular Pentagon 4"/>
              <p:cNvSpPr>
                <a:spLocks noChangeArrowheads="1"/>
              </p:cNvSpPr>
              <p:nvPr/>
            </p:nvSpPr>
            <p:spPr bwMode="auto">
              <a:xfrm>
                <a:off x="3122722" y="2121963"/>
                <a:ext cx="2479970" cy="2031684"/>
              </a:xfrm>
              <a:prstGeom prst="pentagon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" name="Oval 5"/>
              <p:cNvSpPr>
                <a:spLocks noChangeArrowheads="1"/>
              </p:cNvSpPr>
              <p:nvPr/>
            </p:nvSpPr>
            <p:spPr bwMode="auto">
              <a:xfrm>
                <a:off x="1897529" y="1628456"/>
                <a:ext cx="956489" cy="940893"/>
              </a:xfrm>
              <a:prstGeom prst="ellipse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6394016" y="2426370"/>
                <a:ext cx="1614691" cy="940893"/>
              </a:xfrm>
              <a:prstGeom prst="rect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8" name="Straight Connector 7"/>
              <p:cNvCxnSpPr>
                <a:cxnSpLocks noChangeShapeType="1"/>
                <a:stCxn id="5" idx="5"/>
                <a:endCxn id="7" idx="1"/>
              </p:cNvCxnSpPr>
              <p:nvPr/>
            </p:nvCxnSpPr>
            <p:spPr bwMode="auto">
              <a:xfrm>
                <a:off x="5602692" y="2896816"/>
                <a:ext cx="791323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" name="Straight Connector 8"/>
              <p:cNvCxnSpPr>
                <a:cxnSpLocks noChangeShapeType="1"/>
                <a:stCxn id="5" idx="1"/>
                <a:endCxn id="6" idx="5"/>
              </p:cNvCxnSpPr>
              <p:nvPr/>
            </p:nvCxnSpPr>
            <p:spPr bwMode="auto">
              <a:xfrm flipH="1" flipV="1">
                <a:off x="2713502" y="2430982"/>
                <a:ext cx="409220" cy="46583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7653" name="Group 9"/>
            <p:cNvGrpSpPr>
              <a:grpSpLocks/>
            </p:cNvGrpSpPr>
            <p:nvPr/>
          </p:nvGrpSpPr>
          <p:grpSpPr bwMode="auto">
            <a:xfrm>
              <a:off x="1912470" y="826673"/>
              <a:ext cx="6110942" cy="2525059"/>
              <a:chOff x="1897529" y="1628588"/>
              <a:chExt cx="6110942" cy="2525059"/>
            </a:xfrm>
          </p:grpSpPr>
          <p:sp>
            <p:nvSpPr>
              <p:cNvPr id="11" name="Regular Pentagon 10"/>
              <p:cNvSpPr>
                <a:spLocks noChangeArrowheads="1"/>
              </p:cNvSpPr>
              <p:nvPr/>
            </p:nvSpPr>
            <p:spPr bwMode="auto">
              <a:xfrm>
                <a:off x="3122486" y="2122096"/>
                <a:ext cx="2479970" cy="2031684"/>
              </a:xfrm>
              <a:prstGeom prst="pentagon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" name="Oval 11"/>
              <p:cNvSpPr>
                <a:spLocks noChangeArrowheads="1"/>
              </p:cNvSpPr>
              <p:nvPr/>
            </p:nvSpPr>
            <p:spPr bwMode="auto">
              <a:xfrm>
                <a:off x="1897291" y="1628588"/>
                <a:ext cx="956489" cy="940893"/>
              </a:xfrm>
              <a:prstGeom prst="ellipse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6393778" y="2426502"/>
                <a:ext cx="1614693" cy="940893"/>
              </a:xfrm>
              <a:prstGeom prst="rect">
                <a:avLst/>
              </a:prstGeom>
              <a:gradFill rotWithShape="1">
                <a:gsLst>
                  <a:gs pos="0">
                    <a:srgbClr val="9BC1FF"/>
                  </a:gs>
                  <a:gs pos="100000">
                    <a:srgbClr val="3F80CD"/>
                  </a:gs>
                </a:gsLst>
                <a:lin ang="5400000"/>
              </a:gradFill>
              <a:ln w="9525">
                <a:solidFill>
                  <a:srgbClr val="4A7EBB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cxnSp>
            <p:nvCxnSpPr>
              <p:cNvPr id="14" name="Straight Connector 13"/>
              <p:cNvCxnSpPr>
                <a:cxnSpLocks noChangeShapeType="1"/>
                <a:stCxn id="11" idx="5"/>
                <a:endCxn id="13" idx="1"/>
              </p:cNvCxnSpPr>
              <p:nvPr/>
            </p:nvCxnSpPr>
            <p:spPr bwMode="auto">
              <a:xfrm>
                <a:off x="5602456" y="2896949"/>
                <a:ext cx="791322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Straight Connector 14"/>
              <p:cNvCxnSpPr>
                <a:cxnSpLocks noChangeShapeType="1"/>
                <a:stCxn id="11" idx="1"/>
                <a:endCxn id="12" idx="5"/>
              </p:cNvCxnSpPr>
              <p:nvPr/>
            </p:nvCxnSpPr>
            <p:spPr bwMode="auto">
              <a:xfrm flipH="1" flipV="1">
                <a:off x="2713266" y="2431114"/>
                <a:ext cx="409220" cy="46583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7" name="Straight Connector 16"/>
            <p:cNvCxnSpPr>
              <a:cxnSpLocks noChangeShapeType="1"/>
              <a:stCxn id="6" idx="7"/>
              <a:endCxn id="11" idx="2"/>
            </p:cNvCxnSpPr>
            <p:nvPr/>
          </p:nvCxnSpPr>
          <p:spPr bwMode="auto">
            <a:xfrm flipV="1">
              <a:off x="2459502" y="3351864"/>
              <a:ext cx="1151239" cy="671077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>
            <a:off x="4273550" y="1733550"/>
            <a:ext cx="1311275" cy="776288"/>
          </a:xfrm>
          <a:prstGeom prst="straightConnector1">
            <a:avLst/>
          </a:prstGeom>
          <a:noFill/>
          <a:ln w="57150">
            <a:solidFill>
              <a:srgbClr val="F79646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13688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The bases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80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In DNA there are four different bases: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		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Adenine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		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ea typeface="ＭＳ Ｐゴシック" pitchFamily="34" charset="-128"/>
              </a:rPr>
              <a:t>Thymine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		</a:t>
            </a:r>
            <a:r>
              <a:rPr lang="en-US" dirty="0">
                <a:solidFill>
                  <a:srgbClr val="00B050"/>
                </a:solidFill>
                <a:latin typeface="Comic Sans MS" pitchFamily="66" charset="0"/>
                <a:ea typeface="ＭＳ Ｐゴシック" pitchFamily="34" charset="-128"/>
              </a:rPr>
              <a:t>Cytosine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		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ea typeface="ＭＳ Ｐゴシック" pitchFamily="34" charset="-128"/>
              </a:rPr>
              <a:t>Guanine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or </a:t>
            </a:r>
            <a:r>
              <a:rPr lang="en-US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A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, 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ea typeface="ＭＳ Ｐゴシック" pitchFamily="34" charset="-128"/>
              </a:rPr>
              <a:t>T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, </a:t>
            </a:r>
            <a:r>
              <a:rPr lang="en-US" dirty="0">
                <a:solidFill>
                  <a:srgbClr val="00B050"/>
                </a:solidFill>
                <a:latin typeface="Comic Sans MS" pitchFamily="66" charset="0"/>
                <a:ea typeface="ＭＳ Ｐゴシック" pitchFamily="34" charset="-128"/>
              </a:rPr>
              <a:t>C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and 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ea typeface="ＭＳ Ｐゴシック" pitchFamily="34" charset="-128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60423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Base pairing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352425" y="1600200"/>
            <a:ext cx="3695700" cy="4349080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These bases are described as being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complementary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to each other. 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This means their shapes match up.</a:t>
            </a:r>
          </a:p>
        </p:txBody>
      </p:sp>
      <p:pic>
        <p:nvPicPr>
          <p:cNvPr id="38915" name="Picture 3" descr="CG_ATGC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84275"/>
            <a:ext cx="5334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658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DNA base pair rules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5912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Adenine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always joins to 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ea typeface="ＭＳ Ｐゴシック" pitchFamily="34" charset="-128"/>
              </a:rPr>
              <a:t>Thymine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00B050"/>
                </a:solidFill>
                <a:latin typeface="Comic Sans MS" pitchFamily="66" charset="0"/>
                <a:ea typeface="ＭＳ Ｐゴシック" pitchFamily="34" charset="-128"/>
              </a:rPr>
              <a:t>Cytosine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always joins with </a:t>
            </a:r>
            <a:r>
              <a:rPr lang="en-US" dirty="0">
                <a:solidFill>
                  <a:srgbClr val="7030A0"/>
                </a:solidFill>
                <a:latin typeface="Comic Sans MS" pitchFamily="66" charset="0"/>
                <a:ea typeface="ＭＳ Ｐゴシック" pitchFamily="34" charset="-128"/>
              </a:rPr>
              <a:t>Guanine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bases are joined by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hydrogen bonds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711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Double Helix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5912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chains of polynucleotides are joined together by the bases, by hydrogen bonds, to form a double helix structure.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717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idx="1"/>
          </p:nvPr>
        </p:nvSpPr>
        <p:spPr>
          <a:xfrm>
            <a:off x="696913" y="360363"/>
            <a:ext cx="3814762" cy="3775075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Imagine the sugars and phosphates joined together making the side of a ladder, with the pairs of bases forming the rungs.</a:t>
            </a:r>
          </a:p>
          <a:p>
            <a:pPr marL="0" indent="0">
              <a:buFont typeface="Arial" pitchFamily="34" charset="0"/>
              <a:buNone/>
            </a:pPr>
            <a:endParaRPr lang="en-US" sz="1500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Then the ladder gets twisted…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41986" name="Picture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125413"/>
            <a:ext cx="2208212" cy="54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>
            <a:cxnSpLocks noChangeShapeType="1"/>
          </p:cNvCxnSpPr>
          <p:nvPr/>
        </p:nvCxnSpPr>
        <p:spPr bwMode="auto">
          <a:xfrm>
            <a:off x="3989388" y="1076325"/>
            <a:ext cx="2570162" cy="62706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flipV="1">
            <a:off x="3630613" y="3017838"/>
            <a:ext cx="3152775" cy="20955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8929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1028" name="Picture 4" descr="A schematic representation of the DNA double helix, depicting... | Download  Scientific Diagram">
            <a:extLst>
              <a:ext uri="{FF2B5EF4-FFF2-40B4-BE49-F238E27FC236}">
                <a16:creationId xmlns:a16="http://schemas.microsoft.com/office/drawing/2014/main" id="{97C320C2-5D03-6F69-1EFE-EFB85D4E3D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1" b="11437"/>
          <a:stretch>
            <a:fillRect/>
          </a:stretch>
        </p:blipFill>
        <p:spPr bwMode="auto">
          <a:xfrm>
            <a:off x="1115616" y="111363"/>
            <a:ext cx="5472608" cy="663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9D0A339-D8BA-69E8-CE8D-9AA0B221F5FA}"/>
              </a:ext>
            </a:extLst>
          </p:cNvPr>
          <p:cNvCxnSpPr/>
          <p:nvPr/>
        </p:nvCxnSpPr>
        <p:spPr>
          <a:xfrm flipH="1" flipV="1">
            <a:off x="3275856" y="2348880"/>
            <a:ext cx="72008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1FA7640-5204-DAEA-317B-0FE6D04E7D82}"/>
              </a:ext>
            </a:extLst>
          </p:cNvPr>
          <p:cNvCxnSpPr/>
          <p:nvPr/>
        </p:nvCxnSpPr>
        <p:spPr>
          <a:xfrm flipH="1" flipV="1">
            <a:off x="3275856" y="2852936"/>
            <a:ext cx="72008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943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Double Helix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5912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 double helix is described as having two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anti-parallel chains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of nucleotides because one side goes from 5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to 3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and the opposite side goes from 3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to 5</a:t>
            </a:r>
            <a:r>
              <a:rPr lang="en-US" altLang="en-US" dirty="0"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923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719" y="404664"/>
            <a:ext cx="8564562" cy="37750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In the nucleus, the DNA double helix is tightly coiled around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histone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proteins forming  nucleosomes (beads on a string)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113" y="3062288"/>
            <a:ext cx="58674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08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286C5-536C-0059-9DE9-A9C1D26C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Diagram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DEF2A-DFB7-0A77-AC66-0EC9F0401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Now, use what you’ve learned to bring all the knowledge together and complete the diagram on page 7</a:t>
            </a:r>
          </a:p>
          <a:p>
            <a:r>
              <a:rPr lang="en-GB" dirty="0"/>
              <a:t>Answers on the next slide. </a:t>
            </a:r>
          </a:p>
        </p:txBody>
      </p:sp>
    </p:spTree>
    <p:extLst>
      <p:ext uri="{BB962C8B-B14F-4D97-AF65-F5344CB8AC3E}">
        <p14:creationId xmlns:p14="http://schemas.microsoft.com/office/powerpoint/2010/main" val="2227971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E82A1CD-93D9-A982-ABB8-9E177694D1E1}"/>
              </a:ext>
            </a:extLst>
          </p:cNvPr>
          <p:cNvGrpSpPr/>
          <p:nvPr/>
        </p:nvGrpSpPr>
        <p:grpSpPr>
          <a:xfrm>
            <a:off x="251520" y="188640"/>
            <a:ext cx="8568952" cy="6480720"/>
            <a:chOff x="0" y="0"/>
            <a:chExt cx="6171070" cy="5561004"/>
          </a:xfrm>
        </p:grpSpPr>
        <p:sp>
          <p:nvSpPr>
            <p:cNvPr id="5" name="Shape 163">
              <a:extLst>
                <a:ext uri="{FF2B5EF4-FFF2-40B4-BE49-F238E27FC236}">
                  <a16:creationId xmlns:a16="http://schemas.microsoft.com/office/drawing/2014/main" id="{64772B0C-D08B-FB32-3D3C-A5ED8BA1A0D2}"/>
                </a:ext>
              </a:extLst>
            </p:cNvPr>
            <p:cNvSpPr/>
            <p:nvPr/>
          </p:nvSpPr>
          <p:spPr>
            <a:xfrm>
              <a:off x="3625487" y="2979201"/>
              <a:ext cx="783303" cy="406255"/>
            </a:xfrm>
            <a:custGeom>
              <a:avLst/>
              <a:gdLst/>
              <a:ahLst/>
              <a:cxnLst/>
              <a:rect l="0" t="0" r="0" b="0"/>
              <a:pathLst>
                <a:path w="783303" h="406255">
                  <a:moveTo>
                    <a:pt x="0" y="0"/>
                  </a:moveTo>
                  <a:lnTo>
                    <a:pt x="652753" y="0"/>
                  </a:lnTo>
                  <a:cubicBezTo>
                    <a:pt x="724853" y="0"/>
                    <a:pt x="783303" y="90943"/>
                    <a:pt x="783303" y="203128"/>
                  </a:cubicBezTo>
                  <a:cubicBezTo>
                    <a:pt x="783303" y="315312"/>
                    <a:pt x="724853" y="406255"/>
                    <a:pt x="652753" y="406255"/>
                  </a:cubicBezTo>
                  <a:lnTo>
                    <a:pt x="0" y="406255"/>
                  </a:lnTo>
                  <a:cubicBezTo>
                    <a:pt x="72101" y="406255"/>
                    <a:pt x="130551" y="315312"/>
                    <a:pt x="130551" y="203128"/>
                  </a:cubicBezTo>
                  <a:cubicBezTo>
                    <a:pt x="130551" y="90943"/>
                    <a:pt x="72101" y="0"/>
                    <a:pt x="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6EA0B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Shape 164">
              <a:extLst>
                <a:ext uri="{FF2B5EF4-FFF2-40B4-BE49-F238E27FC236}">
                  <a16:creationId xmlns:a16="http://schemas.microsoft.com/office/drawing/2014/main" id="{93BC4EF8-C1D8-AE76-6991-764C72CC2CFF}"/>
                </a:ext>
              </a:extLst>
            </p:cNvPr>
            <p:cNvSpPr/>
            <p:nvPr/>
          </p:nvSpPr>
          <p:spPr>
            <a:xfrm>
              <a:off x="3625487" y="2979201"/>
              <a:ext cx="783303" cy="406255"/>
            </a:xfrm>
            <a:custGeom>
              <a:avLst/>
              <a:gdLst/>
              <a:ahLst/>
              <a:cxnLst/>
              <a:rect l="0" t="0" r="0" b="0"/>
              <a:pathLst>
                <a:path w="783303" h="406255">
                  <a:moveTo>
                    <a:pt x="652753" y="406255"/>
                  </a:moveTo>
                  <a:lnTo>
                    <a:pt x="0" y="406255"/>
                  </a:lnTo>
                  <a:cubicBezTo>
                    <a:pt x="72101" y="406255"/>
                    <a:pt x="130551" y="315312"/>
                    <a:pt x="130551" y="203128"/>
                  </a:cubicBezTo>
                  <a:cubicBezTo>
                    <a:pt x="130551" y="90943"/>
                    <a:pt x="72101" y="0"/>
                    <a:pt x="0" y="0"/>
                  </a:cubicBezTo>
                  <a:lnTo>
                    <a:pt x="652753" y="0"/>
                  </a:lnTo>
                  <a:lnTo>
                    <a:pt x="652753" y="0"/>
                  </a:lnTo>
                  <a:cubicBezTo>
                    <a:pt x="724853" y="0"/>
                    <a:pt x="783303" y="90943"/>
                    <a:pt x="783303" y="203128"/>
                  </a:cubicBezTo>
                  <a:cubicBezTo>
                    <a:pt x="783303" y="315312"/>
                    <a:pt x="724853" y="406255"/>
                    <a:pt x="652753" y="406255"/>
                  </a:cubicBezTo>
                  <a:close/>
                </a:path>
              </a:pathLst>
            </a:custGeom>
            <a:ln w="12700" cap="flat">
              <a:round/>
            </a:ln>
          </p:spPr>
          <p:style>
            <a:lnRef idx="1">
              <a:srgbClr val="50748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" name="Shape 165">
              <a:extLst>
                <a:ext uri="{FF2B5EF4-FFF2-40B4-BE49-F238E27FC236}">
                  <a16:creationId xmlns:a16="http://schemas.microsoft.com/office/drawing/2014/main" id="{38FFC761-75C6-74DA-5881-A86B9F9082D1}"/>
                </a:ext>
              </a:extLst>
            </p:cNvPr>
            <p:cNvSpPr/>
            <p:nvPr/>
          </p:nvSpPr>
          <p:spPr>
            <a:xfrm>
              <a:off x="2033164" y="1405168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338929" y="0"/>
                  </a:moveTo>
                  <a:lnTo>
                    <a:pt x="677858" y="321427"/>
                  </a:lnTo>
                  <a:lnTo>
                    <a:pt x="548399" y="841507"/>
                  </a:lnTo>
                  <a:lnTo>
                    <a:pt x="129459" y="841507"/>
                  </a:lnTo>
                  <a:lnTo>
                    <a:pt x="0" y="321427"/>
                  </a:lnTo>
                  <a:lnTo>
                    <a:pt x="33892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8" name="Shape 166">
              <a:extLst>
                <a:ext uri="{FF2B5EF4-FFF2-40B4-BE49-F238E27FC236}">
                  <a16:creationId xmlns:a16="http://schemas.microsoft.com/office/drawing/2014/main" id="{AA4D6ACA-68A3-368B-51A4-D79D8FA46219}"/>
                </a:ext>
              </a:extLst>
            </p:cNvPr>
            <p:cNvSpPr/>
            <p:nvPr/>
          </p:nvSpPr>
          <p:spPr>
            <a:xfrm>
              <a:off x="2033164" y="1405168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0" y="321427"/>
                  </a:moveTo>
                  <a:lnTo>
                    <a:pt x="338929" y="0"/>
                  </a:lnTo>
                  <a:lnTo>
                    <a:pt x="677858" y="321427"/>
                  </a:lnTo>
                  <a:lnTo>
                    <a:pt x="548399" y="841507"/>
                  </a:lnTo>
                  <a:lnTo>
                    <a:pt x="129459" y="841507"/>
                  </a:lnTo>
                  <a:close/>
                </a:path>
              </a:pathLst>
            </a:custGeom>
            <a:ln w="9525" cap="flat">
              <a:miter lim="101600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Shape 167">
              <a:extLst>
                <a:ext uri="{FF2B5EF4-FFF2-40B4-BE49-F238E27FC236}">
                  <a16:creationId xmlns:a16="http://schemas.microsoft.com/office/drawing/2014/main" id="{BFF890BC-33F2-1332-7EA9-352DB90A6492}"/>
                </a:ext>
              </a:extLst>
            </p:cNvPr>
            <p:cNvSpPr/>
            <p:nvPr/>
          </p:nvSpPr>
          <p:spPr>
            <a:xfrm>
              <a:off x="1619137" y="888913"/>
              <a:ext cx="467197" cy="551408"/>
            </a:xfrm>
            <a:custGeom>
              <a:avLst/>
              <a:gdLst/>
              <a:ahLst/>
              <a:cxnLst/>
              <a:rect l="0" t="0" r="0" b="0"/>
              <a:pathLst>
                <a:path w="467197" h="551408">
                  <a:moveTo>
                    <a:pt x="233598" y="0"/>
                  </a:moveTo>
                  <a:cubicBezTo>
                    <a:pt x="295553" y="0"/>
                    <a:pt x="354969" y="29047"/>
                    <a:pt x="398777" y="80752"/>
                  </a:cubicBezTo>
                  <a:cubicBezTo>
                    <a:pt x="442586" y="132456"/>
                    <a:pt x="467197" y="202583"/>
                    <a:pt x="467197" y="275704"/>
                  </a:cubicBezTo>
                  <a:cubicBezTo>
                    <a:pt x="467197" y="427971"/>
                    <a:pt x="362611" y="551408"/>
                    <a:pt x="233598" y="551408"/>
                  </a:cubicBezTo>
                  <a:cubicBezTo>
                    <a:pt x="104585" y="551408"/>
                    <a:pt x="0" y="427971"/>
                    <a:pt x="0" y="275704"/>
                  </a:cubicBezTo>
                  <a:cubicBezTo>
                    <a:pt x="0" y="123437"/>
                    <a:pt x="104585" y="0"/>
                    <a:pt x="233598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B1B5B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0" name="Shape 168">
              <a:extLst>
                <a:ext uri="{FF2B5EF4-FFF2-40B4-BE49-F238E27FC236}">
                  <a16:creationId xmlns:a16="http://schemas.microsoft.com/office/drawing/2014/main" id="{3819D99A-E1CB-F8D1-F607-1C460AAF0725}"/>
                </a:ext>
              </a:extLst>
            </p:cNvPr>
            <p:cNvSpPr/>
            <p:nvPr/>
          </p:nvSpPr>
          <p:spPr>
            <a:xfrm>
              <a:off x="1619137" y="888913"/>
              <a:ext cx="467197" cy="551408"/>
            </a:xfrm>
            <a:custGeom>
              <a:avLst/>
              <a:gdLst/>
              <a:ahLst/>
              <a:cxnLst/>
              <a:rect l="0" t="0" r="0" b="0"/>
              <a:pathLst>
                <a:path w="467197" h="551408">
                  <a:moveTo>
                    <a:pt x="0" y="275704"/>
                  </a:moveTo>
                  <a:lnTo>
                    <a:pt x="0" y="275704"/>
                  </a:lnTo>
                  <a:cubicBezTo>
                    <a:pt x="0" y="123437"/>
                    <a:pt x="104585" y="0"/>
                    <a:pt x="233598" y="0"/>
                  </a:cubicBezTo>
                  <a:lnTo>
                    <a:pt x="233598" y="0"/>
                  </a:lnTo>
                  <a:cubicBezTo>
                    <a:pt x="295553" y="0"/>
                    <a:pt x="354969" y="29047"/>
                    <a:pt x="398777" y="80752"/>
                  </a:cubicBezTo>
                  <a:cubicBezTo>
                    <a:pt x="442586" y="132456"/>
                    <a:pt x="467197" y="202583"/>
                    <a:pt x="467197" y="275704"/>
                  </a:cubicBezTo>
                  <a:lnTo>
                    <a:pt x="467197" y="275704"/>
                  </a:lnTo>
                  <a:cubicBezTo>
                    <a:pt x="467197" y="427971"/>
                    <a:pt x="362611" y="551408"/>
                    <a:pt x="233598" y="551408"/>
                  </a:cubicBezTo>
                  <a:lnTo>
                    <a:pt x="233598" y="551408"/>
                  </a:lnTo>
                  <a:cubicBezTo>
                    <a:pt x="104585" y="551408"/>
                    <a:pt x="0" y="427971"/>
                    <a:pt x="0" y="275704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Shape 170">
              <a:extLst>
                <a:ext uri="{FF2B5EF4-FFF2-40B4-BE49-F238E27FC236}">
                  <a16:creationId xmlns:a16="http://schemas.microsoft.com/office/drawing/2014/main" id="{4BCDC89D-4732-E3C9-7D47-B08701893051}"/>
                </a:ext>
              </a:extLst>
            </p:cNvPr>
            <p:cNvSpPr/>
            <p:nvPr/>
          </p:nvSpPr>
          <p:spPr>
            <a:xfrm>
              <a:off x="1950723" y="1405168"/>
              <a:ext cx="94339" cy="319542"/>
            </a:xfrm>
            <a:custGeom>
              <a:avLst/>
              <a:gdLst/>
              <a:ahLst/>
              <a:cxnLst/>
              <a:rect l="0" t="0" r="0" b="0"/>
              <a:pathLst>
                <a:path w="94339" h="319542">
                  <a:moveTo>
                    <a:pt x="0" y="0"/>
                  </a:moveTo>
                  <a:lnTo>
                    <a:pt x="94339" y="319542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2" name="Shape 172">
              <a:extLst>
                <a:ext uri="{FF2B5EF4-FFF2-40B4-BE49-F238E27FC236}">
                  <a16:creationId xmlns:a16="http://schemas.microsoft.com/office/drawing/2014/main" id="{CF7DD853-465B-2DCC-BA37-161ABD319293}"/>
                </a:ext>
              </a:extLst>
            </p:cNvPr>
            <p:cNvSpPr/>
            <p:nvPr/>
          </p:nvSpPr>
          <p:spPr>
            <a:xfrm>
              <a:off x="2698171" y="1714468"/>
              <a:ext cx="326986" cy="1074"/>
            </a:xfrm>
            <a:custGeom>
              <a:avLst/>
              <a:gdLst/>
              <a:ahLst/>
              <a:cxnLst/>
              <a:rect l="0" t="0" r="0" b="0"/>
              <a:pathLst>
                <a:path w="326986" h="1074">
                  <a:moveTo>
                    <a:pt x="0" y="0"/>
                  </a:moveTo>
                  <a:lnTo>
                    <a:pt x="326986" y="1074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Shape 173">
              <a:extLst>
                <a:ext uri="{FF2B5EF4-FFF2-40B4-BE49-F238E27FC236}">
                  <a16:creationId xmlns:a16="http://schemas.microsoft.com/office/drawing/2014/main" id="{E4E180C8-34E5-BD13-B0F7-9D73AE9D4C43}"/>
                </a:ext>
              </a:extLst>
            </p:cNvPr>
            <p:cNvSpPr/>
            <p:nvPr/>
          </p:nvSpPr>
          <p:spPr>
            <a:xfrm>
              <a:off x="1991944" y="2849319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338929" y="0"/>
                  </a:moveTo>
                  <a:lnTo>
                    <a:pt x="677858" y="321427"/>
                  </a:lnTo>
                  <a:lnTo>
                    <a:pt x="548399" y="841507"/>
                  </a:lnTo>
                  <a:lnTo>
                    <a:pt x="129460" y="841507"/>
                  </a:lnTo>
                  <a:lnTo>
                    <a:pt x="0" y="321427"/>
                  </a:lnTo>
                  <a:lnTo>
                    <a:pt x="33892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Shape 174">
              <a:extLst>
                <a:ext uri="{FF2B5EF4-FFF2-40B4-BE49-F238E27FC236}">
                  <a16:creationId xmlns:a16="http://schemas.microsoft.com/office/drawing/2014/main" id="{DD8F9C3B-F2A3-4775-0D67-6595BAA2C240}"/>
                </a:ext>
              </a:extLst>
            </p:cNvPr>
            <p:cNvSpPr/>
            <p:nvPr/>
          </p:nvSpPr>
          <p:spPr>
            <a:xfrm>
              <a:off x="1991944" y="2849319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0" y="321427"/>
                  </a:moveTo>
                  <a:lnTo>
                    <a:pt x="338929" y="0"/>
                  </a:lnTo>
                  <a:lnTo>
                    <a:pt x="677858" y="321427"/>
                  </a:lnTo>
                  <a:lnTo>
                    <a:pt x="548399" y="841507"/>
                  </a:lnTo>
                  <a:lnTo>
                    <a:pt x="129460" y="841507"/>
                  </a:lnTo>
                  <a:close/>
                </a:path>
              </a:pathLst>
            </a:custGeom>
            <a:ln w="9525" cap="flat">
              <a:miter lim="101600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Shape 175">
              <a:extLst>
                <a:ext uri="{FF2B5EF4-FFF2-40B4-BE49-F238E27FC236}">
                  <a16:creationId xmlns:a16="http://schemas.microsoft.com/office/drawing/2014/main" id="{85E2B7C4-355F-0230-2FB7-DF2E35F58DAD}"/>
                </a:ext>
              </a:extLst>
            </p:cNvPr>
            <p:cNvSpPr/>
            <p:nvPr/>
          </p:nvSpPr>
          <p:spPr>
            <a:xfrm>
              <a:off x="1577918" y="2333063"/>
              <a:ext cx="467197" cy="551407"/>
            </a:xfrm>
            <a:custGeom>
              <a:avLst/>
              <a:gdLst/>
              <a:ahLst/>
              <a:cxnLst/>
              <a:rect l="0" t="0" r="0" b="0"/>
              <a:pathLst>
                <a:path w="467197" h="551407">
                  <a:moveTo>
                    <a:pt x="233599" y="0"/>
                  </a:moveTo>
                  <a:cubicBezTo>
                    <a:pt x="295553" y="0"/>
                    <a:pt x="354969" y="29047"/>
                    <a:pt x="398778" y="80752"/>
                  </a:cubicBezTo>
                  <a:cubicBezTo>
                    <a:pt x="442586" y="132456"/>
                    <a:pt x="467197" y="202583"/>
                    <a:pt x="467197" y="275704"/>
                  </a:cubicBezTo>
                  <a:cubicBezTo>
                    <a:pt x="467197" y="427971"/>
                    <a:pt x="362611" y="551407"/>
                    <a:pt x="233599" y="551407"/>
                  </a:cubicBezTo>
                  <a:cubicBezTo>
                    <a:pt x="104585" y="551407"/>
                    <a:pt x="0" y="427971"/>
                    <a:pt x="0" y="275704"/>
                  </a:cubicBezTo>
                  <a:cubicBezTo>
                    <a:pt x="0" y="123437"/>
                    <a:pt x="104585" y="0"/>
                    <a:pt x="23359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B1B5B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Shape 176">
              <a:extLst>
                <a:ext uri="{FF2B5EF4-FFF2-40B4-BE49-F238E27FC236}">
                  <a16:creationId xmlns:a16="http://schemas.microsoft.com/office/drawing/2014/main" id="{C31E1B17-3F2D-68BC-C05B-410990FA82D0}"/>
                </a:ext>
              </a:extLst>
            </p:cNvPr>
            <p:cNvSpPr/>
            <p:nvPr/>
          </p:nvSpPr>
          <p:spPr>
            <a:xfrm>
              <a:off x="1577918" y="2333063"/>
              <a:ext cx="467197" cy="551407"/>
            </a:xfrm>
            <a:custGeom>
              <a:avLst/>
              <a:gdLst/>
              <a:ahLst/>
              <a:cxnLst/>
              <a:rect l="0" t="0" r="0" b="0"/>
              <a:pathLst>
                <a:path w="467197" h="551407">
                  <a:moveTo>
                    <a:pt x="0" y="275704"/>
                  </a:moveTo>
                  <a:lnTo>
                    <a:pt x="0" y="275704"/>
                  </a:lnTo>
                  <a:cubicBezTo>
                    <a:pt x="0" y="123437"/>
                    <a:pt x="104585" y="0"/>
                    <a:pt x="233599" y="0"/>
                  </a:cubicBezTo>
                  <a:lnTo>
                    <a:pt x="233599" y="0"/>
                  </a:lnTo>
                  <a:cubicBezTo>
                    <a:pt x="295553" y="0"/>
                    <a:pt x="354969" y="29047"/>
                    <a:pt x="398778" y="80752"/>
                  </a:cubicBezTo>
                  <a:cubicBezTo>
                    <a:pt x="442586" y="132456"/>
                    <a:pt x="467197" y="202583"/>
                    <a:pt x="467197" y="275704"/>
                  </a:cubicBezTo>
                  <a:lnTo>
                    <a:pt x="467197" y="275704"/>
                  </a:lnTo>
                  <a:cubicBezTo>
                    <a:pt x="467197" y="427971"/>
                    <a:pt x="362611" y="551407"/>
                    <a:pt x="233599" y="551407"/>
                  </a:cubicBezTo>
                  <a:lnTo>
                    <a:pt x="233599" y="551407"/>
                  </a:lnTo>
                  <a:cubicBezTo>
                    <a:pt x="104585" y="551407"/>
                    <a:pt x="0" y="427971"/>
                    <a:pt x="0" y="275704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Shape 178">
              <a:extLst>
                <a:ext uri="{FF2B5EF4-FFF2-40B4-BE49-F238E27FC236}">
                  <a16:creationId xmlns:a16="http://schemas.microsoft.com/office/drawing/2014/main" id="{BD63008E-8D49-7D29-FCE2-BD0560487E6B}"/>
                </a:ext>
              </a:extLst>
            </p:cNvPr>
            <p:cNvSpPr/>
            <p:nvPr/>
          </p:nvSpPr>
          <p:spPr>
            <a:xfrm>
              <a:off x="1909506" y="2849319"/>
              <a:ext cx="94339" cy="319541"/>
            </a:xfrm>
            <a:custGeom>
              <a:avLst/>
              <a:gdLst/>
              <a:ahLst/>
              <a:cxnLst/>
              <a:rect l="0" t="0" r="0" b="0"/>
              <a:pathLst>
                <a:path w="94339" h="319541">
                  <a:moveTo>
                    <a:pt x="0" y="0"/>
                  </a:moveTo>
                  <a:lnTo>
                    <a:pt x="94339" y="319541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Shape 180">
              <a:extLst>
                <a:ext uri="{FF2B5EF4-FFF2-40B4-BE49-F238E27FC236}">
                  <a16:creationId xmlns:a16="http://schemas.microsoft.com/office/drawing/2014/main" id="{E05E72A5-536C-4BD3-AB82-2F05B841A9CA}"/>
                </a:ext>
              </a:extLst>
            </p:cNvPr>
            <p:cNvSpPr/>
            <p:nvPr/>
          </p:nvSpPr>
          <p:spPr>
            <a:xfrm>
              <a:off x="2656950" y="3158617"/>
              <a:ext cx="326986" cy="1074"/>
            </a:xfrm>
            <a:custGeom>
              <a:avLst/>
              <a:gdLst/>
              <a:ahLst/>
              <a:cxnLst/>
              <a:rect l="0" t="0" r="0" b="0"/>
              <a:pathLst>
                <a:path w="326986" h="1074">
                  <a:moveTo>
                    <a:pt x="0" y="0"/>
                  </a:moveTo>
                  <a:lnTo>
                    <a:pt x="326986" y="1074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Shape 182">
              <a:extLst>
                <a:ext uri="{FF2B5EF4-FFF2-40B4-BE49-F238E27FC236}">
                  <a16:creationId xmlns:a16="http://schemas.microsoft.com/office/drawing/2014/main" id="{CC400A49-2591-DADB-B1C9-5866C1514827}"/>
                </a:ext>
              </a:extLst>
            </p:cNvPr>
            <p:cNvSpPr/>
            <p:nvPr/>
          </p:nvSpPr>
          <p:spPr>
            <a:xfrm>
              <a:off x="1950723" y="2230677"/>
              <a:ext cx="207893" cy="205865"/>
            </a:xfrm>
            <a:custGeom>
              <a:avLst/>
              <a:gdLst/>
              <a:ahLst/>
              <a:cxnLst/>
              <a:rect l="0" t="0" r="0" b="0"/>
              <a:pathLst>
                <a:path w="207893" h="205865">
                  <a:moveTo>
                    <a:pt x="0" y="205865"/>
                  </a:moveTo>
                  <a:lnTo>
                    <a:pt x="207893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Shape 183">
              <a:extLst>
                <a:ext uri="{FF2B5EF4-FFF2-40B4-BE49-F238E27FC236}">
                  <a16:creationId xmlns:a16="http://schemas.microsoft.com/office/drawing/2014/main" id="{684F07C1-80C6-679E-36D5-106810EF6DA2}"/>
                </a:ext>
              </a:extLst>
            </p:cNvPr>
            <p:cNvSpPr/>
            <p:nvPr/>
          </p:nvSpPr>
          <p:spPr>
            <a:xfrm>
              <a:off x="1950726" y="4344640"/>
              <a:ext cx="677858" cy="841508"/>
            </a:xfrm>
            <a:custGeom>
              <a:avLst/>
              <a:gdLst/>
              <a:ahLst/>
              <a:cxnLst/>
              <a:rect l="0" t="0" r="0" b="0"/>
              <a:pathLst>
                <a:path w="677858" h="841508">
                  <a:moveTo>
                    <a:pt x="338929" y="0"/>
                  </a:moveTo>
                  <a:lnTo>
                    <a:pt x="677858" y="321428"/>
                  </a:lnTo>
                  <a:lnTo>
                    <a:pt x="548399" y="841508"/>
                  </a:lnTo>
                  <a:lnTo>
                    <a:pt x="129459" y="841508"/>
                  </a:lnTo>
                  <a:lnTo>
                    <a:pt x="0" y="321428"/>
                  </a:lnTo>
                  <a:lnTo>
                    <a:pt x="33892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1" name="Shape 184">
              <a:extLst>
                <a:ext uri="{FF2B5EF4-FFF2-40B4-BE49-F238E27FC236}">
                  <a16:creationId xmlns:a16="http://schemas.microsoft.com/office/drawing/2014/main" id="{59B21606-404E-FF5E-B455-476400022CA7}"/>
                </a:ext>
              </a:extLst>
            </p:cNvPr>
            <p:cNvSpPr/>
            <p:nvPr/>
          </p:nvSpPr>
          <p:spPr>
            <a:xfrm>
              <a:off x="1950726" y="4344640"/>
              <a:ext cx="677858" cy="841508"/>
            </a:xfrm>
            <a:custGeom>
              <a:avLst/>
              <a:gdLst/>
              <a:ahLst/>
              <a:cxnLst/>
              <a:rect l="0" t="0" r="0" b="0"/>
              <a:pathLst>
                <a:path w="677858" h="841508">
                  <a:moveTo>
                    <a:pt x="0" y="321428"/>
                  </a:moveTo>
                  <a:lnTo>
                    <a:pt x="338929" y="0"/>
                  </a:lnTo>
                  <a:lnTo>
                    <a:pt x="677858" y="321428"/>
                  </a:lnTo>
                  <a:lnTo>
                    <a:pt x="548399" y="841508"/>
                  </a:lnTo>
                  <a:lnTo>
                    <a:pt x="129459" y="841508"/>
                  </a:lnTo>
                  <a:close/>
                </a:path>
              </a:pathLst>
            </a:custGeom>
            <a:ln w="9525" cap="flat">
              <a:miter lim="101600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Shape 185">
              <a:extLst>
                <a:ext uri="{FF2B5EF4-FFF2-40B4-BE49-F238E27FC236}">
                  <a16:creationId xmlns:a16="http://schemas.microsoft.com/office/drawing/2014/main" id="{1506D251-FA6C-6ABA-E198-430FD13B276F}"/>
                </a:ext>
              </a:extLst>
            </p:cNvPr>
            <p:cNvSpPr/>
            <p:nvPr/>
          </p:nvSpPr>
          <p:spPr>
            <a:xfrm>
              <a:off x="1536699" y="3828387"/>
              <a:ext cx="467197" cy="551407"/>
            </a:xfrm>
            <a:custGeom>
              <a:avLst/>
              <a:gdLst/>
              <a:ahLst/>
              <a:cxnLst/>
              <a:rect l="0" t="0" r="0" b="0"/>
              <a:pathLst>
                <a:path w="467197" h="551407">
                  <a:moveTo>
                    <a:pt x="233599" y="0"/>
                  </a:moveTo>
                  <a:cubicBezTo>
                    <a:pt x="295553" y="0"/>
                    <a:pt x="354969" y="29047"/>
                    <a:pt x="398778" y="80752"/>
                  </a:cubicBezTo>
                  <a:cubicBezTo>
                    <a:pt x="442586" y="132456"/>
                    <a:pt x="467197" y="202583"/>
                    <a:pt x="467197" y="275704"/>
                  </a:cubicBezTo>
                  <a:cubicBezTo>
                    <a:pt x="467197" y="427971"/>
                    <a:pt x="362611" y="551407"/>
                    <a:pt x="233599" y="551407"/>
                  </a:cubicBezTo>
                  <a:cubicBezTo>
                    <a:pt x="104586" y="551407"/>
                    <a:pt x="0" y="427971"/>
                    <a:pt x="0" y="275704"/>
                  </a:cubicBezTo>
                  <a:cubicBezTo>
                    <a:pt x="0" y="123437"/>
                    <a:pt x="104586" y="0"/>
                    <a:pt x="23359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B1B5B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Shape 186">
              <a:extLst>
                <a:ext uri="{FF2B5EF4-FFF2-40B4-BE49-F238E27FC236}">
                  <a16:creationId xmlns:a16="http://schemas.microsoft.com/office/drawing/2014/main" id="{9AC4458E-D16A-235F-1D98-81D4513643F8}"/>
                </a:ext>
              </a:extLst>
            </p:cNvPr>
            <p:cNvSpPr/>
            <p:nvPr/>
          </p:nvSpPr>
          <p:spPr>
            <a:xfrm>
              <a:off x="1536699" y="3828387"/>
              <a:ext cx="467197" cy="551407"/>
            </a:xfrm>
            <a:custGeom>
              <a:avLst/>
              <a:gdLst/>
              <a:ahLst/>
              <a:cxnLst/>
              <a:rect l="0" t="0" r="0" b="0"/>
              <a:pathLst>
                <a:path w="467197" h="551407">
                  <a:moveTo>
                    <a:pt x="0" y="275704"/>
                  </a:moveTo>
                  <a:lnTo>
                    <a:pt x="0" y="275704"/>
                  </a:lnTo>
                  <a:cubicBezTo>
                    <a:pt x="0" y="123437"/>
                    <a:pt x="104586" y="0"/>
                    <a:pt x="233599" y="0"/>
                  </a:cubicBezTo>
                  <a:lnTo>
                    <a:pt x="233599" y="0"/>
                  </a:lnTo>
                  <a:cubicBezTo>
                    <a:pt x="295553" y="0"/>
                    <a:pt x="354969" y="29047"/>
                    <a:pt x="398778" y="80752"/>
                  </a:cubicBezTo>
                  <a:cubicBezTo>
                    <a:pt x="442586" y="132456"/>
                    <a:pt x="467197" y="202583"/>
                    <a:pt x="467197" y="275704"/>
                  </a:cubicBezTo>
                  <a:lnTo>
                    <a:pt x="467197" y="275704"/>
                  </a:lnTo>
                  <a:cubicBezTo>
                    <a:pt x="467197" y="427971"/>
                    <a:pt x="362611" y="551407"/>
                    <a:pt x="233599" y="551407"/>
                  </a:cubicBezTo>
                  <a:lnTo>
                    <a:pt x="233599" y="551407"/>
                  </a:lnTo>
                  <a:cubicBezTo>
                    <a:pt x="104586" y="551407"/>
                    <a:pt x="0" y="427971"/>
                    <a:pt x="0" y="275704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Shape 188">
              <a:extLst>
                <a:ext uri="{FF2B5EF4-FFF2-40B4-BE49-F238E27FC236}">
                  <a16:creationId xmlns:a16="http://schemas.microsoft.com/office/drawing/2014/main" id="{6D81A8E0-CE33-361C-ACF0-41259CB6A30B}"/>
                </a:ext>
              </a:extLst>
            </p:cNvPr>
            <p:cNvSpPr/>
            <p:nvPr/>
          </p:nvSpPr>
          <p:spPr>
            <a:xfrm>
              <a:off x="1868284" y="4344642"/>
              <a:ext cx="94339" cy="319541"/>
            </a:xfrm>
            <a:custGeom>
              <a:avLst/>
              <a:gdLst/>
              <a:ahLst/>
              <a:cxnLst/>
              <a:rect l="0" t="0" r="0" b="0"/>
              <a:pathLst>
                <a:path w="94339" h="319541">
                  <a:moveTo>
                    <a:pt x="0" y="0"/>
                  </a:moveTo>
                  <a:lnTo>
                    <a:pt x="94339" y="319541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Shape 190">
              <a:extLst>
                <a:ext uri="{FF2B5EF4-FFF2-40B4-BE49-F238E27FC236}">
                  <a16:creationId xmlns:a16="http://schemas.microsoft.com/office/drawing/2014/main" id="{4F8B2E45-B94C-1F83-C8F2-FB62FF48EE2A}"/>
                </a:ext>
              </a:extLst>
            </p:cNvPr>
            <p:cNvSpPr/>
            <p:nvPr/>
          </p:nvSpPr>
          <p:spPr>
            <a:xfrm>
              <a:off x="2615732" y="4653939"/>
              <a:ext cx="326986" cy="1075"/>
            </a:xfrm>
            <a:custGeom>
              <a:avLst/>
              <a:gdLst/>
              <a:ahLst/>
              <a:cxnLst/>
              <a:rect l="0" t="0" r="0" b="0"/>
              <a:pathLst>
                <a:path w="326986" h="1075">
                  <a:moveTo>
                    <a:pt x="0" y="0"/>
                  </a:moveTo>
                  <a:lnTo>
                    <a:pt x="326986" y="1075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Shape 192">
              <a:extLst>
                <a:ext uri="{FF2B5EF4-FFF2-40B4-BE49-F238E27FC236}">
                  <a16:creationId xmlns:a16="http://schemas.microsoft.com/office/drawing/2014/main" id="{003B68E0-A895-0DA7-145A-6167C37B3170}"/>
                </a:ext>
              </a:extLst>
            </p:cNvPr>
            <p:cNvSpPr/>
            <p:nvPr/>
          </p:nvSpPr>
          <p:spPr>
            <a:xfrm>
              <a:off x="1908588" y="3674856"/>
              <a:ext cx="207893" cy="257009"/>
            </a:xfrm>
            <a:custGeom>
              <a:avLst/>
              <a:gdLst/>
              <a:ahLst/>
              <a:cxnLst/>
              <a:rect l="0" t="0" r="0" b="0"/>
              <a:pathLst>
                <a:path w="207893" h="257009">
                  <a:moveTo>
                    <a:pt x="0" y="257009"/>
                  </a:moveTo>
                  <a:lnTo>
                    <a:pt x="207893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Shape 194">
              <a:extLst>
                <a:ext uri="{FF2B5EF4-FFF2-40B4-BE49-F238E27FC236}">
                  <a16:creationId xmlns:a16="http://schemas.microsoft.com/office/drawing/2014/main" id="{79D87981-2810-BAF3-9599-C3B0E1248DFC}"/>
                </a:ext>
              </a:extLst>
            </p:cNvPr>
            <p:cNvSpPr/>
            <p:nvPr/>
          </p:nvSpPr>
          <p:spPr>
            <a:xfrm>
              <a:off x="3025178" y="1508648"/>
              <a:ext cx="706248" cy="432144"/>
            </a:xfrm>
            <a:custGeom>
              <a:avLst/>
              <a:gdLst/>
              <a:ahLst/>
              <a:cxnLst/>
              <a:rect l="0" t="0" r="0" b="0"/>
              <a:pathLst>
                <a:path w="706248" h="432144">
                  <a:moveTo>
                    <a:pt x="0" y="0"/>
                  </a:moveTo>
                  <a:lnTo>
                    <a:pt x="490176" y="0"/>
                  </a:lnTo>
                  <a:lnTo>
                    <a:pt x="706248" y="216072"/>
                  </a:lnTo>
                  <a:lnTo>
                    <a:pt x="490176" y="432144"/>
                  </a:lnTo>
                  <a:lnTo>
                    <a:pt x="0" y="432144"/>
                  </a:lnTo>
                  <a:close/>
                </a:path>
              </a:pathLst>
            </a:custGeom>
            <a:ln w="12700" cap="flat">
              <a:round/>
            </a:ln>
          </p:spPr>
          <p:style>
            <a:lnRef idx="1">
              <a:srgbClr val="50748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Shape 195">
              <a:extLst>
                <a:ext uri="{FF2B5EF4-FFF2-40B4-BE49-F238E27FC236}">
                  <a16:creationId xmlns:a16="http://schemas.microsoft.com/office/drawing/2014/main" id="{18E49F6A-C40E-935C-0ED0-AFAFBA50AC61}"/>
                </a:ext>
              </a:extLst>
            </p:cNvPr>
            <p:cNvSpPr/>
            <p:nvPr/>
          </p:nvSpPr>
          <p:spPr>
            <a:xfrm>
              <a:off x="2995867" y="2936878"/>
              <a:ext cx="709883" cy="463947"/>
            </a:xfrm>
            <a:custGeom>
              <a:avLst/>
              <a:gdLst/>
              <a:ahLst/>
              <a:cxnLst/>
              <a:rect l="0" t="0" r="0" b="0"/>
              <a:pathLst>
                <a:path w="709883" h="463947">
                  <a:moveTo>
                    <a:pt x="0" y="0"/>
                  </a:moveTo>
                  <a:lnTo>
                    <a:pt x="354942" y="0"/>
                  </a:lnTo>
                  <a:cubicBezTo>
                    <a:pt x="550970" y="0"/>
                    <a:pt x="709883" y="103858"/>
                    <a:pt x="709883" y="231973"/>
                  </a:cubicBezTo>
                  <a:cubicBezTo>
                    <a:pt x="709883" y="360089"/>
                    <a:pt x="550970" y="463947"/>
                    <a:pt x="354942" y="463947"/>
                  </a:cubicBezTo>
                  <a:lnTo>
                    <a:pt x="0" y="46394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Shape 196">
              <a:extLst>
                <a:ext uri="{FF2B5EF4-FFF2-40B4-BE49-F238E27FC236}">
                  <a16:creationId xmlns:a16="http://schemas.microsoft.com/office/drawing/2014/main" id="{D0551A53-0ADD-FC81-8A02-D87D127D26F3}"/>
                </a:ext>
              </a:extLst>
            </p:cNvPr>
            <p:cNvSpPr/>
            <p:nvPr/>
          </p:nvSpPr>
          <p:spPr>
            <a:xfrm>
              <a:off x="2995867" y="2936878"/>
              <a:ext cx="709883" cy="463947"/>
            </a:xfrm>
            <a:custGeom>
              <a:avLst/>
              <a:gdLst/>
              <a:ahLst/>
              <a:cxnLst/>
              <a:rect l="0" t="0" r="0" b="0"/>
              <a:pathLst>
                <a:path w="709883" h="463947">
                  <a:moveTo>
                    <a:pt x="0" y="0"/>
                  </a:moveTo>
                  <a:lnTo>
                    <a:pt x="354942" y="0"/>
                  </a:lnTo>
                  <a:lnTo>
                    <a:pt x="354942" y="0"/>
                  </a:lnTo>
                  <a:cubicBezTo>
                    <a:pt x="550970" y="0"/>
                    <a:pt x="709883" y="103858"/>
                    <a:pt x="709883" y="231973"/>
                  </a:cubicBezTo>
                  <a:cubicBezTo>
                    <a:pt x="709883" y="360089"/>
                    <a:pt x="550970" y="463947"/>
                    <a:pt x="354942" y="463947"/>
                  </a:cubicBezTo>
                  <a:lnTo>
                    <a:pt x="0" y="463947"/>
                  </a:lnTo>
                  <a:close/>
                </a:path>
              </a:pathLst>
            </a:custGeom>
            <a:ln w="12700" cap="flat">
              <a:round/>
            </a:ln>
          </p:spPr>
          <p:style>
            <a:lnRef idx="1">
              <a:srgbClr val="50748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Shape 197">
              <a:extLst>
                <a:ext uri="{FF2B5EF4-FFF2-40B4-BE49-F238E27FC236}">
                  <a16:creationId xmlns:a16="http://schemas.microsoft.com/office/drawing/2014/main" id="{3597990A-C90D-B7D6-759C-09B2E7913633}"/>
                </a:ext>
              </a:extLst>
            </p:cNvPr>
            <p:cNvSpPr/>
            <p:nvPr/>
          </p:nvSpPr>
          <p:spPr>
            <a:xfrm>
              <a:off x="2962117" y="4420339"/>
              <a:ext cx="832490" cy="467849"/>
            </a:xfrm>
            <a:custGeom>
              <a:avLst/>
              <a:gdLst/>
              <a:ahLst/>
              <a:cxnLst/>
              <a:rect l="0" t="0" r="0" b="0"/>
              <a:pathLst>
                <a:path w="832490" h="467849">
                  <a:moveTo>
                    <a:pt x="3885" y="0"/>
                  </a:moveTo>
                  <a:lnTo>
                    <a:pt x="832490" y="0"/>
                  </a:lnTo>
                  <a:lnTo>
                    <a:pt x="581245" y="233924"/>
                  </a:lnTo>
                  <a:lnTo>
                    <a:pt x="832490" y="467849"/>
                  </a:lnTo>
                  <a:lnTo>
                    <a:pt x="3885" y="467849"/>
                  </a:lnTo>
                  <a:lnTo>
                    <a:pt x="0" y="239830"/>
                  </a:lnTo>
                  <a:lnTo>
                    <a:pt x="388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2D05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Shape 198">
              <a:extLst>
                <a:ext uri="{FF2B5EF4-FFF2-40B4-BE49-F238E27FC236}">
                  <a16:creationId xmlns:a16="http://schemas.microsoft.com/office/drawing/2014/main" id="{E5C0414A-0972-1960-4814-4D63FCD1086E}"/>
                </a:ext>
              </a:extLst>
            </p:cNvPr>
            <p:cNvSpPr/>
            <p:nvPr/>
          </p:nvSpPr>
          <p:spPr>
            <a:xfrm>
              <a:off x="2962117" y="4420339"/>
              <a:ext cx="832490" cy="467849"/>
            </a:xfrm>
            <a:custGeom>
              <a:avLst/>
              <a:gdLst/>
              <a:ahLst/>
              <a:cxnLst/>
              <a:rect l="0" t="0" r="0" b="0"/>
              <a:pathLst>
                <a:path w="832490" h="467849">
                  <a:moveTo>
                    <a:pt x="832490" y="467849"/>
                  </a:moveTo>
                  <a:lnTo>
                    <a:pt x="3885" y="467849"/>
                  </a:lnTo>
                  <a:lnTo>
                    <a:pt x="0" y="239830"/>
                  </a:lnTo>
                  <a:lnTo>
                    <a:pt x="3885" y="0"/>
                  </a:lnTo>
                  <a:lnTo>
                    <a:pt x="832490" y="0"/>
                  </a:lnTo>
                  <a:lnTo>
                    <a:pt x="581245" y="233924"/>
                  </a:lnTo>
                  <a:lnTo>
                    <a:pt x="832490" y="467849"/>
                  </a:lnTo>
                  <a:close/>
                </a:path>
              </a:pathLst>
            </a:custGeom>
            <a:ln w="12700" cap="flat">
              <a:round/>
            </a:ln>
          </p:spPr>
          <p:style>
            <a:lnRef idx="1">
              <a:srgbClr val="50748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2" name="Shape 199">
              <a:extLst>
                <a:ext uri="{FF2B5EF4-FFF2-40B4-BE49-F238E27FC236}">
                  <a16:creationId xmlns:a16="http://schemas.microsoft.com/office/drawing/2014/main" id="{8B65A1FD-7939-264B-0E52-5DB58A7C40A4}"/>
                </a:ext>
              </a:extLst>
            </p:cNvPr>
            <p:cNvSpPr/>
            <p:nvPr/>
          </p:nvSpPr>
          <p:spPr>
            <a:xfrm>
              <a:off x="4643578" y="4135383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129460" y="0"/>
                  </a:moveTo>
                  <a:lnTo>
                    <a:pt x="548399" y="0"/>
                  </a:lnTo>
                  <a:lnTo>
                    <a:pt x="677858" y="520080"/>
                  </a:lnTo>
                  <a:lnTo>
                    <a:pt x="338929" y="841507"/>
                  </a:lnTo>
                  <a:lnTo>
                    <a:pt x="0" y="520080"/>
                  </a:lnTo>
                  <a:lnTo>
                    <a:pt x="12946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3" name="Shape 200">
              <a:extLst>
                <a:ext uri="{FF2B5EF4-FFF2-40B4-BE49-F238E27FC236}">
                  <a16:creationId xmlns:a16="http://schemas.microsoft.com/office/drawing/2014/main" id="{4B0FD5CB-24BF-3E0E-B9AD-1793F1C07FDA}"/>
                </a:ext>
              </a:extLst>
            </p:cNvPr>
            <p:cNvSpPr/>
            <p:nvPr/>
          </p:nvSpPr>
          <p:spPr>
            <a:xfrm>
              <a:off x="4643578" y="4135383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677858" y="520080"/>
                  </a:moveTo>
                  <a:lnTo>
                    <a:pt x="338929" y="841507"/>
                  </a:lnTo>
                  <a:lnTo>
                    <a:pt x="0" y="520080"/>
                  </a:lnTo>
                  <a:lnTo>
                    <a:pt x="129460" y="0"/>
                  </a:lnTo>
                  <a:lnTo>
                    <a:pt x="548399" y="0"/>
                  </a:lnTo>
                  <a:close/>
                </a:path>
              </a:pathLst>
            </a:custGeom>
            <a:ln w="9525" cap="flat">
              <a:miter lim="101600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4" name="Shape 201">
              <a:extLst>
                <a:ext uri="{FF2B5EF4-FFF2-40B4-BE49-F238E27FC236}">
                  <a16:creationId xmlns:a16="http://schemas.microsoft.com/office/drawing/2014/main" id="{50938BB8-9ABD-CFA3-5E2F-A705C5ACFCF3}"/>
                </a:ext>
              </a:extLst>
            </p:cNvPr>
            <p:cNvSpPr/>
            <p:nvPr/>
          </p:nvSpPr>
          <p:spPr>
            <a:xfrm>
              <a:off x="5268266" y="4941738"/>
              <a:ext cx="467197" cy="551407"/>
            </a:xfrm>
            <a:custGeom>
              <a:avLst/>
              <a:gdLst/>
              <a:ahLst/>
              <a:cxnLst/>
              <a:rect l="0" t="0" r="0" b="0"/>
              <a:pathLst>
                <a:path w="467197" h="551407">
                  <a:moveTo>
                    <a:pt x="233599" y="0"/>
                  </a:moveTo>
                  <a:cubicBezTo>
                    <a:pt x="362611" y="0"/>
                    <a:pt x="467197" y="123437"/>
                    <a:pt x="467197" y="275704"/>
                  </a:cubicBezTo>
                  <a:cubicBezTo>
                    <a:pt x="467197" y="427972"/>
                    <a:pt x="362611" y="551407"/>
                    <a:pt x="233599" y="551407"/>
                  </a:cubicBezTo>
                  <a:cubicBezTo>
                    <a:pt x="171644" y="551407"/>
                    <a:pt x="112227" y="522360"/>
                    <a:pt x="68419" y="470656"/>
                  </a:cubicBezTo>
                  <a:cubicBezTo>
                    <a:pt x="24611" y="418952"/>
                    <a:pt x="0" y="348825"/>
                    <a:pt x="0" y="275704"/>
                  </a:cubicBezTo>
                  <a:cubicBezTo>
                    <a:pt x="0" y="123437"/>
                    <a:pt x="104585" y="0"/>
                    <a:pt x="23359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B1B5B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5" name="Shape 202">
              <a:extLst>
                <a:ext uri="{FF2B5EF4-FFF2-40B4-BE49-F238E27FC236}">
                  <a16:creationId xmlns:a16="http://schemas.microsoft.com/office/drawing/2014/main" id="{62913CA8-38F0-97BE-108D-C773BD776F1D}"/>
                </a:ext>
              </a:extLst>
            </p:cNvPr>
            <p:cNvSpPr/>
            <p:nvPr/>
          </p:nvSpPr>
          <p:spPr>
            <a:xfrm>
              <a:off x="5268266" y="4941738"/>
              <a:ext cx="467197" cy="551407"/>
            </a:xfrm>
            <a:custGeom>
              <a:avLst/>
              <a:gdLst/>
              <a:ahLst/>
              <a:cxnLst/>
              <a:rect l="0" t="0" r="0" b="0"/>
              <a:pathLst>
                <a:path w="467197" h="551407">
                  <a:moveTo>
                    <a:pt x="467197" y="275704"/>
                  </a:moveTo>
                  <a:lnTo>
                    <a:pt x="467197" y="275704"/>
                  </a:lnTo>
                  <a:cubicBezTo>
                    <a:pt x="467197" y="427972"/>
                    <a:pt x="362611" y="551407"/>
                    <a:pt x="233599" y="551407"/>
                  </a:cubicBezTo>
                  <a:lnTo>
                    <a:pt x="233599" y="551407"/>
                  </a:lnTo>
                  <a:cubicBezTo>
                    <a:pt x="171644" y="551407"/>
                    <a:pt x="112227" y="522360"/>
                    <a:pt x="68419" y="470656"/>
                  </a:cubicBezTo>
                  <a:cubicBezTo>
                    <a:pt x="24611" y="418952"/>
                    <a:pt x="0" y="348825"/>
                    <a:pt x="0" y="275704"/>
                  </a:cubicBezTo>
                  <a:lnTo>
                    <a:pt x="0" y="275704"/>
                  </a:lnTo>
                  <a:cubicBezTo>
                    <a:pt x="0" y="123437"/>
                    <a:pt x="104585" y="0"/>
                    <a:pt x="233599" y="0"/>
                  </a:cubicBezTo>
                  <a:lnTo>
                    <a:pt x="233599" y="0"/>
                  </a:lnTo>
                  <a:cubicBezTo>
                    <a:pt x="362611" y="0"/>
                    <a:pt x="467197" y="123437"/>
                    <a:pt x="467197" y="275704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6" name="Shape 204">
              <a:extLst>
                <a:ext uri="{FF2B5EF4-FFF2-40B4-BE49-F238E27FC236}">
                  <a16:creationId xmlns:a16="http://schemas.microsoft.com/office/drawing/2014/main" id="{F644F61C-369C-6BD1-5B51-D6905CBB0495}"/>
                </a:ext>
              </a:extLst>
            </p:cNvPr>
            <p:cNvSpPr/>
            <p:nvPr/>
          </p:nvSpPr>
          <p:spPr>
            <a:xfrm>
              <a:off x="5309538" y="4657349"/>
              <a:ext cx="94340" cy="319541"/>
            </a:xfrm>
            <a:custGeom>
              <a:avLst/>
              <a:gdLst/>
              <a:ahLst/>
              <a:cxnLst/>
              <a:rect l="0" t="0" r="0" b="0"/>
              <a:pathLst>
                <a:path w="94340" h="319541">
                  <a:moveTo>
                    <a:pt x="94340" y="319541"/>
                  </a:moveTo>
                  <a:lnTo>
                    <a:pt x="0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7" name="Shape 206">
              <a:extLst>
                <a:ext uri="{FF2B5EF4-FFF2-40B4-BE49-F238E27FC236}">
                  <a16:creationId xmlns:a16="http://schemas.microsoft.com/office/drawing/2014/main" id="{CFC6666C-8628-B805-D6E7-6BE040D1C250}"/>
                </a:ext>
              </a:extLst>
            </p:cNvPr>
            <p:cNvSpPr/>
            <p:nvPr/>
          </p:nvSpPr>
          <p:spPr>
            <a:xfrm>
              <a:off x="4329443" y="4666517"/>
              <a:ext cx="326986" cy="1074"/>
            </a:xfrm>
            <a:custGeom>
              <a:avLst/>
              <a:gdLst/>
              <a:ahLst/>
              <a:cxnLst/>
              <a:rect l="0" t="0" r="0" b="0"/>
              <a:pathLst>
                <a:path w="326986" h="1074">
                  <a:moveTo>
                    <a:pt x="326986" y="1074"/>
                  </a:moveTo>
                  <a:lnTo>
                    <a:pt x="0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8" name="Shape 207">
              <a:extLst>
                <a:ext uri="{FF2B5EF4-FFF2-40B4-BE49-F238E27FC236}">
                  <a16:creationId xmlns:a16="http://schemas.microsoft.com/office/drawing/2014/main" id="{32ADE822-D867-1DCC-E038-668066734072}"/>
                </a:ext>
              </a:extLst>
            </p:cNvPr>
            <p:cNvSpPr/>
            <p:nvPr/>
          </p:nvSpPr>
          <p:spPr>
            <a:xfrm>
              <a:off x="4684798" y="2691233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129459" y="0"/>
                  </a:moveTo>
                  <a:lnTo>
                    <a:pt x="548399" y="0"/>
                  </a:lnTo>
                  <a:lnTo>
                    <a:pt x="677858" y="520080"/>
                  </a:lnTo>
                  <a:lnTo>
                    <a:pt x="338929" y="841507"/>
                  </a:lnTo>
                  <a:lnTo>
                    <a:pt x="0" y="520080"/>
                  </a:lnTo>
                  <a:lnTo>
                    <a:pt x="12945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39" name="Shape 208">
              <a:extLst>
                <a:ext uri="{FF2B5EF4-FFF2-40B4-BE49-F238E27FC236}">
                  <a16:creationId xmlns:a16="http://schemas.microsoft.com/office/drawing/2014/main" id="{17BB1560-3620-876B-269C-AF3BD76C836A}"/>
                </a:ext>
              </a:extLst>
            </p:cNvPr>
            <p:cNvSpPr/>
            <p:nvPr/>
          </p:nvSpPr>
          <p:spPr>
            <a:xfrm>
              <a:off x="4684798" y="2691233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677858" y="520080"/>
                  </a:moveTo>
                  <a:lnTo>
                    <a:pt x="338929" y="841507"/>
                  </a:lnTo>
                  <a:lnTo>
                    <a:pt x="0" y="520080"/>
                  </a:lnTo>
                  <a:lnTo>
                    <a:pt x="129459" y="0"/>
                  </a:lnTo>
                  <a:lnTo>
                    <a:pt x="548399" y="0"/>
                  </a:lnTo>
                  <a:close/>
                </a:path>
              </a:pathLst>
            </a:custGeom>
            <a:ln w="9525" cap="flat">
              <a:miter lim="101600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0" name="Shape 209">
              <a:extLst>
                <a:ext uri="{FF2B5EF4-FFF2-40B4-BE49-F238E27FC236}">
                  <a16:creationId xmlns:a16="http://schemas.microsoft.com/office/drawing/2014/main" id="{537A0542-E2A7-679D-6AAC-D7BDC6D0E47F}"/>
                </a:ext>
              </a:extLst>
            </p:cNvPr>
            <p:cNvSpPr/>
            <p:nvPr/>
          </p:nvSpPr>
          <p:spPr>
            <a:xfrm>
              <a:off x="5309485" y="3497588"/>
              <a:ext cx="467197" cy="551407"/>
            </a:xfrm>
            <a:custGeom>
              <a:avLst/>
              <a:gdLst/>
              <a:ahLst/>
              <a:cxnLst/>
              <a:rect l="0" t="0" r="0" b="0"/>
              <a:pathLst>
                <a:path w="467197" h="551407">
                  <a:moveTo>
                    <a:pt x="233599" y="0"/>
                  </a:moveTo>
                  <a:cubicBezTo>
                    <a:pt x="362611" y="0"/>
                    <a:pt x="467197" y="123437"/>
                    <a:pt x="467197" y="275704"/>
                  </a:cubicBezTo>
                  <a:cubicBezTo>
                    <a:pt x="467197" y="427971"/>
                    <a:pt x="362611" y="551407"/>
                    <a:pt x="233599" y="551407"/>
                  </a:cubicBezTo>
                  <a:cubicBezTo>
                    <a:pt x="171645" y="551407"/>
                    <a:pt x="112228" y="522360"/>
                    <a:pt x="68419" y="470656"/>
                  </a:cubicBezTo>
                  <a:cubicBezTo>
                    <a:pt x="24611" y="418951"/>
                    <a:pt x="0" y="348825"/>
                    <a:pt x="0" y="275704"/>
                  </a:cubicBezTo>
                  <a:cubicBezTo>
                    <a:pt x="0" y="123437"/>
                    <a:pt x="104585" y="0"/>
                    <a:pt x="23359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B1B5B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1" name="Shape 210">
              <a:extLst>
                <a:ext uri="{FF2B5EF4-FFF2-40B4-BE49-F238E27FC236}">
                  <a16:creationId xmlns:a16="http://schemas.microsoft.com/office/drawing/2014/main" id="{2E710732-5E25-5A01-8AF1-8DAC0A2FE0D2}"/>
                </a:ext>
              </a:extLst>
            </p:cNvPr>
            <p:cNvSpPr/>
            <p:nvPr/>
          </p:nvSpPr>
          <p:spPr>
            <a:xfrm>
              <a:off x="5309485" y="3497588"/>
              <a:ext cx="467197" cy="551407"/>
            </a:xfrm>
            <a:custGeom>
              <a:avLst/>
              <a:gdLst/>
              <a:ahLst/>
              <a:cxnLst/>
              <a:rect l="0" t="0" r="0" b="0"/>
              <a:pathLst>
                <a:path w="467197" h="551407">
                  <a:moveTo>
                    <a:pt x="467197" y="275704"/>
                  </a:moveTo>
                  <a:lnTo>
                    <a:pt x="467197" y="275704"/>
                  </a:lnTo>
                  <a:cubicBezTo>
                    <a:pt x="467197" y="427971"/>
                    <a:pt x="362611" y="551407"/>
                    <a:pt x="233599" y="551407"/>
                  </a:cubicBezTo>
                  <a:lnTo>
                    <a:pt x="233599" y="551407"/>
                  </a:lnTo>
                  <a:cubicBezTo>
                    <a:pt x="171645" y="551407"/>
                    <a:pt x="112228" y="522360"/>
                    <a:pt x="68419" y="470656"/>
                  </a:cubicBezTo>
                  <a:cubicBezTo>
                    <a:pt x="24611" y="418951"/>
                    <a:pt x="0" y="348825"/>
                    <a:pt x="0" y="275704"/>
                  </a:cubicBezTo>
                  <a:lnTo>
                    <a:pt x="0" y="275704"/>
                  </a:lnTo>
                  <a:cubicBezTo>
                    <a:pt x="0" y="123437"/>
                    <a:pt x="104585" y="0"/>
                    <a:pt x="233599" y="0"/>
                  </a:cubicBezTo>
                  <a:lnTo>
                    <a:pt x="233599" y="0"/>
                  </a:lnTo>
                  <a:cubicBezTo>
                    <a:pt x="362611" y="0"/>
                    <a:pt x="467197" y="123437"/>
                    <a:pt x="467197" y="275704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2" name="Shape 212">
              <a:extLst>
                <a:ext uri="{FF2B5EF4-FFF2-40B4-BE49-F238E27FC236}">
                  <a16:creationId xmlns:a16="http://schemas.microsoft.com/office/drawing/2014/main" id="{32401BCA-AC32-6A21-2DF6-472D9D1928F8}"/>
                </a:ext>
              </a:extLst>
            </p:cNvPr>
            <p:cNvSpPr/>
            <p:nvPr/>
          </p:nvSpPr>
          <p:spPr>
            <a:xfrm>
              <a:off x="5350755" y="3213199"/>
              <a:ext cx="94340" cy="319541"/>
            </a:xfrm>
            <a:custGeom>
              <a:avLst/>
              <a:gdLst/>
              <a:ahLst/>
              <a:cxnLst/>
              <a:rect l="0" t="0" r="0" b="0"/>
              <a:pathLst>
                <a:path w="94340" h="319541">
                  <a:moveTo>
                    <a:pt x="94340" y="319541"/>
                  </a:moveTo>
                  <a:lnTo>
                    <a:pt x="0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3" name="Shape 214">
              <a:extLst>
                <a:ext uri="{FF2B5EF4-FFF2-40B4-BE49-F238E27FC236}">
                  <a16:creationId xmlns:a16="http://schemas.microsoft.com/office/drawing/2014/main" id="{07BAB61B-7D65-9ABB-BE24-3F1FF6327759}"/>
                </a:ext>
              </a:extLst>
            </p:cNvPr>
            <p:cNvSpPr/>
            <p:nvPr/>
          </p:nvSpPr>
          <p:spPr>
            <a:xfrm>
              <a:off x="4370664" y="3222368"/>
              <a:ext cx="326986" cy="1074"/>
            </a:xfrm>
            <a:custGeom>
              <a:avLst/>
              <a:gdLst/>
              <a:ahLst/>
              <a:cxnLst/>
              <a:rect l="0" t="0" r="0" b="0"/>
              <a:pathLst>
                <a:path w="326986" h="1074">
                  <a:moveTo>
                    <a:pt x="326986" y="1074"/>
                  </a:moveTo>
                  <a:lnTo>
                    <a:pt x="0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4" name="Shape 216">
              <a:extLst>
                <a:ext uri="{FF2B5EF4-FFF2-40B4-BE49-F238E27FC236}">
                  <a16:creationId xmlns:a16="http://schemas.microsoft.com/office/drawing/2014/main" id="{7409AD7E-8DA6-6C19-B306-4D1D228748D4}"/>
                </a:ext>
              </a:extLst>
            </p:cNvPr>
            <p:cNvSpPr/>
            <p:nvPr/>
          </p:nvSpPr>
          <p:spPr>
            <a:xfrm>
              <a:off x="5195984" y="3945517"/>
              <a:ext cx="207894" cy="205865"/>
            </a:xfrm>
            <a:custGeom>
              <a:avLst/>
              <a:gdLst/>
              <a:ahLst/>
              <a:cxnLst/>
              <a:rect l="0" t="0" r="0" b="0"/>
              <a:pathLst>
                <a:path w="207894" h="205865">
                  <a:moveTo>
                    <a:pt x="207894" y="0"/>
                  </a:moveTo>
                  <a:lnTo>
                    <a:pt x="0" y="205865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5" name="Shape 217">
              <a:extLst>
                <a:ext uri="{FF2B5EF4-FFF2-40B4-BE49-F238E27FC236}">
                  <a16:creationId xmlns:a16="http://schemas.microsoft.com/office/drawing/2014/main" id="{3597490B-82DA-F579-DD82-F4960E0B1BB6}"/>
                </a:ext>
              </a:extLst>
            </p:cNvPr>
            <p:cNvSpPr/>
            <p:nvPr/>
          </p:nvSpPr>
          <p:spPr>
            <a:xfrm>
              <a:off x="4726016" y="1195912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129459" y="0"/>
                  </a:moveTo>
                  <a:lnTo>
                    <a:pt x="548399" y="0"/>
                  </a:lnTo>
                  <a:lnTo>
                    <a:pt x="677858" y="520080"/>
                  </a:lnTo>
                  <a:lnTo>
                    <a:pt x="338929" y="841507"/>
                  </a:lnTo>
                  <a:lnTo>
                    <a:pt x="0" y="520080"/>
                  </a:lnTo>
                  <a:lnTo>
                    <a:pt x="129459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6" name="Shape 218">
              <a:extLst>
                <a:ext uri="{FF2B5EF4-FFF2-40B4-BE49-F238E27FC236}">
                  <a16:creationId xmlns:a16="http://schemas.microsoft.com/office/drawing/2014/main" id="{94FAF6D1-590C-4852-F2D7-29095B0EDB53}"/>
                </a:ext>
              </a:extLst>
            </p:cNvPr>
            <p:cNvSpPr/>
            <p:nvPr/>
          </p:nvSpPr>
          <p:spPr>
            <a:xfrm>
              <a:off x="4726016" y="1195912"/>
              <a:ext cx="677858" cy="841507"/>
            </a:xfrm>
            <a:custGeom>
              <a:avLst/>
              <a:gdLst/>
              <a:ahLst/>
              <a:cxnLst/>
              <a:rect l="0" t="0" r="0" b="0"/>
              <a:pathLst>
                <a:path w="677858" h="841507">
                  <a:moveTo>
                    <a:pt x="677858" y="520080"/>
                  </a:moveTo>
                  <a:lnTo>
                    <a:pt x="338929" y="841507"/>
                  </a:lnTo>
                  <a:lnTo>
                    <a:pt x="0" y="520080"/>
                  </a:lnTo>
                  <a:lnTo>
                    <a:pt x="129459" y="0"/>
                  </a:lnTo>
                  <a:lnTo>
                    <a:pt x="548399" y="0"/>
                  </a:lnTo>
                  <a:close/>
                </a:path>
              </a:pathLst>
            </a:custGeom>
            <a:ln w="9525" cap="flat">
              <a:miter lim="101600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7" name="Shape 219">
              <a:extLst>
                <a:ext uri="{FF2B5EF4-FFF2-40B4-BE49-F238E27FC236}">
                  <a16:creationId xmlns:a16="http://schemas.microsoft.com/office/drawing/2014/main" id="{280CDD84-BEFA-FCA6-9F0C-FD82D969F4F7}"/>
                </a:ext>
              </a:extLst>
            </p:cNvPr>
            <p:cNvSpPr/>
            <p:nvPr/>
          </p:nvSpPr>
          <p:spPr>
            <a:xfrm>
              <a:off x="5350704" y="2002264"/>
              <a:ext cx="467197" cy="551408"/>
            </a:xfrm>
            <a:custGeom>
              <a:avLst/>
              <a:gdLst/>
              <a:ahLst/>
              <a:cxnLst/>
              <a:rect l="0" t="0" r="0" b="0"/>
              <a:pathLst>
                <a:path w="467197" h="551408">
                  <a:moveTo>
                    <a:pt x="233599" y="0"/>
                  </a:moveTo>
                  <a:cubicBezTo>
                    <a:pt x="362611" y="0"/>
                    <a:pt x="467197" y="123437"/>
                    <a:pt x="467197" y="275704"/>
                  </a:cubicBezTo>
                  <a:cubicBezTo>
                    <a:pt x="467197" y="427971"/>
                    <a:pt x="362611" y="551408"/>
                    <a:pt x="233599" y="551408"/>
                  </a:cubicBezTo>
                  <a:cubicBezTo>
                    <a:pt x="171644" y="551408"/>
                    <a:pt x="112227" y="522361"/>
                    <a:pt x="68419" y="470656"/>
                  </a:cubicBezTo>
                  <a:cubicBezTo>
                    <a:pt x="24611" y="418951"/>
                    <a:pt x="0" y="348825"/>
                    <a:pt x="0" y="275704"/>
                  </a:cubicBezTo>
                  <a:cubicBezTo>
                    <a:pt x="0" y="123437"/>
                    <a:pt x="104585" y="0"/>
                    <a:pt x="23359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B1B5BA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8" name="Shape 220">
              <a:extLst>
                <a:ext uri="{FF2B5EF4-FFF2-40B4-BE49-F238E27FC236}">
                  <a16:creationId xmlns:a16="http://schemas.microsoft.com/office/drawing/2014/main" id="{FEE770FE-C455-2CE3-227E-873C6F72D75C}"/>
                </a:ext>
              </a:extLst>
            </p:cNvPr>
            <p:cNvSpPr/>
            <p:nvPr/>
          </p:nvSpPr>
          <p:spPr>
            <a:xfrm>
              <a:off x="5350704" y="2002264"/>
              <a:ext cx="467197" cy="551408"/>
            </a:xfrm>
            <a:custGeom>
              <a:avLst/>
              <a:gdLst/>
              <a:ahLst/>
              <a:cxnLst/>
              <a:rect l="0" t="0" r="0" b="0"/>
              <a:pathLst>
                <a:path w="467197" h="551408">
                  <a:moveTo>
                    <a:pt x="467197" y="275704"/>
                  </a:moveTo>
                  <a:lnTo>
                    <a:pt x="467197" y="275704"/>
                  </a:lnTo>
                  <a:cubicBezTo>
                    <a:pt x="467197" y="427971"/>
                    <a:pt x="362611" y="551408"/>
                    <a:pt x="233599" y="551408"/>
                  </a:cubicBezTo>
                  <a:lnTo>
                    <a:pt x="233599" y="551408"/>
                  </a:lnTo>
                  <a:cubicBezTo>
                    <a:pt x="171644" y="551408"/>
                    <a:pt x="112227" y="522361"/>
                    <a:pt x="68419" y="470656"/>
                  </a:cubicBezTo>
                  <a:cubicBezTo>
                    <a:pt x="24611" y="418951"/>
                    <a:pt x="0" y="348825"/>
                    <a:pt x="0" y="275704"/>
                  </a:cubicBezTo>
                  <a:lnTo>
                    <a:pt x="0" y="275704"/>
                  </a:lnTo>
                  <a:cubicBezTo>
                    <a:pt x="0" y="123437"/>
                    <a:pt x="104585" y="0"/>
                    <a:pt x="233599" y="0"/>
                  </a:cubicBezTo>
                  <a:lnTo>
                    <a:pt x="233599" y="0"/>
                  </a:lnTo>
                  <a:cubicBezTo>
                    <a:pt x="362611" y="0"/>
                    <a:pt x="467197" y="123437"/>
                    <a:pt x="467197" y="275704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49" name="Shape 222">
              <a:extLst>
                <a:ext uri="{FF2B5EF4-FFF2-40B4-BE49-F238E27FC236}">
                  <a16:creationId xmlns:a16="http://schemas.microsoft.com/office/drawing/2014/main" id="{B4C83D16-C3BE-12F4-6902-D6FAA9015658}"/>
                </a:ext>
              </a:extLst>
            </p:cNvPr>
            <p:cNvSpPr/>
            <p:nvPr/>
          </p:nvSpPr>
          <p:spPr>
            <a:xfrm>
              <a:off x="5391977" y="1717875"/>
              <a:ext cx="94339" cy="319541"/>
            </a:xfrm>
            <a:custGeom>
              <a:avLst/>
              <a:gdLst/>
              <a:ahLst/>
              <a:cxnLst/>
              <a:rect l="0" t="0" r="0" b="0"/>
              <a:pathLst>
                <a:path w="94339" h="319541">
                  <a:moveTo>
                    <a:pt x="94339" y="319541"/>
                  </a:moveTo>
                  <a:lnTo>
                    <a:pt x="0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0" name="Shape 224">
              <a:extLst>
                <a:ext uri="{FF2B5EF4-FFF2-40B4-BE49-F238E27FC236}">
                  <a16:creationId xmlns:a16="http://schemas.microsoft.com/office/drawing/2014/main" id="{7B242378-739D-51AC-EFAB-7E4985B1DF44}"/>
                </a:ext>
              </a:extLst>
            </p:cNvPr>
            <p:cNvSpPr/>
            <p:nvPr/>
          </p:nvSpPr>
          <p:spPr>
            <a:xfrm>
              <a:off x="4411883" y="1727045"/>
              <a:ext cx="326986" cy="1074"/>
            </a:xfrm>
            <a:custGeom>
              <a:avLst/>
              <a:gdLst/>
              <a:ahLst/>
              <a:cxnLst/>
              <a:rect l="0" t="0" r="0" b="0"/>
              <a:pathLst>
                <a:path w="326986" h="1074">
                  <a:moveTo>
                    <a:pt x="326986" y="1074"/>
                  </a:moveTo>
                  <a:lnTo>
                    <a:pt x="0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1" name="Shape 226">
              <a:extLst>
                <a:ext uri="{FF2B5EF4-FFF2-40B4-BE49-F238E27FC236}">
                  <a16:creationId xmlns:a16="http://schemas.microsoft.com/office/drawing/2014/main" id="{5464235B-5057-D95B-558E-F6A0F8142F76}"/>
                </a:ext>
              </a:extLst>
            </p:cNvPr>
            <p:cNvSpPr/>
            <p:nvPr/>
          </p:nvSpPr>
          <p:spPr>
            <a:xfrm>
              <a:off x="5238119" y="2450194"/>
              <a:ext cx="207893" cy="257009"/>
            </a:xfrm>
            <a:custGeom>
              <a:avLst/>
              <a:gdLst/>
              <a:ahLst/>
              <a:cxnLst/>
              <a:rect l="0" t="0" r="0" b="0"/>
              <a:pathLst>
                <a:path w="207893" h="257009">
                  <a:moveTo>
                    <a:pt x="207893" y="0"/>
                  </a:moveTo>
                  <a:lnTo>
                    <a:pt x="0" y="257009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2" name="Shape 227">
              <a:extLst>
                <a:ext uri="{FF2B5EF4-FFF2-40B4-BE49-F238E27FC236}">
                  <a16:creationId xmlns:a16="http://schemas.microsoft.com/office/drawing/2014/main" id="{5F961C0E-0DCD-EA1E-FC48-307E3EFDE2A1}"/>
                </a:ext>
              </a:extLst>
            </p:cNvPr>
            <p:cNvSpPr/>
            <p:nvPr/>
          </p:nvSpPr>
          <p:spPr>
            <a:xfrm>
              <a:off x="3623174" y="4441266"/>
              <a:ext cx="706248" cy="432144"/>
            </a:xfrm>
            <a:custGeom>
              <a:avLst/>
              <a:gdLst/>
              <a:ahLst/>
              <a:cxnLst/>
              <a:rect l="0" t="0" r="0" b="0"/>
              <a:pathLst>
                <a:path w="706248" h="432144">
                  <a:moveTo>
                    <a:pt x="216072" y="0"/>
                  </a:moveTo>
                  <a:lnTo>
                    <a:pt x="706248" y="0"/>
                  </a:lnTo>
                  <a:lnTo>
                    <a:pt x="706248" y="432144"/>
                  </a:lnTo>
                  <a:lnTo>
                    <a:pt x="216072" y="432144"/>
                  </a:lnTo>
                  <a:lnTo>
                    <a:pt x="0" y="216072"/>
                  </a:lnTo>
                  <a:lnTo>
                    <a:pt x="21607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3" name="Shape 228">
              <a:extLst>
                <a:ext uri="{FF2B5EF4-FFF2-40B4-BE49-F238E27FC236}">
                  <a16:creationId xmlns:a16="http://schemas.microsoft.com/office/drawing/2014/main" id="{7E2CE5BF-9797-C433-8975-3804F393A81D}"/>
                </a:ext>
              </a:extLst>
            </p:cNvPr>
            <p:cNvSpPr/>
            <p:nvPr/>
          </p:nvSpPr>
          <p:spPr>
            <a:xfrm>
              <a:off x="3623174" y="4441266"/>
              <a:ext cx="706248" cy="432144"/>
            </a:xfrm>
            <a:custGeom>
              <a:avLst/>
              <a:gdLst/>
              <a:ahLst/>
              <a:cxnLst/>
              <a:rect l="0" t="0" r="0" b="0"/>
              <a:pathLst>
                <a:path w="706248" h="432144">
                  <a:moveTo>
                    <a:pt x="706248" y="432144"/>
                  </a:moveTo>
                  <a:lnTo>
                    <a:pt x="216072" y="432144"/>
                  </a:lnTo>
                  <a:lnTo>
                    <a:pt x="0" y="216072"/>
                  </a:lnTo>
                  <a:lnTo>
                    <a:pt x="216072" y="0"/>
                  </a:lnTo>
                  <a:lnTo>
                    <a:pt x="706248" y="0"/>
                  </a:lnTo>
                  <a:close/>
                </a:path>
              </a:pathLst>
            </a:custGeom>
            <a:ln w="12700" cap="flat">
              <a:round/>
            </a:ln>
          </p:spPr>
          <p:style>
            <a:lnRef idx="1">
              <a:srgbClr val="50748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4" name="Shape 229">
              <a:extLst>
                <a:ext uri="{FF2B5EF4-FFF2-40B4-BE49-F238E27FC236}">
                  <a16:creationId xmlns:a16="http://schemas.microsoft.com/office/drawing/2014/main" id="{11D41589-0D46-42C1-DAF2-E5898F2CB74B}"/>
                </a:ext>
              </a:extLst>
            </p:cNvPr>
            <p:cNvSpPr/>
            <p:nvPr/>
          </p:nvSpPr>
          <p:spPr>
            <a:xfrm>
              <a:off x="3559993" y="1493871"/>
              <a:ext cx="832490" cy="467849"/>
            </a:xfrm>
            <a:custGeom>
              <a:avLst/>
              <a:gdLst/>
              <a:ahLst/>
              <a:cxnLst/>
              <a:rect l="0" t="0" r="0" b="0"/>
              <a:pathLst>
                <a:path w="832490" h="467849">
                  <a:moveTo>
                    <a:pt x="0" y="0"/>
                  </a:moveTo>
                  <a:lnTo>
                    <a:pt x="828605" y="0"/>
                  </a:lnTo>
                  <a:lnTo>
                    <a:pt x="832490" y="228019"/>
                  </a:lnTo>
                  <a:lnTo>
                    <a:pt x="828605" y="467849"/>
                  </a:lnTo>
                  <a:lnTo>
                    <a:pt x="0" y="467849"/>
                  </a:lnTo>
                  <a:lnTo>
                    <a:pt x="251244" y="233925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92D05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5" name="Shape 230">
              <a:extLst>
                <a:ext uri="{FF2B5EF4-FFF2-40B4-BE49-F238E27FC236}">
                  <a16:creationId xmlns:a16="http://schemas.microsoft.com/office/drawing/2014/main" id="{641DA37F-07A5-FB91-BAA5-48E8905B05EE}"/>
                </a:ext>
              </a:extLst>
            </p:cNvPr>
            <p:cNvSpPr/>
            <p:nvPr/>
          </p:nvSpPr>
          <p:spPr>
            <a:xfrm>
              <a:off x="3559993" y="1493871"/>
              <a:ext cx="832490" cy="467849"/>
            </a:xfrm>
            <a:custGeom>
              <a:avLst/>
              <a:gdLst/>
              <a:ahLst/>
              <a:cxnLst/>
              <a:rect l="0" t="0" r="0" b="0"/>
              <a:pathLst>
                <a:path w="832490" h="467849">
                  <a:moveTo>
                    <a:pt x="0" y="0"/>
                  </a:moveTo>
                  <a:lnTo>
                    <a:pt x="828605" y="0"/>
                  </a:lnTo>
                  <a:lnTo>
                    <a:pt x="832490" y="228019"/>
                  </a:lnTo>
                  <a:lnTo>
                    <a:pt x="828605" y="467849"/>
                  </a:lnTo>
                  <a:lnTo>
                    <a:pt x="0" y="467849"/>
                  </a:lnTo>
                  <a:lnTo>
                    <a:pt x="251244" y="233925"/>
                  </a:lnTo>
                  <a:lnTo>
                    <a:pt x="0" y="0"/>
                  </a:lnTo>
                  <a:close/>
                </a:path>
              </a:pathLst>
            </a:custGeom>
            <a:ln w="12700" cap="flat">
              <a:round/>
            </a:ln>
          </p:spPr>
          <p:style>
            <a:lnRef idx="1">
              <a:srgbClr val="50748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6" name="Shape 232">
              <a:extLst>
                <a:ext uri="{FF2B5EF4-FFF2-40B4-BE49-F238E27FC236}">
                  <a16:creationId xmlns:a16="http://schemas.microsoft.com/office/drawing/2014/main" id="{593D3401-0692-C86A-84BD-A977D471D897}"/>
                </a:ext>
              </a:extLst>
            </p:cNvPr>
            <p:cNvSpPr/>
            <p:nvPr/>
          </p:nvSpPr>
          <p:spPr>
            <a:xfrm>
              <a:off x="2015436" y="347400"/>
              <a:ext cx="467707" cy="517287"/>
            </a:xfrm>
            <a:custGeom>
              <a:avLst/>
              <a:gdLst/>
              <a:ahLst/>
              <a:cxnLst/>
              <a:rect l="0" t="0" r="0" b="0"/>
              <a:pathLst>
                <a:path w="467707" h="517287">
                  <a:moveTo>
                    <a:pt x="467707" y="0"/>
                  </a:moveTo>
                  <a:lnTo>
                    <a:pt x="0" y="517287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7" name="Shape 233">
              <a:extLst>
                <a:ext uri="{FF2B5EF4-FFF2-40B4-BE49-F238E27FC236}">
                  <a16:creationId xmlns:a16="http://schemas.microsoft.com/office/drawing/2014/main" id="{313F122E-2482-1ECE-87C9-A964E1ED55A6}"/>
                </a:ext>
              </a:extLst>
            </p:cNvPr>
            <p:cNvSpPr/>
            <p:nvPr/>
          </p:nvSpPr>
          <p:spPr>
            <a:xfrm>
              <a:off x="2002882" y="849557"/>
              <a:ext cx="27683" cy="29014"/>
            </a:xfrm>
            <a:custGeom>
              <a:avLst/>
              <a:gdLst/>
              <a:ahLst/>
              <a:cxnLst/>
              <a:rect l="0" t="0" r="0" b="0"/>
              <a:pathLst>
                <a:path w="27683" h="29014">
                  <a:moveTo>
                    <a:pt x="11792" y="0"/>
                  </a:moveTo>
                  <a:lnTo>
                    <a:pt x="12554" y="15130"/>
                  </a:lnTo>
                  <a:lnTo>
                    <a:pt x="27683" y="14368"/>
                  </a:lnTo>
                  <a:lnTo>
                    <a:pt x="0" y="29014"/>
                  </a:lnTo>
                  <a:lnTo>
                    <a:pt x="11792" y="0"/>
                  </a:lnTo>
                  <a:close/>
                </a:path>
              </a:pathLst>
            </a:custGeom>
            <a:ln w="9525" cap="flat">
              <a:miter lim="127000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8" name="Shape 235">
              <a:extLst>
                <a:ext uri="{FF2B5EF4-FFF2-40B4-BE49-F238E27FC236}">
                  <a16:creationId xmlns:a16="http://schemas.microsoft.com/office/drawing/2014/main" id="{B59C13D5-8EFA-8967-7D33-9FC0F425C50F}"/>
                </a:ext>
              </a:extLst>
            </p:cNvPr>
            <p:cNvSpPr/>
            <p:nvPr/>
          </p:nvSpPr>
          <p:spPr>
            <a:xfrm>
              <a:off x="1765093" y="0"/>
              <a:ext cx="1436100" cy="347400"/>
            </a:xfrm>
            <a:custGeom>
              <a:avLst/>
              <a:gdLst/>
              <a:ahLst/>
              <a:cxnLst/>
              <a:rect l="0" t="0" r="0" b="0"/>
              <a:pathLst>
                <a:path w="1436100" h="347400">
                  <a:moveTo>
                    <a:pt x="0" y="0"/>
                  </a:moveTo>
                  <a:lnTo>
                    <a:pt x="1436100" y="0"/>
                  </a:lnTo>
                  <a:lnTo>
                    <a:pt x="1436100" y="347400"/>
                  </a:lnTo>
                  <a:lnTo>
                    <a:pt x="0" y="3474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59" name="Shape 237">
              <a:extLst>
                <a:ext uri="{FF2B5EF4-FFF2-40B4-BE49-F238E27FC236}">
                  <a16:creationId xmlns:a16="http://schemas.microsoft.com/office/drawing/2014/main" id="{7C597C0F-6C19-5D73-81EC-D3EC241036A2}"/>
                </a:ext>
              </a:extLst>
            </p:cNvPr>
            <p:cNvSpPr/>
            <p:nvPr/>
          </p:nvSpPr>
          <p:spPr>
            <a:xfrm>
              <a:off x="2401537" y="1024338"/>
              <a:ext cx="179546" cy="310149"/>
            </a:xfrm>
            <a:custGeom>
              <a:avLst/>
              <a:gdLst/>
              <a:ahLst/>
              <a:cxnLst/>
              <a:rect l="0" t="0" r="0" b="0"/>
              <a:pathLst>
                <a:path w="179546" h="310149">
                  <a:moveTo>
                    <a:pt x="179546" y="0"/>
                  </a:moveTo>
                  <a:lnTo>
                    <a:pt x="0" y="310149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60" name="Shape 238">
              <a:extLst>
                <a:ext uri="{FF2B5EF4-FFF2-40B4-BE49-F238E27FC236}">
                  <a16:creationId xmlns:a16="http://schemas.microsoft.com/office/drawing/2014/main" id="{8D8B894C-5458-5676-ECA1-703D40CBAE70}"/>
                </a:ext>
              </a:extLst>
            </p:cNvPr>
            <p:cNvSpPr/>
            <p:nvPr/>
          </p:nvSpPr>
          <p:spPr>
            <a:xfrm>
              <a:off x="2392160" y="1319851"/>
              <a:ext cx="24015" cy="30837"/>
            </a:xfrm>
            <a:custGeom>
              <a:avLst/>
              <a:gdLst/>
              <a:ahLst/>
              <a:cxnLst/>
              <a:rect l="0" t="0" r="0" b="0"/>
              <a:pathLst>
                <a:path w="24015" h="30837">
                  <a:moveTo>
                    <a:pt x="5474" y="0"/>
                  </a:moveTo>
                  <a:lnTo>
                    <a:pt x="9378" y="14637"/>
                  </a:lnTo>
                  <a:lnTo>
                    <a:pt x="24015" y="10733"/>
                  </a:lnTo>
                  <a:lnTo>
                    <a:pt x="0" y="30837"/>
                  </a:lnTo>
                  <a:lnTo>
                    <a:pt x="5474" y="0"/>
                  </a:lnTo>
                  <a:close/>
                </a:path>
              </a:pathLst>
            </a:custGeom>
            <a:ln w="9525" cap="flat">
              <a:miter lim="127000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61" name="Shape 240">
              <a:extLst>
                <a:ext uri="{FF2B5EF4-FFF2-40B4-BE49-F238E27FC236}">
                  <a16:creationId xmlns:a16="http://schemas.microsoft.com/office/drawing/2014/main" id="{8FC422BF-88E5-2519-2C2B-3D79505B4758}"/>
                </a:ext>
              </a:extLst>
            </p:cNvPr>
            <p:cNvSpPr/>
            <p:nvPr/>
          </p:nvSpPr>
          <p:spPr>
            <a:xfrm>
              <a:off x="2477301" y="657000"/>
              <a:ext cx="2257800" cy="347400"/>
            </a:xfrm>
            <a:custGeom>
              <a:avLst/>
              <a:gdLst/>
              <a:ahLst/>
              <a:cxnLst/>
              <a:rect l="0" t="0" r="0" b="0"/>
              <a:pathLst>
                <a:path w="2257800" h="347400">
                  <a:moveTo>
                    <a:pt x="0" y="0"/>
                  </a:moveTo>
                  <a:lnTo>
                    <a:pt x="2257800" y="0"/>
                  </a:lnTo>
                  <a:lnTo>
                    <a:pt x="2257800" y="347400"/>
                  </a:lnTo>
                  <a:lnTo>
                    <a:pt x="0" y="3474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62" name="Shape 242">
              <a:extLst>
                <a:ext uri="{FF2B5EF4-FFF2-40B4-BE49-F238E27FC236}">
                  <a16:creationId xmlns:a16="http://schemas.microsoft.com/office/drawing/2014/main" id="{3BC1D6B8-0F7B-841B-22A6-7E8B3A86122B}"/>
                </a:ext>
              </a:extLst>
            </p:cNvPr>
            <p:cNvSpPr/>
            <p:nvPr/>
          </p:nvSpPr>
          <p:spPr>
            <a:xfrm>
              <a:off x="3247261" y="2325930"/>
              <a:ext cx="717900" cy="347400"/>
            </a:xfrm>
            <a:custGeom>
              <a:avLst/>
              <a:gdLst/>
              <a:ahLst/>
              <a:cxnLst/>
              <a:rect l="0" t="0" r="0" b="0"/>
              <a:pathLst>
                <a:path w="717900" h="347400">
                  <a:moveTo>
                    <a:pt x="0" y="0"/>
                  </a:moveTo>
                  <a:lnTo>
                    <a:pt x="717900" y="0"/>
                  </a:lnTo>
                  <a:lnTo>
                    <a:pt x="717900" y="347400"/>
                  </a:lnTo>
                  <a:lnTo>
                    <a:pt x="0" y="3474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63" name="Shape 245">
              <a:extLst>
                <a:ext uri="{FF2B5EF4-FFF2-40B4-BE49-F238E27FC236}">
                  <a16:creationId xmlns:a16="http://schemas.microsoft.com/office/drawing/2014/main" id="{84A920D3-341F-648F-A1D8-A145851B2AE7}"/>
                </a:ext>
              </a:extLst>
            </p:cNvPr>
            <p:cNvSpPr/>
            <p:nvPr/>
          </p:nvSpPr>
          <p:spPr>
            <a:xfrm>
              <a:off x="1340853" y="821210"/>
              <a:ext cx="171900" cy="1625100"/>
            </a:xfrm>
            <a:custGeom>
              <a:avLst/>
              <a:gdLst/>
              <a:ahLst/>
              <a:cxnLst/>
              <a:rect l="0" t="0" r="0" b="0"/>
              <a:pathLst>
                <a:path w="171900" h="1625100">
                  <a:moveTo>
                    <a:pt x="171900" y="1625100"/>
                  </a:moveTo>
                  <a:cubicBezTo>
                    <a:pt x="124431" y="1625100"/>
                    <a:pt x="85950" y="1618687"/>
                    <a:pt x="85950" y="1610776"/>
                  </a:cubicBezTo>
                  <a:lnTo>
                    <a:pt x="85950" y="826875"/>
                  </a:lnTo>
                  <a:cubicBezTo>
                    <a:pt x="85950" y="818963"/>
                    <a:pt x="47469" y="812550"/>
                    <a:pt x="0" y="812550"/>
                  </a:cubicBezTo>
                  <a:lnTo>
                    <a:pt x="0" y="812550"/>
                  </a:lnTo>
                  <a:cubicBezTo>
                    <a:pt x="47469" y="812550"/>
                    <a:pt x="85950" y="806137"/>
                    <a:pt x="85950" y="798226"/>
                  </a:cubicBezTo>
                  <a:lnTo>
                    <a:pt x="85950" y="14325"/>
                  </a:lnTo>
                  <a:lnTo>
                    <a:pt x="85950" y="14325"/>
                  </a:lnTo>
                  <a:cubicBezTo>
                    <a:pt x="85950" y="6413"/>
                    <a:pt x="124431" y="0"/>
                    <a:pt x="171900" y="0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547F8D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64" name="Shape 247">
              <a:extLst>
                <a:ext uri="{FF2B5EF4-FFF2-40B4-BE49-F238E27FC236}">
                  <a16:creationId xmlns:a16="http://schemas.microsoft.com/office/drawing/2014/main" id="{B5565766-DE34-B9AC-5E4B-C5B3210F6482}"/>
                </a:ext>
              </a:extLst>
            </p:cNvPr>
            <p:cNvSpPr/>
            <p:nvPr/>
          </p:nvSpPr>
          <p:spPr>
            <a:xfrm>
              <a:off x="0" y="1430600"/>
              <a:ext cx="1319100" cy="347100"/>
            </a:xfrm>
            <a:custGeom>
              <a:avLst/>
              <a:gdLst/>
              <a:ahLst/>
              <a:cxnLst/>
              <a:rect l="0" t="0" r="0" b="0"/>
              <a:pathLst>
                <a:path w="1319100" h="347100">
                  <a:moveTo>
                    <a:pt x="0" y="0"/>
                  </a:moveTo>
                  <a:lnTo>
                    <a:pt x="1319100" y="0"/>
                  </a:lnTo>
                  <a:lnTo>
                    <a:pt x="1319100" y="347100"/>
                  </a:lnTo>
                  <a:lnTo>
                    <a:pt x="0" y="3471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4B23E59-DD10-F315-0622-C5BB71FA5420}"/>
                </a:ext>
              </a:extLst>
            </p:cNvPr>
            <p:cNvSpPr/>
            <p:nvPr/>
          </p:nvSpPr>
          <p:spPr>
            <a:xfrm>
              <a:off x="3189010" y="3496075"/>
              <a:ext cx="179078" cy="3530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800" kern="100">
                  <a:solidFill>
                    <a:srgbClr val="00000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A</a:t>
              </a:r>
              <a:endParaRPr lang="en-GB" sz="1400" kern="10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B863BB8-850B-FEE2-F254-8F3D2C537125}"/>
                </a:ext>
              </a:extLst>
            </p:cNvPr>
            <p:cNvSpPr/>
            <p:nvPr/>
          </p:nvSpPr>
          <p:spPr>
            <a:xfrm>
              <a:off x="3907038" y="3487338"/>
              <a:ext cx="176342" cy="3530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800" kern="100">
                  <a:solidFill>
                    <a:srgbClr val="00000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T</a:t>
              </a:r>
              <a:endParaRPr lang="en-GB" sz="1400" kern="10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4C72C12-C49B-8887-E9BC-F98211A5DC46}"/>
                </a:ext>
              </a:extLst>
            </p:cNvPr>
            <p:cNvSpPr/>
            <p:nvPr/>
          </p:nvSpPr>
          <p:spPr>
            <a:xfrm>
              <a:off x="3189010" y="4037747"/>
              <a:ext cx="181815" cy="3530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800" kern="100">
                  <a:solidFill>
                    <a:srgbClr val="00000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C</a:t>
              </a:r>
              <a:endParaRPr lang="en-GB" sz="1400" kern="10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F580B2C-DD6A-A470-19CB-1B47211C0F68}"/>
                </a:ext>
              </a:extLst>
            </p:cNvPr>
            <p:cNvSpPr/>
            <p:nvPr/>
          </p:nvSpPr>
          <p:spPr>
            <a:xfrm>
              <a:off x="3907038" y="4037747"/>
              <a:ext cx="205530" cy="3530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indent="-635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GB" sz="1800" kern="100">
                  <a:solidFill>
                    <a:srgbClr val="000000"/>
                  </a:solidFill>
                  <a:effectLst/>
                  <a:latin typeface="Trebuchet MS" panose="020B0603020202020204" pitchFamily="34" charset="0"/>
                  <a:ea typeface="Trebuchet MS" panose="020B0603020202020204" pitchFamily="34" charset="0"/>
                  <a:cs typeface="Trebuchet MS" panose="020B0603020202020204" pitchFamily="34" charset="0"/>
                </a:rPr>
                <a:t>G</a:t>
              </a:r>
              <a:endParaRPr lang="en-GB" sz="1400" kern="10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endParaRPr>
            </a:p>
          </p:txBody>
        </p:sp>
        <p:sp>
          <p:nvSpPr>
            <p:cNvPr id="69" name="Shape 257">
              <a:extLst>
                <a:ext uri="{FF2B5EF4-FFF2-40B4-BE49-F238E27FC236}">
                  <a16:creationId xmlns:a16="http://schemas.microsoft.com/office/drawing/2014/main" id="{70C8C0C5-A6B9-F073-3755-FBCE07D9675E}"/>
                </a:ext>
              </a:extLst>
            </p:cNvPr>
            <p:cNvSpPr/>
            <p:nvPr/>
          </p:nvSpPr>
          <p:spPr>
            <a:xfrm>
              <a:off x="1210303" y="347247"/>
              <a:ext cx="391500" cy="347400"/>
            </a:xfrm>
            <a:custGeom>
              <a:avLst/>
              <a:gdLst/>
              <a:ahLst/>
              <a:cxnLst/>
              <a:rect l="0" t="0" r="0" b="0"/>
              <a:pathLst>
                <a:path w="391500" h="347400">
                  <a:moveTo>
                    <a:pt x="0" y="0"/>
                  </a:moveTo>
                  <a:lnTo>
                    <a:pt x="391500" y="0"/>
                  </a:lnTo>
                  <a:lnTo>
                    <a:pt x="391500" y="347400"/>
                  </a:lnTo>
                  <a:lnTo>
                    <a:pt x="0" y="3474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0" name="Shape 259">
              <a:extLst>
                <a:ext uri="{FF2B5EF4-FFF2-40B4-BE49-F238E27FC236}">
                  <a16:creationId xmlns:a16="http://schemas.microsoft.com/office/drawing/2014/main" id="{2218E1BF-C305-6B4A-B70D-0FA28D4B1DB5}"/>
                </a:ext>
              </a:extLst>
            </p:cNvPr>
            <p:cNvSpPr/>
            <p:nvPr/>
          </p:nvSpPr>
          <p:spPr>
            <a:xfrm>
              <a:off x="1406129" y="5145895"/>
              <a:ext cx="391500" cy="347401"/>
            </a:xfrm>
            <a:custGeom>
              <a:avLst/>
              <a:gdLst/>
              <a:ahLst/>
              <a:cxnLst/>
              <a:rect l="0" t="0" r="0" b="0"/>
              <a:pathLst>
                <a:path w="391500" h="347401">
                  <a:moveTo>
                    <a:pt x="0" y="0"/>
                  </a:moveTo>
                  <a:lnTo>
                    <a:pt x="391500" y="0"/>
                  </a:lnTo>
                  <a:lnTo>
                    <a:pt x="391500" y="347401"/>
                  </a:lnTo>
                  <a:lnTo>
                    <a:pt x="0" y="347401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1" name="Shape 261">
              <a:extLst>
                <a:ext uri="{FF2B5EF4-FFF2-40B4-BE49-F238E27FC236}">
                  <a16:creationId xmlns:a16="http://schemas.microsoft.com/office/drawing/2014/main" id="{236535E5-BCF2-02F0-D9C9-CA3C946EFBDD}"/>
                </a:ext>
              </a:extLst>
            </p:cNvPr>
            <p:cNvSpPr/>
            <p:nvPr/>
          </p:nvSpPr>
          <p:spPr>
            <a:xfrm>
              <a:off x="5388068" y="821207"/>
              <a:ext cx="391500" cy="347400"/>
            </a:xfrm>
            <a:custGeom>
              <a:avLst/>
              <a:gdLst/>
              <a:ahLst/>
              <a:cxnLst/>
              <a:rect l="0" t="0" r="0" b="0"/>
              <a:pathLst>
                <a:path w="391500" h="347400">
                  <a:moveTo>
                    <a:pt x="0" y="0"/>
                  </a:moveTo>
                  <a:lnTo>
                    <a:pt x="391500" y="0"/>
                  </a:lnTo>
                  <a:lnTo>
                    <a:pt x="391500" y="347400"/>
                  </a:lnTo>
                  <a:lnTo>
                    <a:pt x="0" y="3474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2" name="Shape 263">
              <a:extLst>
                <a:ext uri="{FF2B5EF4-FFF2-40B4-BE49-F238E27FC236}">
                  <a16:creationId xmlns:a16="http://schemas.microsoft.com/office/drawing/2014/main" id="{0323851B-4730-472B-1506-AAD8CD5C3B9F}"/>
                </a:ext>
              </a:extLst>
            </p:cNvPr>
            <p:cNvSpPr/>
            <p:nvPr/>
          </p:nvSpPr>
          <p:spPr>
            <a:xfrm>
              <a:off x="5779570" y="5213604"/>
              <a:ext cx="391500" cy="347400"/>
            </a:xfrm>
            <a:custGeom>
              <a:avLst/>
              <a:gdLst/>
              <a:ahLst/>
              <a:cxnLst/>
              <a:rect l="0" t="0" r="0" b="0"/>
              <a:pathLst>
                <a:path w="391500" h="347400">
                  <a:moveTo>
                    <a:pt x="0" y="0"/>
                  </a:moveTo>
                  <a:lnTo>
                    <a:pt x="391500" y="0"/>
                  </a:lnTo>
                  <a:lnTo>
                    <a:pt x="391500" y="347400"/>
                  </a:lnTo>
                  <a:lnTo>
                    <a:pt x="0" y="3474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3" name="Shape 265">
              <a:extLst>
                <a:ext uri="{FF2B5EF4-FFF2-40B4-BE49-F238E27FC236}">
                  <a16:creationId xmlns:a16="http://schemas.microsoft.com/office/drawing/2014/main" id="{52FD2A26-47A1-0EF9-D917-C220EE3215E7}"/>
                </a:ext>
              </a:extLst>
            </p:cNvPr>
            <p:cNvSpPr/>
            <p:nvPr/>
          </p:nvSpPr>
          <p:spPr>
            <a:xfrm>
              <a:off x="2657283" y="2835293"/>
              <a:ext cx="261000" cy="289500"/>
            </a:xfrm>
            <a:custGeom>
              <a:avLst/>
              <a:gdLst/>
              <a:ahLst/>
              <a:cxnLst/>
              <a:rect l="0" t="0" r="0" b="0"/>
              <a:pathLst>
                <a:path w="261000" h="289500">
                  <a:moveTo>
                    <a:pt x="0" y="0"/>
                  </a:moveTo>
                  <a:lnTo>
                    <a:pt x="261000" y="0"/>
                  </a:lnTo>
                  <a:lnTo>
                    <a:pt x="261000" y="289500"/>
                  </a:lnTo>
                  <a:lnTo>
                    <a:pt x="0" y="2895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4" name="Shape 267">
              <a:extLst>
                <a:ext uri="{FF2B5EF4-FFF2-40B4-BE49-F238E27FC236}">
                  <a16:creationId xmlns:a16="http://schemas.microsoft.com/office/drawing/2014/main" id="{25F62536-992B-CDFE-FC58-2E92AA909709}"/>
                </a:ext>
              </a:extLst>
            </p:cNvPr>
            <p:cNvSpPr/>
            <p:nvPr/>
          </p:nvSpPr>
          <p:spPr>
            <a:xfrm>
              <a:off x="2592008" y="3597075"/>
              <a:ext cx="261000" cy="289500"/>
            </a:xfrm>
            <a:custGeom>
              <a:avLst/>
              <a:gdLst/>
              <a:ahLst/>
              <a:cxnLst/>
              <a:rect l="0" t="0" r="0" b="0"/>
              <a:pathLst>
                <a:path w="261000" h="289500">
                  <a:moveTo>
                    <a:pt x="0" y="0"/>
                  </a:moveTo>
                  <a:lnTo>
                    <a:pt x="261000" y="0"/>
                  </a:lnTo>
                  <a:lnTo>
                    <a:pt x="261000" y="289500"/>
                  </a:lnTo>
                  <a:lnTo>
                    <a:pt x="0" y="2895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5" name="Shape 269">
              <a:extLst>
                <a:ext uri="{FF2B5EF4-FFF2-40B4-BE49-F238E27FC236}">
                  <a16:creationId xmlns:a16="http://schemas.microsoft.com/office/drawing/2014/main" id="{4C9FAFE5-8285-95AA-D148-EFD3B3BA0A05}"/>
                </a:ext>
              </a:extLst>
            </p:cNvPr>
            <p:cNvSpPr/>
            <p:nvPr/>
          </p:nvSpPr>
          <p:spPr>
            <a:xfrm>
              <a:off x="1710655" y="3444675"/>
              <a:ext cx="261000" cy="289500"/>
            </a:xfrm>
            <a:custGeom>
              <a:avLst/>
              <a:gdLst/>
              <a:ahLst/>
              <a:cxnLst/>
              <a:rect l="0" t="0" r="0" b="0"/>
              <a:pathLst>
                <a:path w="261000" h="289500">
                  <a:moveTo>
                    <a:pt x="0" y="0"/>
                  </a:moveTo>
                  <a:lnTo>
                    <a:pt x="261000" y="0"/>
                  </a:lnTo>
                  <a:lnTo>
                    <a:pt x="261000" y="289500"/>
                  </a:lnTo>
                  <a:lnTo>
                    <a:pt x="0" y="2895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6" name="Shape 271">
              <a:extLst>
                <a:ext uri="{FF2B5EF4-FFF2-40B4-BE49-F238E27FC236}">
                  <a16:creationId xmlns:a16="http://schemas.microsoft.com/office/drawing/2014/main" id="{9E467165-D706-DEDB-0208-AE6F3D3944BA}"/>
                </a:ext>
              </a:extLst>
            </p:cNvPr>
            <p:cNvSpPr/>
            <p:nvPr/>
          </p:nvSpPr>
          <p:spPr>
            <a:xfrm>
              <a:off x="1645380" y="3046911"/>
              <a:ext cx="261000" cy="289500"/>
            </a:xfrm>
            <a:custGeom>
              <a:avLst/>
              <a:gdLst/>
              <a:ahLst/>
              <a:cxnLst/>
              <a:rect l="0" t="0" r="0" b="0"/>
              <a:pathLst>
                <a:path w="261000" h="289500">
                  <a:moveTo>
                    <a:pt x="0" y="0"/>
                  </a:moveTo>
                  <a:lnTo>
                    <a:pt x="261000" y="0"/>
                  </a:lnTo>
                  <a:lnTo>
                    <a:pt x="261000" y="289500"/>
                  </a:lnTo>
                  <a:lnTo>
                    <a:pt x="0" y="2895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7" name="Shape 273">
              <a:extLst>
                <a:ext uri="{FF2B5EF4-FFF2-40B4-BE49-F238E27FC236}">
                  <a16:creationId xmlns:a16="http://schemas.microsoft.com/office/drawing/2014/main" id="{06974EA1-6689-0667-F5F0-D927692D5176}"/>
                </a:ext>
              </a:extLst>
            </p:cNvPr>
            <p:cNvSpPr/>
            <p:nvPr/>
          </p:nvSpPr>
          <p:spPr>
            <a:xfrm>
              <a:off x="1906380" y="2694941"/>
              <a:ext cx="261000" cy="289500"/>
            </a:xfrm>
            <a:custGeom>
              <a:avLst/>
              <a:gdLst/>
              <a:ahLst/>
              <a:cxnLst/>
              <a:rect l="0" t="0" r="0" b="0"/>
              <a:pathLst>
                <a:path w="261000" h="289500">
                  <a:moveTo>
                    <a:pt x="0" y="0"/>
                  </a:moveTo>
                  <a:lnTo>
                    <a:pt x="261000" y="0"/>
                  </a:lnTo>
                  <a:lnTo>
                    <a:pt x="261000" y="289500"/>
                  </a:lnTo>
                  <a:lnTo>
                    <a:pt x="0" y="289500"/>
                  </a:ln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8" name="Shape 275">
              <a:extLst>
                <a:ext uri="{FF2B5EF4-FFF2-40B4-BE49-F238E27FC236}">
                  <a16:creationId xmlns:a16="http://schemas.microsoft.com/office/drawing/2014/main" id="{1CD876EA-3987-9937-DBFF-64CD8FD0C95E}"/>
                </a:ext>
              </a:extLst>
            </p:cNvPr>
            <p:cNvSpPr/>
            <p:nvPr/>
          </p:nvSpPr>
          <p:spPr>
            <a:xfrm>
              <a:off x="818651" y="2199455"/>
              <a:ext cx="0" cy="2337057"/>
            </a:xfrm>
            <a:custGeom>
              <a:avLst/>
              <a:gdLst/>
              <a:ahLst/>
              <a:cxnLst/>
              <a:rect l="0" t="0" r="0" b="0"/>
              <a:pathLst>
                <a:path h="2337057">
                  <a:moveTo>
                    <a:pt x="0" y="2337057"/>
                  </a:moveTo>
                  <a:lnTo>
                    <a:pt x="0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79" name="Shape 276">
              <a:extLst>
                <a:ext uri="{FF2B5EF4-FFF2-40B4-BE49-F238E27FC236}">
                  <a16:creationId xmlns:a16="http://schemas.microsoft.com/office/drawing/2014/main" id="{49F88D2C-B17A-9B80-FC58-9F8127B4D1FF}"/>
                </a:ext>
              </a:extLst>
            </p:cNvPr>
            <p:cNvSpPr/>
            <p:nvPr/>
          </p:nvSpPr>
          <p:spPr>
            <a:xfrm>
              <a:off x="807939" y="2180737"/>
              <a:ext cx="21423" cy="29430"/>
            </a:xfrm>
            <a:custGeom>
              <a:avLst/>
              <a:gdLst/>
              <a:ahLst/>
              <a:cxnLst/>
              <a:rect l="0" t="0" r="0" b="0"/>
              <a:pathLst>
                <a:path w="21423" h="29430">
                  <a:moveTo>
                    <a:pt x="10712" y="0"/>
                  </a:moveTo>
                  <a:lnTo>
                    <a:pt x="21423" y="29430"/>
                  </a:lnTo>
                  <a:lnTo>
                    <a:pt x="10712" y="18718"/>
                  </a:lnTo>
                  <a:lnTo>
                    <a:pt x="0" y="29430"/>
                  </a:lnTo>
                  <a:lnTo>
                    <a:pt x="10712" y="0"/>
                  </a:lnTo>
                  <a:close/>
                </a:path>
              </a:pathLst>
            </a:custGeom>
            <a:ln w="9525" cap="flat">
              <a:miter lim="127000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80" name="Shape 278">
              <a:extLst>
                <a:ext uri="{FF2B5EF4-FFF2-40B4-BE49-F238E27FC236}">
                  <a16:creationId xmlns:a16="http://schemas.microsoft.com/office/drawing/2014/main" id="{09684984-AE4A-EEBD-B1DD-045C3AFD9505}"/>
                </a:ext>
              </a:extLst>
            </p:cNvPr>
            <p:cNvSpPr/>
            <p:nvPr/>
          </p:nvSpPr>
          <p:spPr>
            <a:xfrm>
              <a:off x="6105947" y="1769138"/>
              <a:ext cx="0" cy="2108457"/>
            </a:xfrm>
            <a:custGeom>
              <a:avLst/>
              <a:gdLst/>
              <a:ahLst/>
              <a:cxnLst/>
              <a:rect l="0" t="0" r="0" b="0"/>
              <a:pathLst>
                <a:path h="2108457">
                  <a:moveTo>
                    <a:pt x="0" y="0"/>
                  </a:moveTo>
                  <a:lnTo>
                    <a:pt x="0" y="2108457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81" name="Shape 279">
              <a:extLst>
                <a:ext uri="{FF2B5EF4-FFF2-40B4-BE49-F238E27FC236}">
                  <a16:creationId xmlns:a16="http://schemas.microsoft.com/office/drawing/2014/main" id="{4976AC69-1672-7AAB-C571-CE4D86403875}"/>
                </a:ext>
              </a:extLst>
            </p:cNvPr>
            <p:cNvSpPr/>
            <p:nvPr/>
          </p:nvSpPr>
          <p:spPr>
            <a:xfrm>
              <a:off x="6095236" y="3866883"/>
              <a:ext cx="21423" cy="29430"/>
            </a:xfrm>
            <a:custGeom>
              <a:avLst/>
              <a:gdLst/>
              <a:ahLst/>
              <a:cxnLst/>
              <a:rect l="0" t="0" r="0" b="0"/>
              <a:pathLst>
                <a:path w="21423" h="29430">
                  <a:moveTo>
                    <a:pt x="0" y="0"/>
                  </a:moveTo>
                  <a:lnTo>
                    <a:pt x="10712" y="10712"/>
                  </a:lnTo>
                  <a:lnTo>
                    <a:pt x="21423" y="0"/>
                  </a:lnTo>
                  <a:lnTo>
                    <a:pt x="10712" y="29430"/>
                  </a:lnTo>
                  <a:lnTo>
                    <a:pt x="0" y="0"/>
                  </a:lnTo>
                  <a:close/>
                </a:path>
              </a:pathLst>
            </a:custGeom>
            <a:ln w="9525" cap="flat">
              <a:miter lim="127000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82" name="Shape 281">
              <a:extLst>
                <a:ext uri="{FF2B5EF4-FFF2-40B4-BE49-F238E27FC236}">
                  <a16:creationId xmlns:a16="http://schemas.microsoft.com/office/drawing/2014/main" id="{C847AF0D-CD38-B756-540B-B071651BDB2C}"/>
                </a:ext>
              </a:extLst>
            </p:cNvPr>
            <p:cNvSpPr/>
            <p:nvPr/>
          </p:nvSpPr>
          <p:spPr>
            <a:xfrm>
              <a:off x="3223861" y="1999010"/>
              <a:ext cx="238352" cy="247392"/>
            </a:xfrm>
            <a:custGeom>
              <a:avLst/>
              <a:gdLst/>
              <a:ahLst/>
              <a:cxnLst/>
              <a:rect l="0" t="0" r="0" b="0"/>
              <a:pathLst>
                <a:path w="238352" h="247392">
                  <a:moveTo>
                    <a:pt x="238352" y="247392"/>
                  </a:moveTo>
                  <a:lnTo>
                    <a:pt x="0" y="0"/>
                  </a:ln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  <p:sp>
          <p:nvSpPr>
            <p:cNvPr id="83" name="Shape 282">
              <a:extLst>
                <a:ext uri="{FF2B5EF4-FFF2-40B4-BE49-F238E27FC236}">
                  <a16:creationId xmlns:a16="http://schemas.microsoft.com/office/drawing/2014/main" id="{C7F0734B-39EE-E1E1-9A5F-FCFCFC6309D9}"/>
                </a:ext>
              </a:extLst>
            </p:cNvPr>
            <p:cNvSpPr/>
            <p:nvPr/>
          </p:nvSpPr>
          <p:spPr>
            <a:xfrm>
              <a:off x="3210873" y="1985530"/>
              <a:ext cx="28133" cy="28626"/>
            </a:xfrm>
            <a:custGeom>
              <a:avLst/>
              <a:gdLst/>
              <a:ahLst/>
              <a:cxnLst/>
              <a:rect l="0" t="0" r="0" b="0"/>
              <a:pathLst>
                <a:path w="28133" h="28626">
                  <a:moveTo>
                    <a:pt x="0" y="0"/>
                  </a:moveTo>
                  <a:lnTo>
                    <a:pt x="28133" y="13762"/>
                  </a:lnTo>
                  <a:lnTo>
                    <a:pt x="12987" y="13480"/>
                  </a:lnTo>
                  <a:lnTo>
                    <a:pt x="12705" y="28626"/>
                  </a:lnTo>
                  <a:lnTo>
                    <a:pt x="0" y="0"/>
                  </a:lnTo>
                  <a:close/>
                </a:path>
              </a:pathLst>
            </a:custGeom>
            <a:ln w="9525" cap="flat">
              <a:miter lim="127000"/>
            </a:ln>
          </p:spPr>
          <p:style>
            <a:lnRef idx="1">
              <a:srgbClr val="000000"/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5544FEB0-FA30-7D4F-7A0A-AD0DABCB9F3A}"/>
              </a:ext>
            </a:extLst>
          </p:cNvPr>
          <p:cNvSpPr txBox="1"/>
          <p:nvPr/>
        </p:nvSpPr>
        <p:spPr>
          <a:xfrm>
            <a:off x="2771800" y="260648"/>
            <a:ext cx="1800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PHOSPHATE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7284D0D-1C56-933E-1044-5611A1CE8391}"/>
              </a:ext>
            </a:extLst>
          </p:cNvPr>
          <p:cNvSpPr txBox="1"/>
          <p:nvPr/>
        </p:nvSpPr>
        <p:spPr>
          <a:xfrm>
            <a:off x="3859680" y="949795"/>
            <a:ext cx="29445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DEOXYRIBOSE SUGAR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BD50DA7-ADC5-997D-FE30-A35B9865E25D}"/>
              </a:ext>
            </a:extLst>
          </p:cNvPr>
          <p:cNvSpPr txBox="1"/>
          <p:nvPr/>
        </p:nvSpPr>
        <p:spPr>
          <a:xfrm>
            <a:off x="1907704" y="629980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34F0484-2717-FFC5-DBF5-7674EB74442D}"/>
              </a:ext>
            </a:extLst>
          </p:cNvPr>
          <p:cNvSpPr txBox="1"/>
          <p:nvPr/>
        </p:nvSpPr>
        <p:spPr>
          <a:xfrm>
            <a:off x="8316416" y="6309320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C8AA885-0486-EFF0-0BD8-3C5816781723}"/>
              </a:ext>
            </a:extLst>
          </p:cNvPr>
          <p:cNvSpPr txBox="1"/>
          <p:nvPr/>
        </p:nvSpPr>
        <p:spPr>
          <a:xfrm>
            <a:off x="2195736" y="6175507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294FFF8F-CF10-786C-0A1C-AD2ED0899E33}"/>
              </a:ext>
            </a:extLst>
          </p:cNvPr>
          <p:cNvSpPr txBox="1"/>
          <p:nvPr/>
        </p:nvSpPr>
        <p:spPr>
          <a:xfrm>
            <a:off x="7740352" y="113446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E096FE5-2198-955D-DA28-7556A37C7157}"/>
              </a:ext>
            </a:extLst>
          </p:cNvPr>
          <p:cNvSpPr txBox="1"/>
          <p:nvPr/>
        </p:nvSpPr>
        <p:spPr>
          <a:xfrm>
            <a:off x="323528" y="1844824"/>
            <a:ext cx="17281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NUCLEOTIDE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E093AB2-FBCA-BCFF-9093-E63E1BF995AD}"/>
              </a:ext>
            </a:extLst>
          </p:cNvPr>
          <p:cNvSpPr txBox="1"/>
          <p:nvPr/>
        </p:nvSpPr>
        <p:spPr>
          <a:xfrm>
            <a:off x="4860032" y="2924944"/>
            <a:ext cx="8242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BASE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1405AA8-AAC3-E4FA-3380-B40559281C67}"/>
              </a:ext>
            </a:extLst>
          </p:cNvPr>
          <p:cNvSpPr txBox="1"/>
          <p:nvPr/>
        </p:nvSpPr>
        <p:spPr>
          <a:xfrm>
            <a:off x="2771800" y="3307382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5’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C3BBA9F-F5D6-F246-5D02-35C1CC9D553F}"/>
              </a:ext>
            </a:extLst>
          </p:cNvPr>
          <p:cNvSpPr txBox="1"/>
          <p:nvPr/>
        </p:nvSpPr>
        <p:spPr>
          <a:xfrm>
            <a:off x="2483768" y="3789040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4’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C90BA37-771F-11C0-3521-F232D6A0C354}"/>
              </a:ext>
            </a:extLst>
          </p:cNvPr>
          <p:cNvSpPr txBox="1"/>
          <p:nvPr/>
        </p:nvSpPr>
        <p:spPr>
          <a:xfrm>
            <a:off x="3859680" y="436510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2’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2B82577-C2B0-FDA4-D1C8-E4F559479C75}"/>
              </a:ext>
            </a:extLst>
          </p:cNvPr>
          <p:cNvSpPr txBox="1"/>
          <p:nvPr/>
        </p:nvSpPr>
        <p:spPr>
          <a:xfrm>
            <a:off x="3859680" y="3459782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1’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4646AA6-504F-AB85-29D7-41B29A8C54DE}"/>
              </a:ext>
            </a:extLst>
          </p:cNvPr>
          <p:cNvSpPr txBox="1"/>
          <p:nvPr/>
        </p:nvSpPr>
        <p:spPr>
          <a:xfrm>
            <a:off x="2555776" y="424376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3’</a:t>
            </a:r>
          </a:p>
        </p:txBody>
      </p:sp>
    </p:spTree>
    <p:extLst>
      <p:ext uri="{BB962C8B-B14F-4D97-AF65-F5344CB8AC3E}">
        <p14:creationId xmlns:p14="http://schemas.microsoft.com/office/powerpoint/2010/main" val="991584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Watch the following video to recap</a:t>
            </a:r>
          </a:p>
          <a:p>
            <a:r>
              <a:rPr lang="en-GB" dirty="0">
                <a:hlinkClick r:id="rId2"/>
              </a:rPr>
              <a:t>https://www.youtube.com/watch?v=T6_wKPAbf2k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6472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How was all this discovered?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/>
          </a:bodyPr>
          <a:lstStyle/>
          <a:p>
            <a:pPr marL="0" indent="0"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Like all major scientific discoveries, the discovery of the structure of DNA by James Watson and Francis Crick in 1953 was the result of years of work from a great number of scientists. </a:t>
            </a:r>
          </a:p>
          <a:p>
            <a:pPr marL="0" indent="0"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Not only is the story one of great scientific interest, it is also one of great human interest and controversy.</a:t>
            </a:r>
          </a:p>
        </p:txBody>
      </p:sp>
    </p:spTree>
    <p:extLst>
      <p:ext uri="{BB962C8B-B14F-4D97-AF65-F5344CB8AC3E}">
        <p14:creationId xmlns:p14="http://schemas.microsoft.com/office/powerpoint/2010/main" val="70161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457200" y="-219075"/>
            <a:ext cx="8229600" cy="1143000"/>
          </a:xfrm>
        </p:spPr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500" dirty="0">
                <a:latin typeface="Comic Sans MS" pitchFamily="66" charset="0"/>
                <a:ea typeface="ＭＳ Ｐゴシック" pitchFamily="34" charset="-128"/>
              </a:rPr>
              <a:t>This task is to research </a:t>
            </a:r>
            <a:r>
              <a:rPr lang="en-GB" sz="3500" dirty="0">
                <a:solidFill>
                  <a:srgbClr val="FF0000"/>
                </a:solidFill>
                <a:latin typeface="Comic Sans MS" pitchFamily="66" charset="0"/>
                <a:ea typeface="ＭＳ Ｐゴシック" pitchFamily="34" charset="-128"/>
              </a:rPr>
              <a:t>“Franklin, Watson and Crick” </a:t>
            </a:r>
            <a:r>
              <a:rPr lang="en-GB" sz="3500" dirty="0">
                <a:latin typeface="Comic Sans MS" pitchFamily="66" charset="0"/>
                <a:ea typeface="ＭＳ Ｐゴシック" pitchFamily="34" charset="-128"/>
              </a:rPr>
              <a:t>– some of the scientists whose work contributed to the discovery of DNA</a:t>
            </a:r>
            <a:endParaRPr lang="en-GB" sz="2400" dirty="0">
              <a:solidFill>
                <a:srgbClr val="000090"/>
              </a:solidFill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endParaRPr lang="en-US" dirty="0">
              <a:solidFill>
                <a:srgbClr val="000090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580E7D-1CA4-4043-BE81-A04242642F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576" y="5612366"/>
            <a:ext cx="1245704" cy="12456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121A6B-6E34-469A-A9CE-41E30957C8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545" y="5612366"/>
            <a:ext cx="1346031" cy="123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6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457200" y="-219075"/>
            <a:ext cx="8229600" cy="1143000"/>
          </a:xfrm>
        </p:spPr>
        <p:txBody>
          <a:bodyPr/>
          <a:lstStyle/>
          <a:p>
            <a:r>
              <a:rPr lang="en-US" dirty="0">
                <a:latin typeface="Comic Sans MS" pitchFamily="66" charset="0"/>
                <a:ea typeface="ＭＳ Ｐゴシック" pitchFamily="34" charset="-128"/>
              </a:rPr>
              <a:t>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592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GB" sz="3500" dirty="0"/>
              <a:t>The results of your research will then be produced as a </a:t>
            </a:r>
            <a:r>
              <a:rPr lang="en-GB" sz="3500" dirty="0">
                <a:solidFill>
                  <a:srgbClr val="FF0000"/>
                </a:solidFill>
              </a:rPr>
              <a:t>scientific poster</a:t>
            </a:r>
            <a:r>
              <a:rPr lang="en-GB" sz="3500" dirty="0"/>
              <a:t>, which you will present to the class.</a:t>
            </a:r>
          </a:p>
          <a:p>
            <a:pPr>
              <a:buFont typeface="Arial" charset="0"/>
              <a:buChar char="•"/>
              <a:defRPr/>
            </a:pPr>
            <a:r>
              <a:rPr lang="en-GB" sz="3500" dirty="0"/>
              <a:t>who the scientists are, where they worked and when</a:t>
            </a:r>
          </a:p>
          <a:p>
            <a:pPr>
              <a:buFont typeface="Arial" charset="0"/>
              <a:buChar char="•"/>
              <a:defRPr/>
            </a:pPr>
            <a:r>
              <a:rPr lang="en-GB" sz="3500" dirty="0"/>
              <a:t>the aims of their experiments</a:t>
            </a:r>
          </a:p>
          <a:p>
            <a:pPr>
              <a:buFont typeface="Arial" charset="0"/>
              <a:buChar char="•"/>
              <a:defRPr/>
            </a:pPr>
            <a:r>
              <a:rPr lang="en-GB" sz="3500" dirty="0"/>
              <a:t>what the experiments were, including a diagram</a:t>
            </a:r>
          </a:p>
          <a:p>
            <a:pPr>
              <a:buFont typeface="Arial" charset="0"/>
              <a:buChar char="•"/>
              <a:defRPr/>
            </a:pPr>
            <a:r>
              <a:rPr lang="en-GB" sz="3500" dirty="0"/>
              <a:t>what the conclusions were</a:t>
            </a:r>
          </a:p>
          <a:p>
            <a:pPr>
              <a:buFont typeface="Arial" charset="0"/>
              <a:buChar char="•"/>
              <a:defRPr/>
            </a:pPr>
            <a:r>
              <a:rPr lang="en-GB" sz="3500" dirty="0"/>
              <a:t>other interesting information that you have gathered that lends interest to the story.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74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233363"/>
            <a:ext cx="5222875" cy="513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49A604-ACA6-425D-9D64-97B8B1E27D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783" y="5733256"/>
            <a:ext cx="1194217" cy="112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71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mic Sans MS" pitchFamily="66" charset="0"/>
                <a:ea typeface="ＭＳ Ｐゴシック" pitchFamily="34" charset="-128"/>
              </a:rPr>
              <a:t>Key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59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200">
                <a:latin typeface="Comic Sans MS" pitchFamily="66" charset="0"/>
                <a:ea typeface="ＭＳ Ｐゴシック" pitchFamily="34" charset="-128"/>
              </a:rPr>
              <a:t>DNA is composed of two polynucleotide chains.</a:t>
            </a:r>
            <a:endParaRPr lang="en-GB" sz="220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Comic Sans MS" pitchFamily="66" charset="0"/>
                <a:ea typeface="ＭＳ Ｐゴシック" pitchFamily="34" charset="-128"/>
              </a:rPr>
              <a:t>Nucleotides consist of a sugar, phosphate and base.</a:t>
            </a:r>
            <a:endParaRPr lang="en-GB" sz="220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Comic Sans MS" pitchFamily="66" charset="0"/>
                <a:ea typeface="ＭＳ Ｐゴシック" pitchFamily="34" charset="-128"/>
              </a:rPr>
              <a:t>Nucleotides bond to form a sugar–phosphate backbone.</a:t>
            </a:r>
            <a:endParaRPr lang="en-GB" sz="220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Comic Sans MS" pitchFamily="66" charset="0"/>
                <a:ea typeface="ＭＳ Ｐゴシック" pitchFamily="34" charset="-128"/>
              </a:rPr>
              <a:t>The two polynucleotide chains run antiparallel, with a deoxyribose sugar at the 3′ end and a phosphate group at the 5′ end.</a:t>
            </a:r>
            <a:endParaRPr lang="en-GB" sz="220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Comic Sans MS" pitchFamily="66" charset="0"/>
                <a:ea typeface="ＭＳ Ｐゴシック" pitchFamily="34" charset="-128"/>
              </a:rPr>
              <a:t>The nucleic acid bases are paired by hydrogen bonding in the centre to form a double helix.</a:t>
            </a:r>
            <a:endParaRPr lang="en-GB" sz="2200">
              <a:latin typeface="Comic Sans MS" pitchFamily="66" charset="0"/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200">
                <a:latin typeface="Comic Sans MS" pitchFamily="66" charset="0"/>
                <a:ea typeface="ＭＳ Ｐゴシック" pitchFamily="34" charset="-128"/>
              </a:rPr>
              <a:t>Base pairing is specific, with adenine pairing with thymine and cytosine pairing with guanine.</a:t>
            </a:r>
            <a:endParaRPr lang="en-GB" sz="220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59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Draw and label a nucleotide with a </a:t>
            </a:r>
            <a:r>
              <a:rPr lang="en-GB" dirty="0" err="1"/>
              <a:t>Deoxyribose</a:t>
            </a:r>
            <a:r>
              <a:rPr lang="en-GB" dirty="0"/>
              <a:t> sugar, phosphate and base</a:t>
            </a:r>
          </a:p>
          <a:p>
            <a:r>
              <a:rPr lang="en-GB" dirty="0"/>
              <a:t>Describe the sugar–phosphate backbone and base pairing (adenine–thymine and guanine–cytosine) with hydrogen bonds </a:t>
            </a:r>
          </a:p>
          <a:p>
            <a:r>
              <a:rPr lang="en-GB" dirty="0"/>
              <a:t>Describe the double stranded antiparallel structure; with </a:t>
            </a:r>
            <a:r>
              <a:rPr lang="en-GB" dirty="0" err="1"/>
              <a:t>Deoxyribose</a:t>
            </a:r>
            <a:r>
              <a:rPr lang="en-GB" dirty="0"/>
              <a:t> and phosphate at 3’ and 5’ ends of each strand respectively, forming a double helix</a:t>
            </a:r>
          </a:p>
        </p:txBody>
      </p:sp>
    </p:spTree>
    <p:extLst>
      <p:ext uri="{BB962C8B-B14F-4D97-AF65-F5344CB8AC3E}">
        <p14:creationId xmlns:p14="http://schemas.microsoft.com/office/powerpoint/2010/main" val="2386945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Describe the Base Pair Rule to your partner</a:t>
            </a:r>
          </a:p>
          <a:p>
            <a:r>
              <a:rPr lang="en-GB" dirty="0"/>
              <a:t>Explain to your partner how you would identify the 3’ and 5’ end of a DNA strand</a:t>
            </a:r>
          </a:p>
        </p:txBody>
      </p:sp>
    </p:spTree>
    <p:extLst>
      <p:ext uri="{BB962C8B-B14F-4D97-AF65-F5344CB8AC3E}">
        <p14:creationId xmlns:p14="http://schemas.microsoft.com/office/powerpoint/2010/main" val="826452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Give a definition and an example of a:</a:t>
            </a:r>
          </a:p>
          <a:p>
            <a:r>
              <a:rPr lang="en-GB" dirty="0"/>
              <a:t>Eukaryote</a:t>
            </a:r>
          </a:p>
          <a:p>
            <a:r>
              <a:rPr lang="en-GB" dirty="0"/>
              <a:t>Prokaryote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Use your </a:t>
            </a:r>
            <a:r>
              <a:rPr lang="en-GB" dirty="0" err="1"/>
              <a:t>iPad</a:t>
            </a:r>
            <a:r>
              <a:rPr lang="en-GB" dirty="0"/>
              <a:t> if you are stuck…</a:t>
            </a:r>
          </a:p>
        </p:txBody>
      </p:sp>
    </p:spTree>
    <p:extLst>
      <p:ext uri="{BB962C8B-B14F-4D97-AF65-F5344CB8AC3E}">
        <p14:creationId xmlns:p14="http://schemas.microsoft.com/office/powerpoint/2010/main" val="1306582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will:</a:t>
            </a:r>
          </a:p>
          <a:p>
            <a:r>
              <a:rPr lang="en-GB" dirty="0"/>
              <a:t>Understand how DNA is organised in different types of cells</a:t>
            </a:r>
          </a:p>
        </p:txBody>
      </p:sp>
    </p:spTree>
    <p:extLst>
      <p:ext uri="{BB962C8B-B14F-4D97-AF65-F5344CB8AC3E}">
        <p14:creationId xmlns:p14="http://schemas.microsoft.com/office/powerpoint/2010/main" val="7882985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State that Prokaryotes have a single, circular chromosome and smaller circular plasmids. </a:t>
            </a:r>
          </a:p>
          <a:p>
            <a:r>
              <a:rPr lang="en-GB" dirty="0"/>
              <a:t>State that Eukaryotes all have linear chromosomes, in the nucleus, which are tightly coiled and packaged with associated proteins. They also contain circular chromosomes in their mitochondria and chloroplasts. </a:t>
            </a:r>
          </a:p>
          <a:p>
            <a:r>
              <a:rPr lang="en-GB" dirty="0"/>
              <a:t>State that Yeast is a special example of a eukaryote as it also has plasmids.</a:t>
            </a:r>
          </a:p>
        </p:txBody>
      </p:sp>
    </p:spTree>
    <p:extLst>
      <p:ext uri="{BB962C8B-B14F-4D97-AF65-F5344CB8AC3E}">
        <p14:creationId xmlns:p14="http://schemas.microsoft.com/office/powerpoint/2010/main" val="56796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Organisation</a:t>
            </a:r>
            <a:r>
              <a:rPr lang="en-US" dirty="0"/>
              <a:t> of DNA in prokaryotes and eukaryotes</a:t>
            </a: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1591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GB" dirty="0"/>
              <a:t>DNA is the genetic material of living things.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GB" dirty="0"/>
              <a:t>DNA structure.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GB" dirty="0"/>
              <a:t>Difference between a prokaryote and eukaryote.</a:t>
            </a:r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47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457200" y="139700"/>
            <a:ext cx="8229600" cy="1143000"/>
          </a:xfrm>
        </p:spPr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Prokaryotes v Eukaryotes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457200" y="1241425"/>
            <a:ext cx="8229600" cy="3775075"/>
          </a:xfrm>
        </p:spPr>
        <p:txBody>
          <a:bodyPr>
            <a:normAutofit lnSpcReduction="10000"/>
          </a:bodyPr>
          <a:lstStyle/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Prokaryotes are organisms lacking a nucleus.</a:t>
            </a:r>
          </a:p>
          <a:p>
            <a:pPr marL="0" indent="0">
              <a:buFont typeface="Arial" pitchFamily="34" charset="0"/>
              <a:buNone/>
            </a:pPr>
            <a:endParaRPr lang="en-US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Think back to National 5…which organisms did not have a nucleus?</a:t>
            </a:r>
          </a:p>
          <a:p>
            <a:pPr marL="0" indent="0">
              <a:buFont typeface="Arial" pitchFamily="34" charset="0"/>
              <a:buNone/>
            </a:pPr>
            <a:endParaRPr lang="en-US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>
                <a:latin typeface="Comic Sans MS" pitchFamily="66" charset="0"/>
                <a:ea typeface="ＭＳ Ｐゴシック" pitchFamily="34" charset="-128"/>
              </a:rPr>
              <a:t>e.g. bacteria</a:t>
            </a:r>
          </a:p>
        </p:txBody>
      </p:sp>
    </p:spTree>
    <p:extLst>
      <p:ext uri="{BB962C8B-B14F-4D97-AF65-F5344CB8AC3E}">
        <p14:creationId xmlns:p14="http://schemas.microsoft.com/office/powerpoint/2010/main" val="80178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Content Placeholder 3" descr="6a00d83452932669e2017c32859dd2970b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890" r="-30890"/>
          <a:stretch>
            <a:fillRect/>
          </a:stretch>
        </p:blipFill>
        <p:spPr>
          <a:xfrm>
            <a:off x="-2084813" y="204179"/>
            <a:ext cx="13313625" cy="6449641"/>
          </a:xfrm>
        </p:spPr>
      </p:pic>
    </p:spTree>
    <p:extLst>
      <p:ext uri="{BB962C8B-B14F-4D97-AF65-F5344CB8AC3E}">
        <p14:creationId xmlns:p14="http://schemas.microsoft.com/office/powerpoint/2010/main" val="18204201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147638" y="96838"/>
            <a:ext cx="8890000" cy="1143000"/>
          </a:xfrm>
        </p:spPr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DNA organisation in prokaryotes</a:t>
            </a: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457200" y="1239838"/>
            <a:ext cx="8229600" cy="4135437"/>
          </a:xfrm>
        </p:spPr>
        <p:txBody>
          <a:bodyPr>
            <a:normAutofit lnSpcReduction="10000"/>
          </a:bodyPr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Prokaryotes usually have a single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circular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double stranded chromosome.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Some prokaryotes have a second chromosome which can carry extra non-essential genes – this is called a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plasmid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Bacteria are prokaryotic cells. </a:t>
            </a:r>
          </a:p>
        </p:txBody>
      </p:sp>
    </p:spTree>
    <p:extLst>
      <p:ext uri="{BB962C8B-B14F-4D97-AF65-F5344CB8AC3E}">
        <p14:creationId xmlns:p14="http://schemas.microsoft.com/office/powerpoint/2010/main" val="123388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31073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1912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Eukaryotes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10000"/>
          </a:bodyPr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Eukaryotes are organisms with a nucleus containing several </a:t>
            </a: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linear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 chromosomes.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Eukaryotes also have extra DNA out with the nucleus – mitochondrial and chloroplast DNA.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Examples of eukaryotes are animal and plant cells and yeast cells. 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Yeast cells are a special eukaryote because they also have plasmids. </a:t>
            </a:r>
          </a:p>
        </p:txBody>
      </p:sp>
    </p:spTree>
    <p:extLst>
      <p:ext uri="{BB962C8B-B14F-4D97-AF65-F5344CB8AC3E}">
        <p14:creationId xmlns:p14="http://schemas.microsoft.com/office/powerpoint/2010/main" val="351718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E9D0E-87A7-EF48-B996-51BD3C294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Structure of DNA in prokaryote v eukaryote</a:t>
            </a:r>
          </a:p>
        </p:txBody>
      </p:sp>
      <p:pic>
        <p:nvPicPr>
          <p:cNvPr id="2050" name="Picture 2" descr="Prokaryotes vs. Eukaryotes | Similarities &amp; Differences - Lesson | Study.com">
            <a:extLst>
              <a:ext uri="{FF2B5EF4-FFF2-40B4-BE49-F238E27FC236}">
                <a16:creationId xmlns:a16="http://schemas.microsoft.com/office/drawing/2014/main" id="{DE926228-B499-DB6D-A3CA-621F8A45EA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051" y="1638126"/>
            <a:ext cx="7849581" cy="494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77D0CB-1352-D6CF-5112-9127D66A9CA6}"/>
              </a:ext>
            </a:extLst>
          </p:cNvPr>
          <p:cNvSpPr txBox="1"/>
          <p:nvPr/>
        </p:nvSpPr>
        <p:spPr>
          <a:xfrm>
            <a:off x="2843808" y="1772816"/>
            <a:ext cx="316835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Mitochondrial and Chloroplast DNA (circular, double stranded)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2EBA8E-03E4-404B-F2D1-0CA2A6B5969C}"/>
              </a:ext>
            </a:extLst>
          </p:cNvPr>
          <p:cNvSpPr txBox="1"/>
          <p:nvPr/>
        </p:nvSpPr>
        <p:spPr>
          <a:xfrm>
            <a:off x="0" y="2070006"/>
            <a:ext cx="25557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Linear chromosomes in the nucleus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EB5561-EA2C-AB03-2F94-D902EBEFCBEC}"/>
              </a:ext>
            </a:extLst>
          </p:cNvPr>
          <p:cNvSpPr txBox="1"/>
          <p:nvPr/>
        </p:nvSpPr>
        <p:spPr>
          <a:xfrm>
            <a:off x="6087008" y="2397755"/>
            <a:ext cx="255577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Circular, double stranded DNA in cytoplasm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B38F4E0-64CF-C7C8-EEA8-B227564D007D}"/>
              </a:ext>
            </a:extLst>
          </p:cNvPr>
          <p:cNvSpPr/>
          <p:nvPr/>
        </p:nvSpPr>
        <p:spPr>
          <a:xfrm>
            <a:off x="5688124" y="4501135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6B8F2F-80DF-C020-C3C1-84681E1A9FEC}"/>
              </a:ext>
            </a:extLst>
          </p:cNvPr>
          <p:cNvSpPr txBox="1"/>
          <p:nvPr/>
        </p:nvSpPr>
        <p:spPr>
          <a:xfrm>
            <a:off x="5720173" y="5035208"/>
            <a:ext cx="25557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plasmid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A57AB75-7A76-E25E-BE22-F229CB1C8D2C}"/>
              </a:ext>
            </a:extLst>
          </p:cNvPr>
          <p:cNvCxnSpPr/>
          <p:nvPr/>
        </p:nvCxnSpPr>
        <p:spPr>
          <a:xfrm flipH="1" flipV="1">
            <a:off x="5904148" y="4717159"/>
            <a:ext cx="108012" cy="29601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1326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0" y="112713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Mitochondrial and chloroplast DNA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>
          <a:xfrm>
            <a:off x="220663" y="1408113"/>
            <a:ext cx="8864600" cy="4829199"/>
          </a:xfrm>
        </p:spPr>
        <p:txBody>
          <a:bodyPr>
            <a:norm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Mitochondrial DNA is found in the mitochondria of both plants and animals.</a:t>
            </a:r>
          </a:p>
          <a:p>
            <a:pPr marL="0" indent="0">
              <a:buFont typeface="Arial" pitchFamily="34" charset="0"/>
              <a:buNone/>
            </a:pPr>
            <a:endParaRPr lang="en-US" sz="1600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These are inherited solely from the mother along with the other cell organelles during cell division.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Chloroplast DNA is found only in plants.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800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Mitochondrial DNA (mtDNA)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279400" y="1600200"/>
            <a:ext cx="8686800" cy="4493096"/>
          </a:xfrm>
        </p:spPr>
        <p:txBody>
          <a:bodyPr>
            <a:norm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Circular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, double stranded DNA.</a:t>
            </a:r>
          </a:p>
          <a:p>
            <a:pPr marL="0" indent="0">
              <a:buFont typeface="Arial" pitchFamily="34" charset="0"/>
              <a:buNone/>
            </a:pPr>
            <a:endParaRPr lang="en-US" sz="1600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Varies in size (15, 569 bp in humans, 80,000 bp in yeast to 2 million bp in some plants)</a:t>
            </a:r>
          </a:p>
          <a:p>
            <a:pPr marL="0" indent="0">
              <a:buFont typeface="Arial" pitchFamily="34" charset="0"/>
              <a:buNone/>
            </a:pPr>
            <a:endParaRPr lang="en-US" sz="1600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Codes for transfer RNA (tRNA), ribosomal RNA (rRNA) and some proteins in the mitochondria.</a:t>
            </a:r>
          </a:p>
        </p:txBody>
      </p:sp>
    </p:spTree>
    <p:extLst>
      <p:ext uri="{BB962C8B-B14F-4D97-AF65-F5344CB8AC3E}">
        <p14:creationId xmlns:p14="http://schemas.microsoft.com/office/powerpoint/2010/main" val="364964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Chloroplast DNA (cpDNA)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279400" y="1112838"/>
            <a:ext cx="8686800" cy="4908450"/>
          </a:xfrm>
        </p:spPr>
        <p:txBody>
          <a:bodyPr>
            <a:norm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b="1" dirty="0">
                <a:latin typeface="Comic Sans MS" pitchFamily="66" charset="0"/>
                <a:ea typeface="ＭＳ Ｐゴシック" pitchFamily="34" charset="-128"/>
              </a:rPr>
              <a:t>Circular</a:t>
            </a:r>
            <a:r>
              <a:rPr lang="en-US" dirty="0">
                <a:latin typeface="Comic Sans MS" pitchFamily="66" charset="0"/>
                <a:ea typeface="ＭＳ Ｐゴシック" pitchFamily="34" charset="-128"/>
              </a:rPr>
              <a:t>, double stranded DNA.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Between 80,000 and 600, 000 bp in size. Chloroplasts can have multiple copies.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>
                <a:latin typeface="Comic Sans MS" pitchFamily="66" charset="0"/>
                <a:ea typeface="ＭＳ Ｐゴシック" pitchFamily="34" charset="-128"/>
              </a:rPr>
              <a:t>Codes for rRNA, tRNAs, proteins required for transcription, translation and photosynthesis.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316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Content Placeholder 3" descr="Endosymbiotic_Theory_by_RiceandBean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370" t="18639" r="-52370"/>
          <a:stretch>
            <a:fillRect/>
          </a:stretch>
        </p:blipFill>
        <p:spPr>
          <a:xfrm>
            <a:off x="-3343275" y="801688"/>
            <a:ext cx="16227425" cy="6056312"/>
          </a:xfrm>
        </p:spPr>
      </p:pic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790575" y="33338"/>
            <a:ext cx="8229600" cy="1143000"/>
          </a:xfrm>
        </p:spPr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Endosymbiont theory</a:t>
            </a:r>
          </a:p>
        </p:txBody>
      </p:sp>
    </p:spTree>
    <p:extLst>
      <p:ext uri="{BB962C8B-B14F-4D97-AF65-F5344CB8AC3E}">
        <p14:creationId xmlns:p14="http://schemas.microsoft.com/office/powerpoint/2010/main" val="2068351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457200" y="23813"/>
            <a:ext cx="8229600" cy="1143000"/>
          </a:xfrm>
        </p:spPr>
        <p:txBody>
          <a:bodyPr/>
          <a:lstStyle/>
          <a:p>
            <a:r>
              <a:rPr lang="en-US">
                <a:latin typeface="Comic Sans MS" pitchFamily="66" charset="0"/>
                <a:ea typeface="ＭＳ Ｐゴシック" pitchFamily="34" charset="-128"/>
              </a:rPr>
              <a:t>DNA packaging in eukaryotes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250825" y="1462088"/>
            <a:ext cx="8697913" cy="5257800"/>
          </a:xfrm>
          <a:noFill/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One human chromosome – if pulled out – is approximately 4 cm.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The cell packages this into a bundle of 1.2 – 2 </a:t>
            </a:r>
            <a:r>
              <a:rPr lang="en-US" dirty="0" err="1">
                <a:solidFill>
                  <a:srgbClr val="000090"/>
                </a:solidFill>
                <a:latin typeface="Lucida Grande" charset="0"/>
                <a:ea typeface="ＭＳ Ｐゴシック" pitchFamily="34" charset="-128"/>
              </a:rPr>
              <a:t>μ</a:t>
            </a:r>
            <a:r>
              <a:rPr lang="en-US" dirty="0" err="1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m</a:t>
            </a:r>
            <a:r>
              <a:rPr lang="en-US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 long.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But you have 46 chromosomes – this is approximately </a:t>
            </a:r>
            <a:r>
              <a:rPr lang="en-US" b="1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1.84 </a:t>
            </a:r>
            <a:r>
              <a:rPr lang="en-US" b="1" dirty="0" err="1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metres</a:t>
            </a:r>
            <a:r>
              <a:rPr lang="en-US" b="1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 of DNA in every cell of your body</a:t>
            </a:r>
            <a:r>
              <a:rPr lang="en-US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pPr marL="0" indent="0">
              <a:buFont typeface="Arial" pitchFamily="34" charset="0"/>
              <a:buNone/>
            </a:pPr>
            <a:r>
              <a:rPr lang="en-US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That</a:t>
            </a:r>
            <a:r>
              <a:rPr lang="en-US" altLang="en-US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’</a:t>
            </a:r>
            <a:r>
              <a:rPr lang="en-US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s enough in your body to stretch to the </a:t>
            </a:r>
            <a:r>
              <a:rPr lang="en-US" b="1" dirty="0">
                <a:solidFill>
                  <a:srgbClr val="000090"/>
                </a:solidFill>
                <a:latin typeface="Comic Sans MS" pitchFamily="66" charset="0"/>
                <a:ea typeface="ＭＳ Ｐゴシック" pitchFamily="34" charset="-128"/>
              </a:rPr>
              <a:t>moon and back!</a:t>
            </a:r>
            <a:endParaRPr lang="en-US" dirty="0">
              <a:solidFill>
                <a:srgbClr val="000090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79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Watch the following video</a:t>
            </a:r>
          </a:p>
          <a:p>
            <a:r>
              <a:rPr lang="en-GB" dirty="0">
                <a:hlinkClick r:id="rId2"/>
              </a:rPr>
              <a:t>https://www.youtube.com/watch?v=Pxujitlv8wc&amp;pp=ygUscHJva2FyeW90aWMgYW5kIGV1a2FyeW90aWMgY2VsbHMgZGlmZmVyZW5jZXM</a:t>
            </a:r>
            <a:r>
              <a:rPr lang="en-GB">
                <a:hlinkClick r:id="rId2"/>
              </a:rPr>
              <a:t>%3D</a:t>
            </a:r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6067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State that Prokaryotes have a single, circular chromosome and smaller circular plasmids. </a:t>
            </a:r>
          </a:p>
          <a:p>
            <a:r>
              <a:rPr lang="en-GB" dirty="0"/>
              <a:t>State that Eukaryotes all have linear chromosomes, in the nucleus, which are tightly coiled and packaged with associated proteins. They also contain circular chromosomes in their mitochondria and chloroplasts. </a:t>
            </a:r>
          </a:p>
          <a:p>
            <a:r>
              <a:rPr lang="en-GB" dirty="0"/>
              <a:t>State that Yeast is a special example of a eukaryote as it also has plasmids.</a:t>
            </a:r>
          </a:p>
        </p:txBody>
      </p:sp>
    </p:spTree>
    <p:extLst>
      <p:ext uri="{BB962C8B-B14F-4D97-AF65-F5344CB8AC3E}">
        <p14:creationId xmlns:p14="http://schemas.microsoft.com/office/powerpoint/2010/main" val="18964134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section of double stranded DNA was found to have 60 guanine bases and 30 adenine bases. What is the total number of </a:t>
            </a:r>
            <a:r>
              <a:rPr lang="en-GB" dirty="0" err="1"/>
              <a:t>deoxyribose</a:t>
            </a:r>
            <a:r>
              <a:rPr lang="en-GB" dirty="0"/>
              <a:t> sugars in this section?</a:t>
            </a:r>
          </a:p>
          <a:p>
            <a:pPr marL="514350" indent="-514350">
              <a:buFont typeface="+mj-lt"/>
              <a:buAutoNum type="alphaUcPeriod"/>
            </a:pPr>
            <a:r>
              <a:rPr lang="en-GB" dirty="0"/>
              <a:t>30</a:t>
            </a:r>
          </a:p>
          <a:p>
            <a:pPr marL="514350" indent="-514350">
              <a:buFont typeface="+mj-lt"/>
              <a:buAutoNum type="alphaUcPeriod"/>
            </a:pPr>
            <a:r>
              <a:rPr lang="en-GB" dirty="0"/>
              <a:t>90</a:t>
            </a:r>
          </a:p>
          <a:p>
            <a:pPr marL="514350" indent="-514350">
              <a:buFont typeface="+mj-lt"/>
              <a:buAutoNum type="alphaUcPeriod"/>
            </a:pPr>
            <a:r>
              <a:rPr lang="en-GB" dirty="0"/>
              <a:t>180</a:t>
            </a:r>
          </a:p>
          <a:p>
            <a:pPr marL="514350" indent="-514350">
              <a:buFont typeface="+mj-lt"/>
              <a:buAutoNum type="alphaUcPeriod"/>
            </a:pPr>
            <a:r>
              <a:rPr lang="en-GB" dirty="0"/>
              <a:t>270</a:t>
            </a:r>
          </a:p>
        </p:txBody>
      </p:sp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Now Complete…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Revision Mind Map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Revision </a:t>
            </a:r>
            <a:r>
              <a:rPr lang="en-GB" dirty="0" err="1"/>
              <a:t>Quiziz</a:t>
            </a:r>
            <a:r>
              <a:rPr lang="en-GB" dirty="0"/>
              <a:t> </a:t>
            </a:r>
            <a:r>
              <a:rPr lang="en-GB" dirty="0">
                <a:hlinkClick r:id="rId2"/>
              </a:rPr>
              <a:t>https://quizizz.com/admin/quiz/62a8613640ae94001e68301b/higher-biology-unit-11?type=quiz,presentation&amp;source=MainHeader&amp;page=FeaturedPage&amp;searchLocale</a:t>
            </a:r>
            <a:r>
              <a:rPr lang="en-GB" dirty="0"/>
              <a:t>=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Past Paper questions on Teams</a:t>
            </a:r>
          </a:p>
        </p:txBody>
      </p:sp>
    </p:spTree>
    <p:extLst>
      <p:ext uri="{BB962C8B-B14F-4D97-AF65-F5344CB8AC3E}">
        <p14:creationId xmlns:p14="http://schemas.microsoft.com/office/powerpoint/2010/main" val="273769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1491</Words>
  <Application>Microsoft Office PowerPoint</Application>
  <PresentationFormat>On-screen Show (4:3)</PresentationFormat>
  <Paragraphs>206</Paragraphs>
  <Slides>47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Comic Sans MS</vt:lpstr>
      <vt:lpstr>Lucida Grande</vt:lpstr>
      <vt:lpstr>Trebuchet MS</vt:lpstr>
      <vt:lpstr>Office Theme</vt:lpstr>
      <vt:lpstr>Higher Biology </vt:lpstr>
      <vt:lpstr>Course Specification</vt:lpstr>
      <vt:lpstr>Starter</vt:lpstr>
      <vt:lpstr>Learning Intention</vt:lpstr>
      <vt:lpstr>Success Criteria </vt:lpstr>
      <vt:lpstr>DNA</vt:lpstr>
      <vt:lpstr>Nucleotides</vt:lpstr>
      <vt:lpstr>Why 5’ and 3’?</vt:lpstr>
      <vt:lpstr>PowerPoint Presentation</vt:lpstr>
      <vt:lpstr>PowerPoint Presentation</vt:lpstr>
      <vt:lpstr>The bases</vt:lpstr>
      <vt:lpstr>Base pairing</vt:lpstr>
      <vt:lpstr>DNA base pair rules</vt:lpstr>
      <vt:lpstr>The Double Helix</vt:lpstr>
      <vt:lpstr>PowerPoint Presentation</vt:lpstr>
      <vt:lpstr>PowerPoint Presentation</vt:lpstr>
      <vt:lpstr>The Double Helix</vt:lpstr>
      <vt:lpstr>PowerPoint Presentation</vt:lpstr>
      <vt:lpstr>Diagram </vt:lpstr>
      <vt:lpstr>PowerPoint Presentation</vt:lpstr>
      <vt:lpstr>Video</vt:lpstr>
      <vt:lpstr>How was all this discovered?</vt:lpstr>
      <vt:lpstr>Task</vt:lpstr>
      <vt:lpstr>Task</vt:lpstr>
      <vt:lpstr>PowerPoint Presentation</vt:lpstr>
      <vt:lpstr>Key concepts</vt:lpstr>
      <vt:lpstr>Success Criteria </vt:lpstr>
      <vt:lpstr>Plenary</vt:lpstr>
      <vt:lpstr>Starter</vt:lpstr>
      <vt:lpstr>Learning Intention</vt:lpstr>
      <vt:lpstr>Success Criteria </vt:lpstr>
      <vt:lpstr>Organisation of DNA in prokaryotes and eukaryotes</vt:lpstr>
      <vt:lpstr>Prokaryotes v Eukaryotes</vt:lpstr>
      <vt:lpstr>PowerPoint Presentation</vt:lpstr>
      <vt:lpstr>DNA organisation in prokaryotes</vt:lpstr>
      <vt:lpstr>PowerPoint Presentation</vt:lpstr>
      <vt:lpstr>Eukaryotes</vt:lpstr>
      <vt:lpstr>Structure of DNA in prokaryote v eukaryote</vt:lpstr>
      <vt:lpstr>Mitochondrial and chloroplast DNA</vt:lpstr>
      <vt:lpstr>Mitochondrial DNA (mtDNA)</vt:lpstr>
      <vt:lpstr>Chloroplast DNA (cpDNA)</vt:lpstr>
      <vt:lpstr>Endosymbiont theory</vt:lpstr>
      <vt:lpstr>DNA packaging in eukaryotes</vt:lpstr>
      <vt:lpstr>Video</vt:lpstr>
      <vt:lpstr>Success Criteria </vt:lpstr>
      <vt:lpstr>Plenary </vt:lpstr>
      <vt:lpstr>Now Complete…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 </dc:title>
  <dc:creator>GLawson (Hillpark)</dc:creator>
  <cp:lastModifiedBy>Mrs Milmore</cp:lastModifiedBy>
  <cp:revision>44</cp:revision>
  <dcterms:created xsi:type="dcterms:W3CDTF">2021-12-20T09:14:41Z</dcterms:created>
  <dcterms:modified xsi:type="dcterms:W3CDTF">2026-06-01T10:49:56Z</dcterms:modified>
</cp:coreProperties>
</file>