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59" r:id="rId6"/>
    <p:sldId id="274" r:id="rId7"/>
    <p:sldId id="275" r:id="rId8"/>
    <p:sldId id="277" r:id="rId9"/>
    <p:sldId id="278" r:id="rId10"/>
    <p:sldId id="276" r:id="rId11"/>
    <p:sldId id="279" r:id="rId12"/>
    <p:sldId id="311" r:id="rId13"/>
    <p:sldId id="280" r:id="rId14"/>
    <p:sldId id="281" r:id="rId15"/>
    <p:sldId id="282" r:id="rId16"/>
    <p:sldId id="317" r:id="rId17"/>
    <p:sldId id="312" r:id="rId18"/>
    <p:sldId id="283" r:id="rId19"/>
    <p:sldId id="316" r:id="rId20"/>
    <p:sldId id="320" r:id="rId21"/>
    <p:sldId id="318" r:id="rId22"/>
    <p:sldId id="314" r:id="rId23"/>
    <p:sldId id="284" r:id="rId24"/>
    <p:sldId id="285" r:id="rId25"/>
    <p:sldId id="287" r:id="rId26"/>
    <p:sldId id="286" r:id="rId27"/>
    <p:sldId id="288" r:id="rId28"/>
    <p:sldId id="290" r:id="rId29"/>
    <p:sldId id="291" r:id="rId30"/>
    <p:sldId id="292" r:id="rId31"/>
    <p:sldId id="289" r:id="rId32"/>
    <p:sldId id="293" r:id="rId33"/>
    <p:sldId id="315" r:id="rId34"/>
    <p:sldId id="295" r:id="rId35"/>
    <p:sldId id="298" r:id="rId36"/>
    <p:sldId id="299" r:id="rId37"/>
    <p:sldId id="300" r:id="rId38"/>
    <p:sldId id="301" r:id="rId39"/>
    <p:sldId id="302" r:id="rId40"/>
    <p:sldId id="319" r:id="rId41"/>
    <p:sldId id="26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7066580-5744-44AC-AD04-8910D96210E0}" type="datetimeFigureOut">
              <a:rPr lang="en-GB" smtClean="0"/>
              <a:t>06/11/2024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224268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7066580-5744-44AC-AD04-8910D96210E0}" type="datetimeFigureOut">
              <a:rPr lang="en-GB" smtClean="0"/>
              <a:t>06/11/2024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3645985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066580-5744-44AC-AD04-8910D96210E0}" type="datetimeFigureOut">
              <a:rPr lang="en-GB" smtClean="0"/>
              <a:t>06/11/2024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828659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7066580-5744-44AC-AD04-8910D96210E0}" type="datetimeFigureOut">
              <a:rPr lang="en-GB" smtClean="0"/>
              <a:t>06/11/2024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1074471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7066580-5744-44AC-AD04-8910D96210E0}" type="datetimeFigureOut">
              <a:rPr lang="en-GB" smtClean="0"/>
              <a:t>06/11/2024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3520398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7066580-5744-44AC-AD04-8910D96210E0}" type="datetimeFigureOut">
              <a:rPr lang="en-GB" smtClean="0"/>
              <a:t>06/11/2024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3884747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066580-5744-44AC-AD04-8910D96210E0}" type="datetimeFigureOut">
              <a:rPr lang="en-GB" smtClean="0"/>
              <a:t>06/11/2024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3895646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066580-5744-44AC-AD04-8910D96210E0}" type="datetimeFigureOut">
              <a:rPr lang="en-GB" smtClean="0"/>
              <a:t>06/11/2024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1573468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066580-5744-44AC-AD04-8910D96210E0}" type="datetimeFigureOut">
              <a:rPr lang="en-GB" smtClean="0"/>
              <a:t>06/11/2024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1507622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7066580-5744-44AC-AD04-8910D96210E0}" type="datetimeFigureOut">
              <a:rPr lang="en-GB" smtClean="0"/>
              <a:t>06/11/2024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1377624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7066580-5744-44AC-AD04-8910D96210E0}" type="datetimeFigureOut">
              <a:rPr lang="en-GB" smtClean="0"/>
              <a:t>06/11/2024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805361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3787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1817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3570288"/>
            <a:ext cx="4038600" cy="181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3"/>
          <p:cNvSpPr>
            <a:spLocks noGrp="1"/>
          </p:cNvSpPr>
          <p:nvPr>
            <p:ph type="dt" sz="half" idx="10"/>
          </p:nvPr>
        </p:nvSpPr>
        <p:spPr/>
        <p:txBody>
          <a:bodyPr/>
          <a:lstStyle>
            <a:lvl1pPr>
              <a:defRPr/>
            </a:lvl1pPr>
          </a:lstStyle>
          <a:p>
            <a:pPr>
              <a:defRPr/>
            </a:pPr>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solidFill>
                <a:srgbClr val="000000">
                  <a:tint val="75000"/>
                </a:srgbClr>
              </a:solidFill>
            </a:endParaRPr>
          </a:p>
        </p:txBody>
      </p:sp>
      <p:sp>
        <p:nvSpPr>
          <p:cNvPr id="8" name="Slide Number Placeholder 5"/>
          <p:cNvSpPr>
            <a:spLocks noGrp="1"/>
          </p:cNvSpPr>
          <p:nvPr>
            <p:ph type="sldNum" sz="quarter" idx="12"/>
          </p:nvPr>
        </p:nvSpPr>
        <p:spPr/>
        <p:txBody>
          <a:bodyPr/>
          <a:lstStyle>
            <a:lvl1pPr>
              <a:defRPr/>
            </a:lvl1pPr>
          </a:lstStyle>
          <a:p>
            <a:pPr>
              <a:defRPr/>
            </a:pPr>
            <a:fld id="{4173788D-DECC-45B1-8D8C-85D9F2C01015}" type="slidenum">
              <a:rPr lang="en-US" altLang="en-US"/>
              <a:pPr>
                <a:defRPr/>
              </a:pPr>
              <a:t>‹#›</a:t>
            </a:fld>
            <a:endParaRPr lang="en-US" altLang="en-US"/>
          </a:p>
        </p:txBody>
      </p:sp>
    </p:spTree>
    <p:extLst>
      <p:ext uri="{BB962C8B-B14F-4D97-AF65-F5344CB8AC3E}">
        <p14:creationId xmlns:p14="http://schemas.microsoft.com/office/powerpoint/2010/main" val="2507587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3787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3787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srgbClr val="000000">
                  <a:tint val="75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6A41C8C4-3E5B-4F2F-B30B-85514C931FFD}" type="slidenum">
              <a:rPr lang="en-US" altLang="en-US"/>
              <a:pPr>
                <a:defRPr/>
              </a:pPr>
              <a:t>‹#›</a:t>
            </a:fld>
            <a:endParaRPr lang="en-US" altLang="en-US"/>
          </a:p>
        </p:txBody>
      </p:sp>
    </p:spTree>
    <p:extLst>
      <p:ext uri="{BB962C8B-B14F-4D97-AF65-F5344CB8AC3E}">
        <p14:creationId xmlns:p14="http://schemas.microsoft.com/office/powerpoint/2010/main" val="262947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066580-5744-44AC-AD04-8910D96210E0}" type="datetimeFigureOut">
              <a:rPr lang="en-GB" smtClean="0"/>
              <a:t>06/11/2024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B89A44-ACDD-47FA-BF09-AE5C36244C8C}" type="slidenum">
              <a:rPr lang="en-GB" smtClean="0"/>
              <a:t>‹#›</a:t>
            </a:fld>
            <a:endParaRPr lang="en-GB"/>
          </a:p>
        </p:txBody>
      </p:sp>
    </p:spTree>
    <p:extLst>
      <p:ext uri="{BB962C8B-B14F-4D97-AF65-F5344CB8AC3E}">
        <p14:creationId xmlns:p14="http://schemas.microsoft.com/office/powerpoint/2010/main" val="860690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uk/url?url=http://www.disabilityartsonline.org.uk/the-brick&amp;rct=j&amp;frm=1&amp;q=&amp;esrc=s&amp;sa=U&amp;ei=1OhEVJvyO8Ga7gaXxYCYAQ&amp;ved=0CDAQ9QEwCw&amp;usg=AFQjCNGB0Kx7xYa1PSMSOiHdswF3CCdeGw"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Higher Biology </a:t>
            </a:r>
          </a:p>
        </p:txBody>
      </p:sp>
      <p:sp>
        <p:nvSpPr>
          <p:cNvPr id="3" name="Subtitle 2"/>
          <p:cNvSpPr>
            <a:spLocks noGrp="1"/>
          </p:cNvSpPr>
          <p:nvPr>
            <p:ph type="subTitle" idx="1"/>
          </p:nvPr>
        </p:nvSpPr>
        <p:spPr/>
        <p:txBody>
          <a:bodyPr/>
          <a:lstStyle/>
          <a:p>
            <a:r>
              <a:rPr lang="en-GB" dirty="0"/>
              <a:t>Unit 2</a:t>
            </a:r>
          </a:p>
          <a:p>
            <a:r>
              <a:rPr lang="en-GB" dirty="0"/>
              <a:t>KA 3 – Metabolic Rate</a:t>
            </a:r>
          </a:p>
        </p:txBody>
      </p:sp>
    </p:spTree>
    <p:extLst>
      <p:ext uri="{BB962C8B-B14F-4D97-AF65-F5344CB8AC3E}">
        <p14:creationId xmlns:p14="http://schemas.microsoft.com/office/powerpoint/2010/main" val="3229957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Course Specification</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2852936"/>
            <a:ext cx="8229600" cy="1234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3604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Starter – Show Me Boards</a:t>
            </a:r>
          </a:p>
        </p:txBody>
      </p:sp>
      <p:sp>
        <p:nvSpPr>
          <p:cNvPr id="3" name="Content Placeholder 2"/>
          <p:cNvSpPr>
            <a:spLocks noGrp="1"/>
          </p:cNvSpPr>
          <p:nvPr>
            <p:ph idx="1"/>
          </p:nvPr>
        </p:nvSpPr>
        <p:spPr>
          <a:xfrm>
            <a:off x="457200" y="1600200"/>
            <a:ext cx="8229600" cy="4709120"/>
          </a:xfrm>
        </p:spPr>
        <p:txBody>
          <a:bodyPr>
            <a:normAutofit/>
          </a:bodyPr>
          <a:lstStyle/>
          <a:p>
            <a:pPr marL="514350" indent="-514350">
              <a:buFont typeface="+mj-lt"/>
              <a:buAutoNum type="arabicPeriod"/>
            </a:pPr>
            <a:r>
              <a:rPr lang="en-GB" altLang="en-US" sz="3600" dirty="0"/>
              <a:t>Describe the pathway of blood through the human heart, lungs and body</a:t>
            </a:r>
          </a:p>
          <a:p>
            <a:pPr marL="514350" indent="-514350">
              <a:buFont typeface="+mj-lt"/>
              <a:buAutoNum type="arabicPeriod"/>
            </a:pPr>
            <a:r>
              <a:rPr lang="en-GB" altLang="en-US" sz="3600" dirty="0"/>
              <a:t>Draw the structure of the human heart including the right and left atria and ventricles</a:t>
            </a:r>
          </a:p>
          <a:p>
            <a:pPr marL="514350" indent="-514350">
              <a:buFont typeface="+mj-lt"/>
              <a:buAutoNum type="arabicPeriod"/>
            </a:pPr>
            <a:r>
              <a:rPr lang="en-GB" altLang="en-US" sz="3600" dirty="0"/>
              <a:t>Explain the function of red blood cells and how they do this</a:t>
            </a:r>
            <a:endParaRPr lang="en-GB" sz="3600" dirty="0"/>
          </a:p>
        </p:txBody>
      </p:sp>
    </p:spTree>
    <p:extLst>
      <p:ext uri="{BB962C8B-B14F-4D97-AF65-F5344CB8AC3E}">
        <p14:creationId xmlns:p14="http://schemas.microsoft.com/office/powerpoint/2010/main" val="801244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Learning Intention</a:t>
            </a:r>
          </a:p>
        </p:txBody>
      </p:sp>
      <p:sp>
        <p:nvSpPr>
          <p:cNvPr id="3" name="Content Placeholder 2"/>
          <p:cNvSpPr>
            <a:spLocks noGrp="1"/>
          </p:cNvSpPr>
          <p:nvPr>
            <p:ph idx="1"/>
          </p:nvPr>
        </p:nvSpPr>
        <p:spPr/>
        <p:txBody>
          <a:bodyPr>
            <a:normAutofit/>
          </a:bodyPr>
          <a:lstStyle/>
          <a:p>
            <a:pPr>
              <a:lnSpc>
                <a:spcPct val="80000"/>
              </a:lnSpc>
              <a:buNone/>
            </a:pPr>
            <a:r>
              <a:rPr lang="en-GB" altLang="en-US" dirty="0"/>
              <a:t>By the end of this topic you should be able to:</a:t>
            </a:r>
          </a:p>
          <a:p>
            <a:pPr>
              <a:lnSpc>
                <a:spcPct val="80000"/>
              </a:lnSpc>
            </a:pPr>
            <a:r>
              <a:rPr lang="en-GB" altLang="en-US" dirty="0"/>
              <a:t>Understand how the rate of metabolism can be measured</a:t>
            </a:r>
          </a:p>
          <a:p>
            <a:pPr>
              <a:lnSpc>
                <a:spcPct val="80000"/>
              </a:lnSpc>
            </a:pPr>
            <a:r>
              <a:rPr lang="en-GB" altLang="en-US" dirty="0"/>
              <a:t>Describe the mechanisms of delivery of oxygen in terms of cardiovascular system of different animals</a:t>
            </a:r>
          </a:p>
          <a:p>
            <a:pPr marL="0" indent="0">
              <a:buNone/>
            </a:pPr>
            <a:endParaRPr lang="en-GB" dirty="0"/>
          </a:p>
        </p:txBody>
      </p:sp>
    </p:spTree>
    <p:extLst>
      <p:ext uri="{BB962C8B-B14F-4D97-AF65-F5344CB8AC3E}">
        <p14:creationId xmlns:p14="http://schemas.microsoft.com/office/powerpoint/2010/main" val="2759300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Success Criteria </a:t>
            </a:r>
          </a:p>
        </p:txBody>
      </p:sp>
      <p:sp>
        <p:nvSpPr>
          <p:cNvPr id="3" name="Content Placeholder 2"/>
          <p:cNvSpPr>
            <a:spLocks noGrp="1"/>
          </p:cNvSpPr>
          <p:nvPr>
            <p:ph idx="1"/>
          </p:nvPr>
        </p:nvSpPr>
        <p:spPr/>
        <p:txBody>
          <a:bodyPr/>
          <a:lstStyle/>
          <a:p>
            <a:pPr marL="0" indent="0">
              <a:buNone/>
            </a:pPr>
            <a:r>
              <a:rPr lang="en-GB" dirty="0"/>
              <a:t>I can:</a:t>
            </a:r>
          </a:p>
          <a:p>
            <a:r>
              <a:rPr lang="en-GB" dirty="0"/>
              <a:t>List the possible measurements used to compare metabolic rates</a:t>
            </a:r>
          </a:p>
          <a:p>
            <a:r>
              <a:rPr lang="en-GB" dirty="0"/>
              <a:t>Explain why different species have different metabolic rates</a:t>
            </a:r>
          </a:p>
          <a:p>
            <a:pPr marL="0" indent="0">
              <a:buNone/>
            </a:pPr>
            <a:endParaRPr lang="en-GB" dirty="0"/>
          </a:p>
        </p:txBody>
      </p:sp>
    </p:spTree>
    <p:extLst>
      <p:ext uri="{BB962C8B-B14F-4D97-AF65-F5344CB8AC3E}">
        <p14:creationId xmlns:p14="http://schemas.microsoft.com/office/powerpoint/2010/main" val="3440551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p:cNvSpPr>
          <p:nvPr>
            <p:ph type="title"/>
          </p:nvPr>
        </p:nvSpPr>
        <p:spPr/>
        <p:txBody>
          <a:bodyPr/>
          <a:lstStyle/>
          <a:p>
            <a:pPr eaLnBrk="1" hangingPunct="1"/>
            <a:r>
              <a:rPr lang="en-GB" altLang="en-US" b="1" u="sng" dirty="0"/>
              <a:t>Metabolic Rate</a:t>
            </a:r>
          </a:p>
        </p:txBody>
      </p:sp>
      <p:sp>
        <p:nvSpPr>
          <p:cNvPr id="122883" name="Rectangle 3"/>
          <p:cNvSpPr>
            <a:spLocks noGrp="1"/>
          </p:cNvSpPr>
          <p:nvPr>
            <p:ph type="body" idx="1"/>
          </p:nvPr>
        </p:nvSpPr>
        <p:spPr/>
        <p:txBody>
          <a:bodyPr/>
          <a:lstStyle/>
          <a:p>
            <a:pPr eaLnBrk="1" hangingPunct="1">
              <a:lnSpc>
                <a:spcPct val="80000"/>
              </a:lnSpc>
            </a:pPr>
            <a:r>
              <a:rPr lang="en-GB" altLang="en-US" sz="2800" dirty="0"/>
              <a:t>Metabolic rate is the quantity of energy used by the body over a given time. It is measured in kilojoules (or kilocalories).</a:t>
            </a:r>
          </a:p>
          <a:p>
            <a:pPr eaLnBrk="1" hangingPunct="1">
              <a:lnSpc>
                <a:spcPct val="80000"/>
              </a:lnSpc>
            </a:pPr>
            <a:endParaRPr lang="en-GB" altLang="en-US" sz="2800" dirty="0"/>
          </a:p>
          <a:p>
            <a:pPr eaLnBrk="1" hangingPunct="1">
              <a:lnSpc>
                <a:spcPct val="80000"/>
              </a:lnSpc>
            </a:pPr>
            <a:endParaRPr lang="en-GB" altLang="en-US" sz="2800" dirty="0"/>
          </a:p>
          <a:p>
            <a:pPr eaLnBrk="1" hangingPunct="1">
              <a:lnSpc>
                <a:spcPct val="80000"/>
              </a:lnSpc>
              <a:buFont typeface="Arial" charset="0"/>
              <a:buNone/>
            </a:pPr>
            <a:r>
              <a:rPr lang="en-GB" altLang="en-US" sz="2800" dirty="0"/>
              <a:t>Metabolic rate can be measured as </a:t>
            </a:r>
          </a:p>
          <a:p>
            <a:pPr eaLnBrk="1" hangingPunct="1">
              <a:lnSpc>
                <a:spcPct val="80000"/>
              </a:lnSpc>
            </a:pPr>
            <a:r>
              <a:rPr lang="en-GB" altLang="en-US" sz="2800" dirty="0"/>
              <a:t>Oxygen consumption per unit time</a:t>
            </a:r>
          </a:p>
          <a:p>
            <a:pPr eaLnBrk="1" hangingPunct="1">
              <a:lnSpc>
                <a:spcPct val="80000"/>
              </a:lnSpc>
            </a:pPr>
            <a:r>
              <a:rPr lang="en-GB" altLang="en-US" sz="2800" dirty="0"/>
              <a:t>CO2 production per unit time</a:t>
            </a:r>
          </a:p>
          <a:p>
            <a:pPr eaLnBrk="1" hangingPunct="1">
              <a:lnSpc>
                <a:spcPct val="80000"/>
              </a:lnSpc>
            </a:pPr>
            <a:r>
              <a:rPr lang="en-GB" altLang="en-US" sz="2800" dirty="0"/>
              <a:t>Energy production per unit time</a:t>
            </a:r>
          </a:p>
        </p:txBody>
      </p:sp>
      <p:sp>
        <p:nvSpPr>
          <p:cNvPr id="122884" name="Rectangle 4"/>
          <p:cNvSpPr>
            <a:spLocks noChangeArrowheads="1"/>
          </p:cNvSpPr>
          <p:nvPr/>
        </p:nvSpPr>
        <p:spPr bwMode="auto">
          <a:xfrm>
            <a:off x="1116013" y="2924175"/>
            <a:ext cx="6467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omic Sans MS" pitchFamily="66" charset="0"/>
                <a:ea typeface="ＭＳ Ｐゴシック" pitchFamily="34" charset="-128"/>
              </a:defRPr>
            </a:lvl1pPr>
            <a:lvl2pPr marL="742950" indent="-285750">
              <a:spcBef>
                <a:spcPct val="20000"/>
              </a:spcBef>
              <a:buFont typeface="Arial" charset="0"/>
              <a:buChar char="–"/>
              <a:defRPr sz="2800">
                <a:solidFill>
                  <a:schemeClr val="tx1"/>
                </a:solidFill>
                <a:latin typeface="Comic Sans MS" pitchFamily="66" charset="0"/>
                <a:ea typeface="ＭＳ Ｐゴシック" pitchFamily="34" charset="-128"/>
              </a:defRPr>
            </a:lvl2pPr>
            <a:lvl3pPr marL="1143000" indent="-228600">
              <a:spcBef>
                <a:spcPct val="20000"/>
              </a:spcBef>
              <a:buFont typeface="Arial" charset="0"/>
              <a:buChar char="•"/>
              <a:defRPr sz="2400">
                <a:solidFill>
                  <a:schemeClr val="tx1"/>
                </a:solidFill>
                <a:latin typeface="Comic Sans MS" pitchFamily="66" charset="0"/>
                <a:ea typeface="ＭＳ Ｐゴシック" pitchFamily="34" charset="-128"/>
              </a:defRPr>
            </a:lvl3pPr>
            <a:lvl4pPr marL="1600200" indent="-228600">
              <a:spcBef>
                <a:spcPct val="20000"/>
              </a:spcBef>
              <a:buFont typeface="Arial" charset="0"/>
              <a:buChar char="–"/>
              <a:defRPr sz="2000">
                <a:solidFill>
                  <a:schemeClr val="tx1"/>
                </a:solidFill>
                <a:latin typeface="Comic Sans MS" pitchFamily="66" charset="0"/>
                <a:ea typeface="ＭＳ Ｐゴシック" pitchFamily="34" charset="-128"/>
              </a:defRPr>
            </a:lvl4pPr>
            <a:lvl5pPr marL="2057400" indent="-228600">
              <a:spcBef>
                <a:spcPct val="20000"/>
              </a:spcBef>
              <a:buFont typeface="Arial" charset="0"/>
              <a:buChar char="»"/>
              <a:defRPr sz="2000">
                <a:solidFill>
                  <a:schemeClr val="tx1"/>
                </a:solidFill>
                <a:latin typeface="Comic Sans MS" pitchFamily="66"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9pPr>
          </a:lstStyle>
          <a:p>
            <a:pPr fontAlgn="base">
              <a:spcBef>
                <a:spcPct val="0"/>
              </a:spcBef>
              <a:spcAft>
                <a:spcPct val="0"/>
              </a:spcAft>
              <a:buFontTx/>
              <a:buNone/>
            </a:pPr>
            <a:r>
              <a:rPr lang="en-GB" altLang="en-US" sz="2000" dirty="0">
                <a:solidFill>
                  <a:srgbClr val="000000"/>
                </a:solidFill>
              </a:rPr>
              <a:t>Glucose + Oxygen ---- &gt; ATP + carbon dioxide + water</a:t>
            </a:r>
          </a:p>
        </p:txBody>
      </p:sp>
    </p:spTree>
    <p:extLst>
      <p:ext uri="{BB962C8B-B14F-4D97-AF65-F5344CB8AC3E}">
        <p14:creationId xmlns:p14="http://schemas.microsoft.com/office/powerpoint/2010/main" val="45457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88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88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88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288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28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p:cNvSpPr>
          <p:nvPr>
            <p:ph type="title"/>
          </p:nvPr>
        </p:nvSpPr>
        <p:spPr/>
        <p:txBody>
          <a:bodyPr/>
          <a:lstStyle/>
          <a:p>
            <a:pPr eaLnBrk="1" hangingPunct="1"/>
            <a:r>
              <a:rPr lang="en-GB" altLang="en-US" b="1" u="sng" dirty="0"/>
              <a:t>Measuring metabolic rate</a:t>
            </a:r>
          </a:p>
        </p:txBody>
      </p:sp>
      <p:sp>
        <p:nvSpPr>
          <p:cNvPr id="123907" name="Rectangle 3"/>
          <p:cNvSpPr>
            <a:spLocks noGrp="1"/>
          </p:cNvSpPr>
          <p:nvPr>
            <p:ph type="body" sz="half" idx="1"/>
          </p:nvPr>
        </p:nvSpPr>
        <p:spPr/>
        <p:txBody>
          <a:bodyPr/>
          <a:lstStyle/>
          <a:p>
            <a:pPr eaLnBrk="1" hangingPunct="1">
              <a:buFont typeface="Arial" charset="0"/>
              <a:buNone/>
            </a:pPr>
            <a:r>
              <a:rPr lang="en-GB" altLang="en-US" sz="2800"/>
              <a:t>	There are different ways to measure metabolic rate.</a:t>
            </a:r>
          </a:p>
          <a:p>
            <a:pPr eaLnBrk="1" hangingPunct="1">
              <a:buFont typeface="Arial" charset="0"/>
              <a:buNone/>
            </a:pPr>
            <a:r>
              <a:rPr lang="en-GB" altLang="en-US" sz="2800"/>
              <a:t>	Respirometers and Calorimeters are two different pieces of equipment that do this</a:t>
            </a:r>
          </a:p>
        </p:txBody>
      </p:sp>
      <p:pic>
        <p:nvPicPr>
          <p:cNvPr id="123908" name="Picture 5" descr="AnPhys3e-BoxEx-07-04-A-0"/>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5651500" y="1341438"/>
            <a:ext cx="1870075" cy="1817687"/>
          </a:xfrm>
        </p:spPr>
      </p:pic>
      <p:pic>
        <p:nvPicPr>
          <p:cNvPr id="123909" name="Picture 8" descr="calorimete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795963" y="3573463"/>
            <a:ext cx="2006600" cy="1817687"/>
          </a:xfrm>
        </p:spPr>
      </p:pic>
    </p:spTree>
    <p:extLst>
      <p:ext uri="{BB962C8B-B14F-4D97-AF65-F5344CB8AC3E}">
        <p14:creationId xmlns:p14="http://schemas.microsoft.com/office/powerpoint/2010/main" val="2581862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p:cNvSpPr>
          <p:nvPr>
            <p:ph type="title"/>
          </p:nvPr>
        </p:nvSpPr>
        <p:spPr/>
        <p:txBody>
          <a:bodyPr/>
          <a:lstStyle/>
          <a:p>
            <a:pPr eaLnBrk="1" hangingPunct="1"/>
            <a:r>
              <a:rPr lang="en-GB" altLang="en-US" b="1" u="sng" dirty="0"/>
              <a:t>Calorimeters</a:t>
            </a:r>
          </a:p>
        </p:txBody>
      </p:sp>
      <p:sp>
        <p:nvSpPr>
          <p:cNvPr id="125955" name="Text Box 6"/>
          <p:cNvSpPr txBox="1">
            <a:spLocks noChangeArrowheads="1"/>
          </p:cNvSpPr>
          <p:nvPr/>
        </p:nvSpPr>
        <p:spPr bwMode="auto">
          <a:xfrm>
            <a:off x="250825" y="1341438"/>
            <a:ext cx="446405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omic Sans MS" pitchFamily="66" charset="0"/>
                <a:ea typeface="ＭＳ Ｐゴシック" pitchFamily="34" charset="-128"/>
              </a:defRPr>
            </a:lvl1pPr>
            <a:lvl2pPr marL="742950" indent="-285750">
              <a:spcBef>
                <a:spcPct val="20000"/>
              </a:spcBef>
              <a:buFont typeface="Arial" charset="0"/>
              <a:buChar char="–"/>
              <a:defRPr sz="2800">
                <a:solidFill>
                  <a:schemeClr val="tx1"/>
                </a:solidFill>
                <a:latin typeface="Comic Sans MS" pitchFamily="66" charset="0"/>
                <a:ea typeface="ＭＳ Ｐゴシック" pitchFamily="34" charset="-128"/>
              </a:defRPr>
            </a:lvl2pPr>
            <a:lvl3pPr marL="1143000" indent="-228600">
              <a:spcBef>
                <a:spcPct val="20000"/>
              </a:spcBef>
              <a:buFont typeface="Arial" charset="0"/>
              <a:buChar char="•"/>
              <a:defRPr sz="2400">
                <a:solidFill>
                  <a:schemeClr val="tx1"/>
                </a:solidFill>
                <a:latin typeface="Comic Sans MS" pitchFamily="66" charset="0"/>
                <a:ea typeface="ＭＳ Ｐゴシック" pitchFamily="34" charset="-128"/>
              </a:defRPr>
            </a:lvl3pPr>
            <a:lvl4pPr marL="1600200" indent="-228600">
              <a:spcBef>
                <a:spcPct val="20000"/>
              </a:spcBef>
              <a:buFont typeface="Arial" charset="0"/>
              <a:buChar char="–"/>
              <a:defRPr sz="2000">
                <a:solidFill>
                  <a:schemeClr val="tx1"/>
                </a:solidFill>
                <a:latin typeface="Comic Sans MS" pitchFamily="66" charset="0"/>
                <a:ea typeface="ＭＳ Ｐゴシック" pitchFamily="34" charset="-128"/>
              </a:defRPr>
            </a:lvl4pPr>
            <a:lvl5pPr marL="2057400" indent="-228600">
              <a:spcBef>
                <a:spcPct val="20000"/>
              </a:spcBef>
              <a:buFont typeface="Arial" charset="0"/>
              <a:buChar char="»"/>
              <a:defRPr sz="2000">
                <a:solidFill>
                  <a:schemeClr val="tx1"/>
                </a:solidFill>
                <a:latin typeface="Comic Sans MS" pitchFamily="66"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9pPr>
          </a:lstStyle>
          <a:p>
            <a:pPr fontAlgn="base">
              <a:spcBef>
                <a:spcPct val="50000"/>
              </a:spcBef>
              <a:spcAft>
                <a:spcPct val="0"/>
              </a:spcAft>
              <a:buFontTx/>
              <a:buNone/>
            </a:pPr>
            <a:r>
              <a:rPr lang="en-GB" altLang="en-US" sz="2400">
                <a:solidFill>
                  <a:srgbClr val="000000"/>
                </a:solidFill>
              </a:rPr>
              <a:t>Calorimeters measure the heat generated by an organism and calculates the metabolic rate from the results</a:t>
            </a:r>
          </a:p>
        </p:txBody>
      </p:sp>
      <p:sp>
        <p:nvSpPr>
          <p:cNvPr id="125956" name="AutoShape 7"/>
          <p:cNvSpPr>
            <a:spLocks noChangeArrowheads="1"/>
          </p:cNvSpPr>
          <p:nvPr/>
        </p:nvSpPr>
        <p:spPr bwMode="auto">
          <a:xfrm>
            <a:off x="4572000" y="2636838"/>
            <a:ext cx="3313113" cy="2232025"/>
          </a:xfrm>
          <a:prstGeom prst="bevel">
            <a:avLst>
              <a:gd name="adj" fmla="val 12500"/>
            </a:avLst>
          </a:prstGeom>
          <a:solidFill>
            <a:schemeClr val="accent1">
              <a:alpha val="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charset="0"/>
              <a:buChar char="•"/>
              <a:defRPr sz="3200">
                <a:solidFill>
                  <a:schemeClr val="tx1"/>
                </a:solidFill>
                <a:latin typeface="Comic Sans MS" pitchFamily="66" charset="0"/>
                <a:ea typeface="ＭＳ Ｐゴシック" pitchFamily="34" charset="-128"/>
              </a:defRPr>
            </a:lvl1pPr>
            <a:lvl2pPr marL="742950" indent="-285750">
              <a:spcBef>
                <a:spcPct val="20000"/>
              </a:spcBef>
              <a:buFont typeface="Arial" charset="0"/>
              <a:buChar char="–"/>
              <a:defRPr sz="2800">
                <a:solidFill>
                  <a:schemeClr val="tx1"/>
                </a:solidFill>
                <a:latin typeface="Comic Sans MS" pitchFamily="66" charset="0"/>
                <a:ea typeface="ＭＳ Ｐゴシック" pitchFamily="34" charset="-128"/>
              </a:defRPr>
            </a:lvl2pPr>
            <a:lvl3pPr marL="1143000" indent="-228600">
              <a:spcBef>
                <a:spcPct val="20000"/>
              </a:spcBef>
              <a:buFont typeface="Arial" charset="0"/>
              <a:buChar char="•"/>
              <a:defRPr sz="2400">
                <a:solidFill>
                  <a:schemeClr val="tx1"/>
                </a:solidFill>
                <a:latin typeface="Comic Sans MS" pitchFamily="66" charset="0"/>
                <a:ea typeface="ＭＳ Ｐゴシック" pitchFamily="34" charset="-128"/>
              </a:defRPr>
            </a:lvl3pPr>
            <a:lvl4pPr marL="1600200" indent="-228600">
              <a:spcBef>
                <a:spcPct val="20000"/>
              </a:spcBef>
              <a:buFont typeface="Arial" charset="0"/>
              <a:buChar char="–"/>
              <a:defRPr sz="2000">
                <a:solidFill>
                  <a:schemeClr val="tx1"/>
                </a:solidFill>
                <a:latin typeface="Comic Sans MS" pitchFamily="66" charset="0"/>
                <a:ea typeface="ＭＳ Ｐゴシック" pitchFamily="34" charset="-128"/>
              </a:defRPr>
            </a:lvl4pPr>
            <a:lvl5pPr marL="2057400" indent="-228600">
              <a:spcBef>
                <a:spcPct val="20000"/>
              </a:spcBef>
              <a:buFont typeface="Arial" charset="0"/>
              <a:buChar char="»"/>
              <a:defRPr sz="2000">
                <a:solidFill>
                  <a:schemeClr val="tx1"/>
                </a:solidFill>
                <a:latin typeface="Comic Sans MS" pitchFamily="66"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fontAlgn="base">
              <a:spcBef>
                <a:spcPct val="0"/>
              </a:spcBef>
              <a:spcAft>
                <a:spcPct val="0"/>
              </a:spcAft>
              <a:buFontTx/>
              <a:buNone/>
            </a:pPr>
            <a:endParaRPr lang="en-US" altLang="en-US" sz="1800" u="sng">
              <a:solidFill>
                <a:srgbClr val="000000"/>
              </a:solidFill>
              <a:latin typeface="Arial" charset="0"/>
            </a:endParaRPr>
          </a:p>
        </p:txBody>
      </p:sp>
      <p:pic>
        <p:nvPicPr>
          <p:cNvPr id="125957" name="Picture 11" descr="ANd9GcTTCjJ5Q843ZCrvdHNq2tgi45NEAJRn41GpHSGfcHj99_sEeEKg4FiRPw">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3429000"/>
            <a:ext cx="7524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8" name="Line 17"/>
          <p:cNvSpPr>
            <a:spLocks noChangeShapeType="1"/>
          </p:cNvSpPr>
          <p:nvPr/>
        </p:nvSpPr>
        <p:spPr bwMode="auto">
          <a:xfrm>
            <a:off x="4427538" y="3141663"/>
            <a:ext cx="3671887" cy="0"/>
          </a:xfrm>
          <a:prstGeom prst="line">
            <a:avLst/>
          </a:prstGeom>
          <a:noFill/>
          <a:ln w="133350">
            <a:solidFill>
              <a:srgbClr val="00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u="sng">
              <a:solidFill>
                <a:srgbClr val="000000"/>
              </a:solidFill>
              <a:latin typeface="Arial" charset="0"/>
            </a:endParaRPr>
          </a:p>
        </p:txBody>
      </p:sp>
      <p:sp>
        <p:nvSpPr>
          <p:cNvPr id="125959" name="Text Box 18"/>
          <p:cNvSpPr txBox="1">
            <a:spLocks noChangeArrowheads="1"/>
          </p:cNvSpPr>
          <p:nvPr/>
        </p:nvSpPr>
        <p:spPr bwMode="auto">
          <a:xfrm>
            <a:off x="3348038" y="2997200"/>
            <a:ext cx="86518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omic Sans MS" pitchFamily="66" charset="0"/>
                <a:ea typeface="ＭＳ Ｐゴシック" pitchFamily="34" charset="-128"/>
              </a:defRPr>
            </a:lvl1pPr>
            <a:lvl2pPr marL="742950" indent="-285750">
              <a:spcBef>
                <a:spcPct val="20000"/>
              </a:spcBef>
              <a:buFont typeface="Arial" charset="0"/>
              <a:buChar char="–"/>
              <a:defRPr sz="2800">
                <a:solidFill>
                  <a:schemeClr val="tx1"/>
                </a:solidFill>
                <a:latin typeface="Comic Sans MS" pitchFamily="66" charset="0"/>
                <a:ea typeface="ＭＳ Ｐゴシック" pitchFamily="34" charset="-128"/>
              </a:defRPr>
            </a:lvl2pPr>
            <a:lvl3pPr marL="1143000" indent="-228600">
              <a:spcBef>
                <a:spcPct val="20000"/>
              </a:spcBef>
              <a:buFont typeface="Arial" charset="0"/>
              <a:buChar char="•"/>
              <a:defRPr sz="2400">
                <a:solidFill>
                  <a:schemeClr val="tx1"/>
                </a:solidFill>
                <a:latin typeface="Comic Sans MS" pitchFamily="66" charset="0"/>
                <a:ea typeface="ＭＳ Ｐゴシック" pitchFamily="34" charset="-128"/>
              </a:defRPr>
            </a:lvl3pPr>
            <a:lvl4pPr marL="1600200" indent="-228600">
              <a:spcBef>
                <a:spcPct val="20000"/>
              </a:spcBef>
              <a:buFont typeface="Arial" charset="0"/>
              <a:buChar char="–"/>
              <a:defRPr sz="2000">
                <a:solidFill>
                  <a:schemeClr val="tx1"/>
                </a:solidFill>
                <a:latin typeface="Comic Sans MS" pitchFamily="66" charset="0"/>
                <a:ea typeface="ＭＳ Ｐゴシック" pitchFamily="34" charset="-128"/>
              </a:defRPr>
            </a:lvl4pPr>
            <a:lvl5pPr marL="2057400" indent="-228600">
              <a:spcBef>
                <a:spcPct val="20000"/>
              </a:spcBef>
              <a:buFont typeface="Arial" charset="0"/>
              <a:buChar char="»"/>
              <a:defRPr sz="2000">
                <a:solidFill>
                  <a:schemeClr val="tx1"/>
                </a:solidFill>
                <a:latin typeface="Comic Sans MS" pitchFamily="66"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9pPr>
          </a:lstStyle>
          <a:p>
            <a:pPr fontAlgn="base">
              <a:spcBef>
                <a:spcPct val="50000"/>
              </a:spcBef>
              <a:spcAft>
                <a:spcPct val="0"/>
              </a:spcAft>
              <a:buFontTx/>
              <a:buNone/>
            </a:pPr>
            <a:r>
              <a:rPr lang="en-GB" altLang="en-US" sz="1000">
                <a:solidFill>
                  <a:srgbClr val="000000"/>
                </a:solidFill>
              </a:rPr>
              <a:t>Water in</a:t>
            </a:r>
          </a:p>
        </p:txBody>
      </p:sp>
      <p:sp>
        <p:nvSpPr>
          <p:cNvPr id="125960" name="Rectangle 19"/>
          <p:cNvSpPr>
            <a:spLocks noChangeArrowheads="1"/>
          </p:cNvSpPr>
          <p:nvPr/>
        </p:nvSpPr>
        <p:spPr bwMode="auto">
          <a:xfrm>
            <a:off x="8172450" y="2924175"/>
            <a:ext cx="784225"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omic Sans MS" pitchFamily="66" charset="0"/>
                <a:ea typeface="ＭＳ Ｐゴシック" pitchFamily="34" charset="-128"/>
              </a:defRPr>
            </a:lvl1pPr>
            <a:lvl2pPr marL="742950" indent="-285750">
              <a:spcBef>
                <a:spcPct val="20000"/>
              </a:spcBef>
              <a:buFont typeface="Arial" charset="0"/>
              <a:buChar char="–"/>
              <a:defRPr sz="2800">
                <a:solidFill>
                  <a:schemeClr val="tx1"/>
                </a:solidFill>
                <a:latin typeface="Comic Sans MS" pitchFamily="66" charset="0"/>
                <a:ea typeface="ＭＳ Ｐゴシック" pitchFamily="34" charset="-128"/>
              </a:defRPr>
            </a:lvl2pPr>
            <a:lvl3pPr marL="1143000" indent="-228600">
              <a:spcBef>
                <a:spcPct val="20000"/>
              </a:spcBef>
              <a:buFont typeface="Arial" charset="0"/>
              <a:buChar char="•"/>
              <a:defRPr sz="2400">
                <a:solidFill>
                  <a:schemeClr val="tx1"/>
                </a:solidFill>
                <a:latin typeface="Comic Sans MS" pitchFamily="66" charset="0"/>
                <a:ea typeface="ＭＳ Ｐゴシック" pitchFamily="34" charset="-128"/>
              </a:defRPr>
            </a:lvl3pPr>
            <a:lvl4pPr marL="1600200" indent="-228600">
              <a:spcBef>
                <a:spcPct val="20000"/>
              </a:spcBef>
              <a:buFont typeface="Arial" charset="0"/>
              <a:buChar char="–"/>
              <a:defRPr sz="2000">
                <a:solidFill>
                  <a:schemeClr val="tx1"/>
                </a:solidFill>
                <a:latin typeface="Comic Sans MS" pitchFamily="66" charset="0"/>
                <a:ea typeface="ＭＳ Ｐゴシック" pitchFamily="34" charset="-128"/>
              </a:defRPr>
            </a:lvl4pPr>
            <a:lvl5pPr marL="2057400" indent="-228600">
              <a:spcBef>
                <a:spcPct val="20000"/>
              </a:spcBef>
              <a:buFont typeface="Arial" charset="0"/>
              <a:buChar char="»"/>
              <a:defRPr sz="2000">
                <a:solidFill>
                  <a:schemeClr val="tx1"/>
                </a:solidFill>
                <a:latin typeface="Comic Sans MS" pitchFamily="66"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omic Sans MS" pitchFamily="66" charset="0"/>
                <a:ea typeface="ＭＳ Ｐゴシック" pitchFamily="34" charset="-128"/>
              </a:defRPr>
            </a:lvl9pPr>
          </a:lstStyle>
          <a:p>
            <a:pPr fontAlgn="base">
              <a:spcBef>
                <a:spcPct val="0"/>
              </a:spcBef>
              <a:spcAft>
                <a:spcPct val="0"/>
              </a:spcAft>
              <a:buFontTx/>
              <a:buNone/>
            </a:pPr>
            <a:r>
              <a:rPr lang="en-GB" altLang="en-US" sz="1000">
                <a:solidFill>
                  <a:srgbClr val="000000"/>
                </a:solidFill>
              </a:rPr>
              <a:t>Warmer Water out</a:t>
            </a:r>
          </a:p>
        </p:txBody>
      </p:sp>
      <p:pic>
        <p:nvPicPr>
          <p:cNvPr id="125961" name="Picture 20" descr="calorimete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611561" y="3500438"/>
            <a:ext cx="2952378" cy="2650166"/>
          </a:xfrm>
        </p:spPr>
      </p:pic>
    </p:spTree>
    <p:extLst>
      <p:ext uri="{BB962C8B-B14F-4D97-AF65-F5344CB8AC3E}">
        <p14:creationId xmlns:p14="http://schemas.microsoft.com/office/powerpoint/2010/main" val="741890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5"/>
          <p:cNvSpPr>
            <a:spLocks noGrp="1"/>
          </p:cNvSpPr>
          <p:nvPr>
            <p:ph type="title"/>
          </p:nvPr>
        </p:nvSpPr>
        <p:spPr/>
        <p:txBody>
          <a:bodyPr/>
          <a:lstStyle/>
          <a:p>
            <a:pPr eaLnBrk="1" hangingPunct="1"/>
            <a:r>
              <a:rPr lang="en-GB" altLang="en-US" b="1" u="sng" dirty="0"/>
              <a:t>Calorimeter</a:t>
            </a:r>
          </a:p>
        </p:txBody>
      </p:sp>
      <p:sp>
        <p:nvSpPr>
          <p:cNvPr id="126979" name="Rectangle 7"/>
          <p:cNvSpPr>
            <a:spLocks noGrp="1"/>
          </p:cNvSpPr>
          <p:nvPr>
            <p:ph type="body" sz="half" idx="1"/>
          </p:nvPr>
        </p:nvSpPr>
        <p:spPr/>
        <p:txBody>
          <a:bodyPr/>
          <a:lstStyle/>
          <a:p>
            <a:pPr eaLnBrk="1" hangingPunct="1">
              <a:lnSpc>
                <a:spcPct val="90000"/>
              </a:lnSpc>
            </a:pPr>
            <a:r>
              <a:rPr lang="en-GB" altLang="en-US" sz="2800"/>
              <a:t>This experiment shows the heat produced by germinating peas. The right flask is the control. There should be no temperature rise in the control flask.</a:t>
            </a:r>
          </a:p>
        </p:txBody>
      </p:sp>
      <p:pic>
        <p:nvPicPr>
          <p:cNvPr id="126980" name="Picture 4" descr="calorimete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248275" y="2208213"/>
            <a:ext cx="2838450" cy="2571750"/>
          </a:xfrm>
        </p:spPr>
      </p:pic>
    </p:spTree>
    <p:extLst>
      <p:ext uri="{BB962C8B-B14F-4D97-AF65-F5344CB8AC3E}">
        <p14:creationId xmlns:p14="http://schemas.microsoft.com/office/powerpoint/2010/main" val="834138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p:cNvSpPr>
          <p:nvPr>
            <p:ph type="title"/>
          </p:nvPr>
        </p:nvSpPr>
        <p:spPr/>
        <p:txBody>
          <a:bodyPr/>
          <a:lstStyle/>
          <a:p>
            <a:pPr eaLnBrk="1" hangingPunct="1"/>
            <a:r>
              <a:rPr lang="en-GB" altLang="en-US" b="1" u="sng" dirty="0"/>
              <a:t>Respirometers</a:t>
            </a:r>
          </a:p>
        </p:txBody>
      </p:sp>
      <p:sp>
        <p:nvSpPr>
          <p:cNvPr id="124931" name="Rectangle 3"/>
          <p:cNvSpPr>
            <a:spLocks noGrp="1"/>
          </p:cNvSpPr>
          <p:nvPr>
            <p:ph type="body" sz="half" idx="1"/>
          </p:nvPr>
        </p:nvSpPr>
        <p:spPr>
          <a:xfrm>
            <a:off x="457200" y="1600200"/>
            <a:ext cx="4906963" cy="3700463"/>
          </a:xfrm>
        </p:spPr>
        <p:txBody>
          <a:bodyPr/>
          <a:lstStyle/>
          <a:p>
            <a:pPr eaLnBrk="1" hangingPunct="1"/>
            <a:r>
              <a:rPr lang="en-GB" altLang="en-US" sz="2800"/>
              <a:t>Respirometers measure the amount of oxygen uptake by an organism. </a:t>
            </a:r>
          </a:p>
          <a:p>
            <a:pPr eaLnBrk="1" hangingPunct="1"/>
            <a:endParaRPr lang="en-GB" altLang="en-US" sz="2800"/>
          </a:p>
          <a:p>
            <a:pPr eaLnBrk="1" hangingPunct="1"/>
            <a:r>
              <a:rPr lang="en-GB" altLang="en-US" sz="2800"/>
              <a:t>If a man consumes 350L of oxygen on average per day this equates to 1700Kcal or 7000Kj</a:t>
            </a:r>
          </a:p>
        </p:txBody>
      </p:sp>
      <p:pic>
        <p:nvPicPr>
          <p:cNvPr id="124932" name="Picture 4" descr="AnPhys3e-BoxEx-07-04-A-0"/>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207003" y="2060575"/>
            <a:ext cx="3778505" cy="3672681"/>
          </a:xfrm>
          <a:noFill/>
        </p:spPr>
      </p:pic>
    </p:spTree>
    <p:extLst>
      <p:ext uri="{BB962C8B-B14F-4D97-AF65-F5344CB8AC3E}">
        <p14:creationId xmlns:p14="http://schemas.microsoft.com/office/powerpoint/2010/main" val="2660577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p:cNvSpPr>
            <a:spLocks noGrp="1"/>
          </p:cNvSpPr>
          <p:nvPr>
            <p:ph type="title"/>
          </p:nvPr>
        </p:nvSpPr>
        <p:spPr>
          <a:xfrm>
            <a:off x="457200" y="115888"/>
            <a:ext cx="8229600" cy="1143000"/>
          </a:xfrm>
        </p:spPr>
        <p:txBody>
          <a:bodyPr/>
          <a:lstStyle/>
          <a:p>
            <a:r>
              <a:rPr lang="en-GB" altLang="en-US" b="1" u="sng" dirty="0"/>
              <a:t>Basal metabolic rate (BMR)</a:t>
            </a:r>
          </a:p>
        </p:txBody>
      </p:sp>
      <p:sp>
        <p:nvSpPr>
          <p:cNvPr id="128003" name="Content Placeholder 2"/>
          <p:cNvSpPr>
            <a:spLocks noGrp="1"/>
          </p:cNvSpPr>
          <p:nvPr>
            <p:ph idx="1"/>
          </p:nvPr>
        </p:nvSpPr>
        <p:spPr>
          <a:xfrm>
            <a:off x="476250" y="1258888"/>
            <a:ext cx="8229600" cy="3787775"/>
          </a:xfrm>
        </p:spPr>
        <p:txBody>
          <a:bodyPr>
            <a:normAutofit lnSpcReduction="10000"/>
          </a:bodyPr>
          <a:lstStyle/>
          <a:p>
            <a:pPr marL="0" indent="0">
              <a:buFont typeface="Arial" charset="0"/>
              <a:buNone/>
            </a:pPr>
            <a:r>
              <a:rPr lang="en-GB" altLang="en-US" sz="2800"/>
              <a:t>At rest, meaning in periods of inactivity, the metabolic rate is known as the basal metabolic rate (BMR). At rest, the BMR is low compared to when the body is undergoing activities like exercise. </a:t>
            </a:r>
          </a:p>
          <a:p>
            <a:pPr marL="0" indent="0">
              <a:buFont typeface="Arial" charset="0"/>
              <a:buNone/>
            </a:pPr>
            <a:endParaRPr lang="en-GB" altLang="en-US" sz="2800"/>
          </a:p>
          <a:p>
            <a:pPr marL="0" indent="0">
              <a:buFont typeface="Arial" charset="0"/>
              <a:buNone/>
            </a:pPr>
            <a:r>
              <a:rPr lang="en-GB" altLang="en-US" sz="2800"/>
              <a:t>During this resting state the body only needs to use energy to keep vital organs such as the heart, lungs and brain functioning properly.</a:t>
            </a:r>
          </a:p>
        </p:txBody>
      </p:sp>
    </p:spTree>
    <p:extLst>
      <p:ext uri="{BB962C8B-B14F-4D97-AF65-F5344CB8AC3E}">
        <p14:creationId xmlns:p14="http://schemas.microsoft.com/office/powerpoint/2010/main" val="2917152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Metabolic Rate Video</a:t>
            </a:r>
          </a:p>
        </p:txBody>
      </p:sp>
      <p:sp>
        <p:nvSpPr>
          <p:cNvPr id="3" name="Content Placeholder 2"/>
          <p:cNvSpPr>
            <a:spLocks noGrp="1"/>
          </p:cNvSpPr>
          <p:nvPr>
            <p:ph idx="1"/>
          </p:nvPr>
        </p:nvSpPr>
        <p:spPr/>
        <p:txBody>
          <a:bodyPr/>
          <a:lstStyle/>
          <a:p>
            <a:r>
              <a:rPr lang="en-GB" dirty="0"/>
              <a:t>https://www.youtube.com/watch?v=LKZZrJjI_NI</a:t>
            </a:r>
          </a:p>
        </p:txBody>
      </p:sp>
    </p:spTree>
    <p:extLst>
      <p:ext uri="{BB962C8B-B14F-4D97-AF65-F5344CB8AC3E}">
        <p14:creationId xmlns:p14="http://schemas.microsoft.com/office/powerpoint/2010/main" val="3444671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p:cNvSpPr>
          <p:nvPr>
            <p:ph type="title"/>
          </p:nvPr>
        </p:nvSpPr>
        <p:spPr/>
        <p:txBody>
          <a:bodyPr/>
          <a:lstStyle/>
          <a:p>
            <a:pPr eaLnBrk="1" hangingPunct="1"/>
            <a:r>
              <a:rPr lang="en-US" altLang="en-US" b="1" u="sng" dirty="0"/>
              <a:t>Compare metabolic rates</a:t>
            </a:r>
          </a:p>
        </p:txBody>
      </p:sp>
      <p:graphicFrame>
        <p:nvGraphicFramePr>
          <p:cNvPr id="2" name="Table 1"/>
          <p:cNvGraphicFramePr>
            <a:graphicFrameLocks noGrp="1"/>
          </p:cNvGraphicFramePr>
          <p:nvPr/>
        </p:nvGraphicFramePr>
        <p:xfrm>
          <a:off x="611188" y="1430338"/>
          <a:ext cx="7777162" cy="3798886"/>
        </p:xfrm>
        <a:graphic>
          <a:graphicData uri="http://schemas.openxmlformats.org/drawingml/2006/table">
            <a:tbl>
              <a:tblPr firstRow="1" bandRow="1">
                <a:tableStyleId>{7DF18680-E054-41AD-8BC1-D1AEF772440D}</a:tableStyleId>
              </a:tblPr>
              <a:tblGrid>
                <a:gridCol w="3888581">
                  <a:extLst>
                    <a:ext uri="{9D8B030D-6E8A-4147-A177-3AD203B41FA5}">
                      <a16:colId xmlns:a16="http://schemas.microsoft.com/office/drawing/2014/main" val="20000"/>
                    </a:ext>
                  </a:extLst>
                </a:gridCol>
                <a:gridCol w="3888581">
                  <a:extLst>
                    <a:ext uri="{9D8B030D-6E8A-4147-A177-3AD203B41FA5}">
                      <a16:colId xmlns:a16="http://schemas.microsoft.com/office/drawing/2014/main" val="20001"/>
                    </a:ext>
                  </a:extLst>
                </a:gridCol>
              </a:tblGrid>
              <a:tr h="979902">
                <a:tc>
                  <a:txBody>
                    <a:bodyPr/>
                    <a:lstStyle/>
                    <a:p>
                      <a:r>
                        <a:rPr lang="en-GB" sz="2400" dirty="0">
                          <a:solidFill>
                            <a:schemeClr val="tx1"/>
                          </a:solidFill>
                        </a:rPr>
                        <a:t>Animal</a:t>
                      </a:r>
                    </a:p>
                  </a:txBody>
                  <a:tcPr marL="91444" marR="91444" marT="45711" marB="45711"/>
                </a:tc>
                <a:tc>
                  <a:txBody>
                    <a:bodyPr/>
                    <a:lstStyle/>
                    <a:p>
                      <a:r>
                        <a:rPr lang="en-GB" sz="2000" dirty="0">
                          <a:solidFill>
                            <a:schemeClr val="tx1"/>
                          </a:solidFill>
                        </a:rPr>
                        <a:t>Volume of oxygen consumed</a:t>
                      </a:r>
                      <a:r>
                        <a:rPr lang="en-GB" sz="2000" baseline="0" dirty="0">
                          <a:solidFill>
                            <a:schemeClr val="tx1"/>
                          </a:solidFill>
                        </a:rPr>
                        <a:t> (mm3 g⁻1 body mass h¯1)</a:t>
                      </a:r>
                      <a:endParaRPr lang="en-GB" sz="2000" dirty="0">
                        <a:solidFill>
                          <a:schemeClr val="tx1"/>
                        </a:solidFill>
                      </a:endParaRPr>
                    </a:p>
                  </a:txBody>
                  <a:tcPr marL="91444" marR="91444" marT="45711" marB="45711"/>
                </a:tc>
                <a:extLst>
                  <a:ext uri="{0D108BD9-81ED-4DB2-BD59-A6C34878D82A}">
                    <a16:rowId xmlns:a16="http://schemas.microsoft.com/office/drawing/2014/main" val="10000"/>
                  </a:ext>
                </a:extLst>
              </a:tr>
              <a:tr h="397404">
                <a:tc>
                  <a:txBody>
                    <a:bodyPr/>
                    <a:lstStyle/>
                    <a:p>
                      <a:r>
                        <a:rPr lang="en-GB" sz="1800" dirty="0"/>
                        <a:t>Sea anemone</a:t>
                      </a:r>
                      <a:r>
                        <a:rPr lang="en-GB" sz="1800" baseline="0" dirty="0"/>
                        <a:t> </a:t>
                      </a:r>
                    </a:p>
                  </a:txBody>
                  <a:tcPr marL="91444" marR="91444" marT="45711" marB="45711"/>
                </a:tc>
                <a:tc>
                  <a:txBody>
                    <a:bodyPr/>
                    <a:lstStyle/>
                    <a:p>
                      <a:r>
                        <a:rPr lang="en-GB" sz="1800" dirty="0"/>
                        <a:t>13</a:t>
                      </a:r>
                    </a:p>
                  </a:txBody>
                  <a:tcPr marL="91444" marR="91444" marT="45711" marB="45711"/>
                </a:tc>
                <a:extLst>
                  <a:ext uri="{0D108BD9-81ED-4DB2-BD59-A6C34878D82A}">
                    <a16:rowId xmlns:a16="http://schemas.microsoft.com/office/drawing/2014/main" val="10001"/>
                  </a:ext>
                </a:extLst>
              </a:tr>
              <a:tr h="434560">
                <a:tc>
                  <a:txBody>
                    <a:bodyPr/>
                    <a:lstStyle/>
                    <a:p>
                      <a:r>
                        <a:rPr lang="en-GB" sz="1800" dirty="0"/>
                        <a:t>Octopus</a:t>
                      </a:r>
                    </a:p>
                  </a:txBody>
                  <a:tcPr marL="91444" marR="91444" marT="45711" marB="45711"/>
                </a:tc>
                <a:tc>
                  <a:txBody>
                    <a:bodyPr/>
                    <a:lstStyle/>
                    <a:p>
                      <a:r>
                        <a:rPr lang="en-GB" sz="1800" dirty="0"/>
                        <a:t>80</a:t>
                      </a:r>
                    </a:p>
                  </a:txBody>
                  <a:tcPr marL="91444" marR="91444" marT="45711" marB="45711"/>
                </a:tc>
                <a:extLst>
                  <a:ext uri="{0D108BD9-81ED-4DB2-BD59-A6C34878D82A}">
                    <a16:rowId xmlns:a16="http://schemas.microsoft.com/office/drawing/2014/main" val="10002"/>
                  </a:ext>
                </a:extLst>
              </a:tr>
              <a:tr h="397404">
                <a:tc>
                  <a:txBody>
                    <a:bodyPr/>
                    <a:lstStyle/>
                    <a:p>
                      <a:r>
                        <a:rPr lang="en-GB" sz="1800" dirty="0"/>
                        <a:t>Eel</a:t>
                      </a:r>
                    </a:p>
                  </a:txBody>
                  <a:tcPr marL="91444" marR="91444" marT="45711" marB="45711"/>
                </a:tc>
                <a:tc>
                  <a:txBody>
                    <a:bodyPr/>
                    <a:lstStyle/>
                    <a:p>
                      <a:r>
                        <a:rPr lang="en-GB" sz="1800" dirty="0"/>
                        <a:t>128</a:t>
                      </a:r>
                    </a:p>
                  </a:txBody>
                  <a:tcPr marL="91444" marR="91444" marT="45711" marB="45711"/>
                </a:tc>
                <a:extLst>
                  <a:ext uri="{0D108BD9-81ED-4DB2-BD59-A6C34878D82A}">
                    <a16:rowId xmlns:a16="http://schemas.microsoft.com/office/drawing/2014/main" val="10003"/>
                  </a:ext>
                </a:extLst>
              </a:tr>
              <a:tr h="397404">
                <a:tc>
                  <a:txBody>
                    <a:bodyPr/>
                    <a:lstStyle/>
                    <a:p>
                      <a:r>
                        <a:rPr lang="en-GB" sz="1800" dirty="0"/>
                        <a:t>Frog </a:t>
                      </a:r>
                    </a:p>
                  </a:txBody>
                  <a:tcPr marL="91444" marR="91444" marT="45711" marB="45711"/>
                </a:tc>
                <a:tc>
                  <a:txBody>
                    <a:bodyPr/>
                    <a:lstStyle/>
                    <a:p>
                      <a:r>
                        <a:rPr lang="en-GB" sz="1800" dirty="0"/>
                        <a:t> 150</a:t>
                      </a:r>
                    </a:p>
                  </a:txBody>
                  <a:tcPr marL="91444" marR="91444" marT="45711" marB="45711"/>
                </a:tc>
                <a:extLst>
                  <a:ext uri="{0D108BD9-81ED-4DB2-BD59-A6C34878D82A}">
                    <a16:rowId xmlns:a16="http://schemas.microsoft.com/office/drawing/2014/main" val="10004"/>
                  </a:ext>
                </a:extLst>
              </a:tr>
              <a:tr h="397404">
                <a:tc>
                  <a:txBody>
                    <a:bodyPr/>
                    <a:lstStyle/>
                    <a:p>
                      <a:r>
                        <a:rPr lang="en-GB" sz="1800" dirty="0"/>
                        <a:t>Human</a:t>
                      </a:r>
                    </a:p>
                  </a:txBody>
                  <a:tcPr marL="91444" marR="91444" marT="45711" marB="45711"/>
                </a:tc>
                <a:tc>
                  <a:txBody>
                    <a:bodyPr/>
                    <a:lstStyle/>
                    <a:p>
                      <a:r>
                        <a:rPr lang="en-GB" sz="1800" dirty="0"/>
                        <a:t>200</a:t>
                      </a:r>
                    </a:p>
                  </a:txBody>
                  <a:tcPr marL="91444" marR="91444" marT="45711" marB="45711"/>
                </a:tc>
                <a:extLst>
                  <a:ext uri="{0D108BD9-81ED-4DB2-BD59-A6C34878D82A}">
                    <a16:rowId xmlns:a16="http://schemas.microsoft.com/office/drawing/2014/main" val="10005"/>
                  </a:ext>
                </a:extLst>
              </a:tr>
              <a:tr h="397404">
                <a:tc>
                  <a:txBody>
                    <a:bodyPr/>
                    <a:lstStyle/>
                    <a:p>
                      <a:r>
                        <a:rPr lang="en-GB" sz="1800" dirty="0"/>
                        <a:t>Mouse </a:t>
                      </a:r>
                    </a:p>
                  </a:txBody>
                  <a:tcPr marL="91444" marR="91444" marT="45711" marB="45711"/>
                </a:tc>
                <a:tc>
                  <a:txBody>
                    <a:bodyPr/>
                    <a:lstStyle/>
                    <a:p>
                      <a:r>
                        <a:rPr lang="en-GB" sz="1800" dirty="0"/>
                        <a:t>1500</a:t>
                      </a:r>
                    </a:p>
                  </a:txBody>
                  <a:tcPr marL="91444" marR="91444" marT="45711" marB="45711"/>
                </a:tc>
                <a:extLst>
                  <a:ext uri="{0D108BD9-81ED-4DB2-BD59-A6C34878D82A}">
                    <a16:rowId xmlns:a16="http://schemas.microsoft.com/office/drawing/2014/main" val="10006"/>
                  </a:ext>
                </a:extLst>
              </a:tr>
              <a:tr h="397404">
                <a:tc>
                  <a:txBody>
                    <a:bodyPr/>
                    <a:lstStyle/>
                    <a:p>
                      <a:r>
                        <a:rPr lang="en-GB" sz="1800" dirty="0"/>
                        <a:t>Hummingbird  </a:t>
                      </a:r>
                    </a:p>
                  </a:txBody>
                  <a:tcPr marL="91444" marR="91444" marT="45711" marB="45711"/>
                </a:tc>
                <a:tc>
                  <a:txBody>
                    <a:bodyPr/>
                    <a:lstStyle/>
                    <a:p>
                      <a:r>
                        <a:rPr lang="en-GB" sz="1800" dirty="0"/>
                        <a:t>3500</a:t>
                      </a:r>
                    </a:p>
                  </a:txBody>
                  <a:tcPr marL="91444" marR="91444" marT="45711" marB="45711"/>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461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r>
              <a:rPr lang="en-GB" altLang="en-US" b="1" u="sng" dirty="0"/>
              <a:t>Comparative metabolic rate</a:t>
            </a:r>
          </a:p>
        </p:txBody>
      </p:sp>
      <p:pic>
        <p:nvPicPr>
          <p:cNvPr id="130051"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637555" y="1652589"/>
            <a:ext cx="4444532" cy="3576611"/>
          </a:xfrm>
        </p:spPr>
      </p:pic>
      <p:sp>
        <p:nvSpPr>
          <p:cNvPr id="5" name="Rectangle 4"/>
          <p:cNvSpPr/>
          <p:nvPr/>
        </p:nvSpPr>
        <p:spPr>
          <a:xfrm>
            <a:off x="179388" y="1556792"/>
            <a:ext cx="4572000" cy="4678362"/>
          </a:xfrm>
          <a:prstGeom prst="rect">
            <a:avLst/>
          </a:prstGeom>
        </p:spPr>
        <p:txBody>
          <a:bodyPr>
            <a:spAutoFit/>
          </a:bodyPr>
          <a:lstStyle/>
          <a:p>
            <a:pPr eaLnBrk="0" fontAlgn="base" hangingPunct="0">
              <a:spcBef>
                <a:spcPct val="0"/>
              </a:spcBef>
              <a:spcAft>
                <a:spcPct val="0"/>
              </a:spcAft>
              <a:defRPr/>
            </a:pPr>
            <a:r>
              <a:rPr lang="en-GB" sz="2000" dirty="0">
                <a:solidFill>
                  <a:srgbClr val="000000"/>
                </a:solidFill>
              </a:rPr>
              <a:t>As a general rule, the greater the mass of an organism the higher that organism’s metabolic rate is.</a:t>
            </a:r>
          </a:p>
          <a:p>
            <a:pPr eaLnBrk="0" fontAlgn="base" hangingPunct="0">
              <a:spcBef>
                <a:spcPct val="0"/>
              </a:spcBef>
              <a:spcAft>
                <a:spcPct val="0"/>
              </a:spcAft>
              <a:defRPr/>
            </a:pPr>
            <a:endParaRPr lang="en-GB" sz="2000" dirty="0">
              <a:solidFill>
                <a:srgbClr val="000000"/>
              </a:solidFill>
            </a:endParaRPr>
          </a:p>
          <a:p>
            <a:pPr eaLnBrk="0" fontAlgn="base" hangingPunct="0">
              <a:spcBef>
                <a:spcPct val="0"/>
              </a:spcBef>
              <a:spcAft>
                <a:spcPct val="0"/>
              </a:spcAft>
              <a:defRPr/>
            </a:pPr>
            <a:r>
              <a:rPr lang="en-GB" sz="2000" dirty="0">
                <a:solidFill>
                  <a:srgbClr val="000000"/>
                </a:solidFill>
              </a:rPr>
              <a:t>However, BMR is higher per unit of body mass in small animals compared to larger ones. This is because the higher metabolic rate of small animals needs a greater delivery of oxygen to tissues around the body.</a:t>
            </a:r>
          </a:p>
          <a:p>
            <a:pPr eaLnBrk="0" fontAlgn="base" hangingPunct="0">
              <a:spcBef>
                <a:spcPct val="0"/>
              </a:spcBef>
              <a:spcAft>
                <a:spcPct val="0"/>
              </a:spcAft>
              <a:defRPr/>
            </a:pPr>
            <a:endParaRPr lang="en-GB" sz="2000" dirty="0">
              <a:solidFill>
                <a:srgbClr val="000000"/>
              </a:solidFill>
            </a:endParaRPr>
          </a:p>
          <a:p>
            <a:pPr eaLnBrk="0" fontAlgn="base" hangingPunct="0">
              <a:spcBef>
                <a:spcPct val="0"/>
              </a:spcBef>
              <a:spcAft>
                <a:spcPct val="0"/>
              </a:spcAft>
              <a:defRPr/>
            </a:pPr>
            <a:r>
              <a:rPr lang="en-GB" sz="2000" dirty="0">
                <a:solidFill>
                  <a:srgbClr val="000000"/>
                </a:solidFill>
              </a:rPr>
              <a:t>Also, the smaller animals have a greater surface area to volume ratio, so more heat is lost</a:t>
            </a:r>
          </a:p>
          <a:p>
            <a:pPr eaLnBrk="0" fontAlgn="base" hangingPunct="0">
              <a:spcBef>
                <a:spcPct val="0"/>
              </a:spcBef>
              <a:spcAft>
                <a:spcPct val="0"/>
              </a:spcAft>
              <a:defRPr/>
            </a:pPr>
            <a:endParaRPr lang="en-GB" u="sng" dirty="0">
              <a:solidFill>
                <a:srgbClr val="000000"/>
              </a:solidFill>
              <a:latin typeface="Arial" panose="020B0604020202020204" pitchFamily="34" charset="0"/>
            </a:endParaRPr>
          </a:p>
        </p:txBody>
      </p:sp>
    </p:spTree>
    <p:extLst>
      <p:ext uri="{BB962C8B-B14F-4D97-AF65-F5344CB8AC3E}">
        <p14:creationId xmlns:p14="http://schemas.microsoft.com/office/powerpoint/2010/main" val="3724073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p:cNvSpPr>
          <p:nvPr>
            <p:ph type="title"/>
          </p:nvPr>
        </p:nvSpPr>
        <p:spPr/>
        <p:txBody>
          <a:bodyPr/>
          <a:lstStyle/>
          <a:p>
            <a:pPr eaLnBrk="1" hangingPunct="1"/>
            <a:r>
              <a:rPr lang="en-GB" altLang="en-US" b="1" u="sng" dirty="0"/>
              <a:t>Oxygen delivery</a:t>
            </a:r>
          </a:p>
        </p:txBody>
      </p:sp>
      <p:sp>
        <p:nvSpPr>
          <p:cNvPr id="131075" name="Rectangle 3"/>
          <p:cNvSpPr>
            <a:spLocks noGrp="1"/>
          </p:cNvSpPr>
          <p:nvPr>
            <p:ph type="body" idx="1"/>
          </p:nvPr>
        </p:nvSpPr>
        <p:spPr/>
        <p:txBody>
          <a:bodyPr/>
          <a:lstStyle/>
          <a:p>
            <a:r>
              <a:rPr lang="en-GB" altLang="en-US" dirty="0"/>
              <a:t>High metabolic rates require efficient delivery of oxygen to cells</a:t>
            </a:r>
          </a:p>
          <a:p>
            <a:pPr marL="0" indent="0">
              <a:buNone/>
            </a:pPr>
            <a:endParaRPr lang="en-GB" altLang="en-US" dirty="0"/>
          </a:p>
          <a:p>
            <a:r>
              <a:rPr lang="en-GB" altLang="en-US" dirty="0"/>
              <a:t>Multicellular organisms need oxygen delivery systems such as cardiovascular systems</a:t>
            </a:r>
          </a:p>
        </p:txBody>
      </p:sp>
    </p:spTree>
    <p:extLst>
      <p:ext uri="{BB962C8B-B14F-4D97-AF65-F5344CB8AC3E}">
        <p14:creationId xmlns:p14="http://schemas.microsoft.com/office/powerpoint/2010/main" val="3674184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Success Criteria </a:t>
            </a:r>
          </a:p>
        </p:txBody>
      </p:sp>
      <p:sp>
        <p:nvSpPr>
          <p:cNvPr id="3" name="Content Placeholder 2"/>
          <p:cNvSpPr>
            <a:spLocks noGrp="1"/>
          </p:cNvSpPr>
          <p:nvPr>
            <p:ph idx="1"/>
          </p:nvPr>
        </p:nvSpPr>
        <p:spPr/>
        <p:txBody>
          <a:bodyPr/>
          <a:lstStyle/>
          <a:p>
            <a:pPr marL="0" indent="0">
              <a:buNone/>
            </a:pPr>
            <a:r>
              <a:rPr lang="en-GB" dirty="0"/>
              <a:t>I can:</a:t>
            </a:r>
          </a:p>
          <a:p>
            <a:r>
              <a:rPr lang="en-GB" dirty="0"/>
              <a:t>List the possible measurements used to compare metabolic rates</a:t>
            </a:r>
          </a:p>
          <a:p>
            <a:r>
              <a:rPr lang="en-GB" dirty="0"/>
              <a:t>Explain why different species have different metabolic rates</a:t>
            </a:r>
          </a:p>
          <a:p>
            <a:pPr marL="0" indent="0">
              <a:buNone/>
            </a:pPr>
            <a:endParaRPr lang="en-GB" dirty="0"/>
          </a:p>
        </p:txBody>
      </p:sp>
    </p:spTree>
    <p:extLst>
      <p:ext uri="{BB962C8B-B14F-4D97-AF65-F5344CB8AC3E}">
        <p14:creationId xmlns:p14="http://schemas.microsoft.com/office/powerpoint/2010/main" val="2684568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Plenary </a:t>
            </a:r>
          </a:p>
        </p:txBody>
      </p:sp>
      <p:sp>
        <p:nvSpPr>
          <p:cNvPr id="3" name="Content Placeholder 2"/>
          <p:cNvSpPr>
            <a:spLocks noGrp="1"/>
          </p:cNvSpPr>
          <p:nvPr>
            <p:ph idx="1"/>
          </p:nvPr>
        </p:nvSpPr>
        <p:spPr/>
        <p:txBody>
          <a:bodyPr/>
          <a:lstStyle/>
          <a:p>
            <a:r>
              <a:rPr lang="en-GB" dirty="0"/>
              <a:t>Describe the relationship between metabolic rate and body mass and explain why this is the trend </a:t>
            </a:r>
          </a:p>
        </p:txBody>
      </p:sp>
    </p:spTree>
    <p:extLst>
      <p:ext uri="{BB962C8B-B14F-4D97-AF65-F5344CB8AC3E}">
        <p14:creationId xmlns:p14="http://schemas.microsoft.com/office/powerpoint/2010/main" val="3654199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p:txBody>
          <a:bodyPr/>
          <a:lstStyle/>
          <a:p>
            <a:r>
              <a:rPr lang="en-GB" altLang="en-US" b="1" u="sng" dirty="0"/>
              <a:t>Starter</a:t>
            </a:r>
          </a:p>
        </p:txBody>
      </p:sp>
      <p:sp>
        <p:nvSpPr>
          <p:cNvPr id="3" name="Content Placeholder 2"/>
          <p:cNvSpPr>
            <a:spLocks noGrp="1"/>
          </p:cNvSpPr>
          <p:nvPr>
            <p:ph idx="1"/>
          </p:nvPr>
        </p:nvSpPr>
        <p:spPr/>
        <p:txBody>
          <a:bodyPr/>
          <a:lstStyle/>
          <a:p>
            <a:pPr marL="457200" indent="-457200">
              <a:buFont typeface="+mj-lt"/>
              <a:buAutoNum type="arabicPeriod"/>
              <a:defRPr/>
            </a:pPr>
            <a:r>
              <a:rPr lang="en-GB" dirty="0"/>
              <a:t>State the names of the 3 main types of blood vessels found in the human body</a:t>
            </a:r>
          </a:p>
          <a:p>
            <a:pPr marL="457200" indent="-457200">
              <a:buFont typeface="+mj-lt"/>
              <a:buAutoNum type="arabicPeriod"/>
              <a:defRPr/>
            </a:pPr>
            <a:r>
              <a:rPr lang="en-GB" dirty="0"/>
              <a:t>explain the functions of the 3 main types of blood vessels</a:t>
            </a:r>
          </a:p>
          <a:p>
            <a:pPr marL="457200" indent="-457200">
              <a:buFont typeface="+mj-lt"/>
              <a:buAutoNum type="arabicPeriod"/>
              <a:defRPr/>
            </a:pPr>
            <a:r>
              <a:rPr lang="en-GB" dirty="0"/>
              <a:t>State any named examples you know of </a:t>
            </a:r>
          </a:p>
          <a:p>
            <a:pPr>
              <a:buFont typeface="Arial" panose="020B0604020202020204" pitchFamily="34" charset="0"/>
              <a:buChar char="•"/>
              <a:defRPr/>
            </a:pPr>
            <a:endParaRPr lang="en-GB" dirty="0"/>
          </a:p>
        </p:txBody>
      </p:sp>
    </p:spTree>
    <p:extLst>
      <p:ext uri="{BB962C8B-B14F-4D97-AF65-F5344CB8AC3E}">
        <p14:creationId xmlns:p14="http://schemas.microsoft.com/office/powerpoint/2010/main" val="2429228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Course Specification</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3190813"/>
            <a:ext cx="8229600" cy="134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0063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Learning Intention</a:t>
            </a:r>
          </a:p>
        </p:txBody>
      </p:sp>
      <p:sp>
        <p:nvSpPr>
          <p:cNvPr id="3" name="Content Placeholder 2"/>
          <p:cNvSpPr>
            <a:spLocks noGrp="1"/>
          </p:cNvSpPr>
          <p:nvPr>
            <p:ph idx="1"/>
          </p:nvPr>
        </p:nvSpPr>
        <p:spPr/>
        <p:txBody>
          <a:bodyPr>
            <a:normAutofit/>
          </a:bodyPr>
          <a:lstStyle/>
          <a:p>
            <a:pPr>
              <a:lnSpc>
                <a:spcPct val="80000"/>
              </a:lnSpc>
              <a:buNone/>
            </a:pPr>
            <a:r>
              <a:rPr lang="en-GB" altLang="en-US" dirty="0"/>
              <a:t>By the end of this topic you should be able to:</a:t>
            </a:r>
          </a:p>
          <a:p>
            <a:pPr>
              <a:lnSpc>
                <a:spcPct val="80000"/>
              </a:lnSpc>
            </a:pPr>
            <a:r>
              <a:rPr lang="en-GB" altLang="en-US" dirty="0"/>
              <a:t>Understand how the rate of metabolism can be measured</a:t>
            </a:r>
          </a:p>
          <a:p>
            <a:pPr>
              <a:lnSpc>
                <a:spcPct val="80000"/>
              </a:lnSpc>
            </a:pPr>
            <a:r>
              <a:rPr lang="en-GB" altLang="en-US" dirty="0"/>
              <a:t>Describe the mechanisms of delivery of oxygen in terms of cardiovascular system of different animals</a:t>
            </a:r>
          </a:p>
          <a:p>
            <a:pPr marL="0" indent="0">
              <a:buNone/>
            </a:pPr>
            <a:endParaRPr lang="en-GB" dirty="0"/>
          </a:p>
        </p:txBody>
      </p:sp>
    </p:spTree>
    <p:extLst>
      <p:ext uri="{BB962C8B-B14F-4D97-AF65-F5344CB8AC3E}">
        <p14:creationId xmlns:p14="http://schemas.microsoft.com/office/powerpoint/2010/main" val="3406352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Success Criteria </a:t>
            </a:r>
          </a:p>
        </p:txBody>
      </p:sp>
      <p:sp>
        <p:nvSpPr>
          <p:cNvPr id="3" name="Content Placeholder 2"/>
          <p:cNvSpPr>
            <a:spLocks noGrp="1"/>
          </p:cNvSpPr>
          <p:nvPr>
            <p:ph idx="1"/>
          </p:nvPr>
        </p:nvSpPr>
        <p:spPr/>
        <p:txBody>
          <a:bodyPr/>
          <a:lstStyle/>
          <a:p>
            <a:pPr marL="0" indent="0">
              <a:buNone/>
            </a:pPr>
            <a:r>
              <a:rPr lang="en-GB" dirty="0"/>
              <a:t>I can:</a:t>
            </a:r>
          </a:p>
          <a:p>
            <a:r>
              <a:rPr lang="en-GB" dirty="0"/>
              <a:t>Describe the single, incomplete double and double circulatory systems and examples of species which have one</a:t>
            </a:r>
          </a:p>
          <a:p>
            <a:r>
              <a:rPr lang="en-GB" dirty="0"/>
              <a:t>Compare the efficiency of the types of circulatory system</a:t>
            </a:r>
          </a:p>
        </p:txBody>
      </p:sp>
    </p:spTree>
    <p:extLst>
      <p:ext uri="{BB962C8B-B14F-4D97-AF65-F5344CB8AC3E}">
        <p14:creationId xmlns:p14="http://schemas.microsoft.com/office/powerpoint/2010/main" val="2684568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p:txBody>
          <a:bodyPr/>
          <a:lstStyle/>
          <a:p>
            <a:r>
              <a:rPr lang="en-GB" altLang="en-US" b="1" u="sng" dirty="0"/>
              <a:t>Blood Circulation </a:t>
            </a:r>
          </a:p>
        </p:txBody>
      </p:sp>
      <p:sp>
        <p:nvSpPr>
          <p:cNvPr id="3" name="Content Placeholder 2"/>
          <p:cNvSpPr>
            <a:spLocks noGrp="1"/>
          </p:cNvSpPr>
          <p:nvPr>
            <p:ph idx="1"/>
          </p:nvPr>
        </p:nvSpPr>
        <p:spPr/>
        <p:txBody>
          <a:bodyPr>
            <a:normAutofit/>
          </a:bodyPr>
          <a:lstStyle/>
          <a:p>
            <a:pPr marL="0" indent="0">
              <a:buFont typeface="Arial" panose="020B0604020202020204" pitchFamily="34" charset="0"/>
              <a:buNone/>
              <a:defRPr/>
            </a:pPr>
            <a:r>
              <a:rPr lang="en-GB" sz="2400" dirty="0"/>
              <a:t>The main blood vessels involved in the circulation of blood around the body are:</a:t>
            </a:r>
          </a:p>
          <a:p>
            <a:pPr>
              <a:buFont typeface="Arial" panose="020B0604020202020204" pitchFamily="34" charset="0"/>
              <a:buChar char="•"/>
              <a:defRPr/>
            </a:pPr>
            <a:r>
              <a:rPr lang="en-GB" sz="2400" dirty="0">
                <a:solidFill>
                  <a:srgbClr val="FF0000"/>
                </a:solidFill>
              </a:rPr>
              <a:t>Arteries</a:t>
            </a:r>
            <a:r>
              <a:rPr lang="en-GB" sz="2400" dirty="0"/>
              <a:t> – carry blood away from the heart (under high pressure)</a:t>
            </a:r>
          </a:p>
          <a:p>
            <a:pPr>
              <a:buFont typeface="Arial" panose="020B0604020202020204" pitchFamily="34" charset="0"/>
              <a:buChar char="•"/>
              <a:defRPr/>
            </a:pPr>
            <a:r>
              <a:rPr lang="en-GB" sz="2400" dirty="0">
                <a:solidFill>
                  <a:srgbClr val="00B050"/>
                </a:solidFill>
              </a:rPr>
              <a:t>Capillaries</a:t>
            </a:r>
            <a:r>
              <a:rPr lang="en-GB" sz="2400" dirty="0"/>
              <a:t> – smallest blood vessels which exchange nutrients, gases, and waste products between the blood and the body tissue</a:t>
            </a:r>
          </a:p>
          <a:p>
            <a:pPr>
              <a:buFont typeface="Arial" panose="020B0604020202020204" pitchFamily="34" charset="0"/>
              <a:buChar char="•"/>
              <a:defRPr/>
            </a:pPr>
            <a:r>
              <a:rPr lang="en-GB" sz="2400" dirty="0">
                <a:solidFill>
                  <a:srgbClr val="7030A0"/>
                </a:solidFill>
              </a:rPr>
              <a:t>Veins</a:t>
            </a:r>
            <a:r>
              <a:rPr lang="en-GB" sz="2400" dirty="0"/>
              <a:t> – carry blood back to the heart (under low pressure)</a:t>
            </a:r>
          </a:p>
        </p:txBody>
      </p:sp>
    </p:spTree>
    <p:extLst>
      <p:ext uri="{BB962C8B-B14F-4D97-AF65-F5344CB8AC3E}">
        <p14:creationId xmlns:p14="http://schemas.microsoft.com/office/powerpoint/2010/main" val="1141892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p:cNvSpPr>
          <p:nvPr>
            <p:ph type="title"/>
          </p:nvPr>
        </p:nvSpPr>
        <p:spPr/>
        <p:txBody>
          <a:bodyPr/>
          <a:lstStyle/>
          <a:p>
            <a:pPr eaLnBrk="1" hangingPunct="1"/>
            <a:r>
              <a:rPr lang="en-GB" altLang="en-US" sz="3600" dirty="0"/>
              <a:t>Circulatory Systems in vertebrates</a:t>
            </a:r>
          </a:p>
        </p:txBody>
      </p:sp>
      <p:sp>
        <p:nvSpPr>
          <p:cNvPr id="133123" name="Rectangle 3"/>
          <p:cNvSpPr>
            <a:spLocks noGrp="1"/>
          </p:cNvSpPr>
          <p:nvPr>
            <p:ph idx="1"/>
          </p:nvPr>
        </p:nvSpPr>
        <p:spPr/>
        <p:txBody>
          <a:bodyPr/>
          <a:lstStyle/>
          <a:p>
            <a:r>
              <a:rPr lang="en-GB" altLang="en-US" sz="2800" dirty="0"/>
              <a:t>All vertebrates have </a:t>
            </a:r>
            <a:r>
              <a:rPr lang="en-GB" altLang="en-US" sz="2800" b="1" dirty="0"/>
              <a:t>closed </a:t>
            </a:r>
            <a:r>
              <a:rPr lang="en-GB" altLang="en-US" sz="2800" dirty="0"/>
              <a:t>circulatory systems where the blood is contained in a continuous circuit of blood vessels  and is kept moving by a muscular pump (a heart)</a:t>
            </a:r>
          </a:p>
          <a:p>
            <a:pPr marL="0" indent="0">
              <a:buNone/>
            </a:pPr>
            <a:endParaRPr lang="en-GB" altLang="en-US" sz="2800" dirty="0"/>
          </a:p>
          <a:p>
            <a:r>
              <a:rPr lang="en-GB" altLang="en-US" sz="2800" dirty="0"/>
              <a:t>In closed systems a drop in pressure occurs when blood passes through the capillary blood because the narrow tubes offer resistance to the flow of blood</a:t>
            </a:r>
          </a:p>
        </p:txBody>
      </p:sp>
    </p:spTree>
    <p:extLst>
      <p:ext uri="{BB962C8B-B14F-4D97-AF65-F5344CB8AC3E}">
        <p14:creationId xmlns:p14="http://schemas.microsoft.com/office/powerpoint/2010/main" val="3945344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p:txBody>
          <a:bodyPr/>
          <a:lstStyle/>
          <a:p>
            <a:r>
              <a:rPr lang="en-GB" altLang="en-US" dirty="0"/>
              <a:t>Fish Gills</a:t>
            </a:r>
          </a:p>
        </p:txBody>
      </p:sp>
      <p:pic>
        <p:nvPicPr>
          <p:cNvPr id="134147"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844824"/>
            <a:ext cx="3985591" cy="3456384"/>
          </a:xfrm>
        </p:spPr>
      </p:pic>
      <p:sp>
        <p:nvSpPr>
          <p:cNvPr id="134148" name="Content Placeholder 3"/>
          <p:cNvSpPr>
            <a:spLocks noGrp="1"/>
          </p:cNvSpPr>
          <p:nvPr>
            <p:ph sz="half" idx="4294967295"/>
          </p:nvPr>
        </p:nvSpPr>
        <p:spPr>
          <a:xfrm>
            <a:off x="4524375" y="2060848"/>
            <a:ext cx="4619625" cy="3787775"/>
          </a:xfrm>
        </p:spPr>
        <p:txBody>
          <a:bodyPr>
            <a:normAutofit/>
          </a:bodyPr>
          <a:lstStyle/>
          <a:p>
            <a:pPr marL="0" indent="0">
              <a:buFont typeface="Arial" charset="0"/>
              <a:buNone/>
            </a:pPr>
            <a:r>
              <a:rPr lang="en-GB" altLang="en-US" sz="2800" dirty="0"/>
              <a:t>Gas absorption in fish occurs in the gills. As water flows over the gill filaments oxygen diffuses down the concentration gradient in to the blood</a:t>
            </a:r>
          </a:p>
        </p:txBody>
      </p:sp>
    </p:spTree>
    <p:extLst>
      <p:ext uri="{BB962C8B-B14F-4D97-AF65-F5344CB8AC3E}">
        <p14:creationId xmlns:p14="http://schemas.microsoft.com/office/powerpoint/2010/main" val="1407679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a:xfrm>
            <a:off x="467544" y="260648"/>
            <a:ext cx="8229600" cy="1143000"/>
          </a:xfrm>
        </p:spPr>
        <p:txBody>
          <a:bodyPr/>
          <a:lstStyle/>
          <a:p>
            <a:r>
              <a:rPr lang="en-GB" altLang="en-US"/>
              <a:t>The heart of the fish</a:t>
            </a:r>
          </a:p>
        </p:txBody>
      </p:sp>
      <p:pic>
        <p:nvPicPr>
          <p:cNvPr id="13619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9512" y="2348880"/>
            <a:ext cx="4179279" cy="2448669"/>
          </a:xfrm>
        </p:spPr>
      </p:pic>
      <p:sp>
        <p:nvSpPr>
          <p:cNvPr id="136196" name="Content Placeholder 3"/>
          <p:cNvSpPr>
            <a:spLocks noGrp="1"/>
          </p:cNvSpPr>
          <p:nvPr>
            <p:ph sz="half" idx="2"/>
          </p:nvPr>
        </p:nvSpPr>
        <p:spPr>
          <a:xfrm>
            <a:off x="4644008" y="2636912"/>
            <a:ext cx="4038600" cy="1972816"/>
          </a:xfrm>
        </p:spPr>
        <p:txBody>
          <a:bodyPr>
            <a:normAutofit/>
          </a:bodyPr>
          <a:lstStyle/>
          <a:p>
            <a:pPr marL="0" indent="0">
              <a:buFont typeface="Arial" charset="0"/>
              <a:buNone/>
            </a:pPr>
            <a:r>
              <a:rPr lang="en-GB" altLang="en-US" sz="2400" dirty="0"/>
              <a:t>It is a 2 chambered heart with an atrium and ventricle and valve in between.</a:t>
            </a:r>
          </a:p>
        </p:txBody>
      </p:sp>
    </p:spTree>
    <p:extLst>
      <p:ext uri="{BB962C8B-B14F-4D97-AF65-F5344CB8AC3E}">
        <p14:creationId xmlns:p14="http://schemas.microsoft.com/office/powerpoint/2010/main" val="11296113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p:cNvSpPr>
          <p:nvPr>
            <p:ph type="title"/>
          </p:nvPr>
        </p:nvSpPr>
        <p:spPr/>
        <p:txBody>
          <a:bodyPr/>
          <a:lstStyle/>
          <a:p>
            <a:r>
              <a:rPr lang="en-GB" altLang="en-US" dirty="0"/>
              <a:t>Single Circulatory System</a:t>
            </a:r>
          </a:p>
        </p:txBody>
      </p:sp>
      <p:sp>
        <p:nvSpPr>
          <p:cNvPr id="135172" name="Content Placeholder 4"/>
          <p:cNvSpPr>
            <a:spLocks noGrp="1"/>
          </p:cNvSpPr>
          <p:nvPr>
            <p:ph sz="half" idx="4294967295"/>
          </p:nvPr>
        </p:nvSpPr>
        <p:spPr>
          <a:xfrm>
            <a:off x="4427984" y="2132856"/>
            <a:ext cx="4038600" cy="3787775"/>
          </a:xfrm>
        </p:spPr>
        <p:txBody>
          <a:bodyPr>
            <a:normAutofit/>
          </a:bodyPr>
          <a:lstStyle/>
          <a:p>
            <a:pPr marL="0" indent="0">
              <a:buFont typeface="Arial" charset="0"/>
              <a:buNone/>
            </a:pPr>
            <a:r>
              <a:rPr lang="en-GB" altLang="en-US" sz="2800" dirty="0"/>
              <a:t>The circulatory system of a </a:t>
            </a:r>
            <a:r>
              <a:rPr lang="en-GB" altLang="en-US" sz="2800" dirty="0">
                <a:solidFill>
                  <a:srgbClr val="FF0000"/>
                </a:solidFill>
              </a:rPr>
              <a:t>fish</a:t>
            </a:r>
            <a:r>
              <a:rPr lang="en-GB" altLang="en-US" sz="2800" dirty="0"/>
              <a:t> is described as </a:t>
            </a:r>
            <a:r>
              <a:rPr lang="en-GB" altLang="en-US" sz="2800" dirty="0">
                <a:solidFill>
                  <a:srgbClr val="FF0000"/>
                </a:solidFill>
              </a:rPr>
              <a:t>single</a:t>
            </a:r>
            <a:r>
              <a:rPr lang="en-GB" altLang="en-US" sz="2800" dirty="0"/>
              <a:t> because blood passes through the 2-chambered heart only once for each circuit of the body</a:t>
            </a:r>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412776"/>
            <a:ext cx="2808312" cy="5250891"/>
          </a:xfrm>
        </p:spPr>
      </p:pic>
    </p:spTree>
    <p:extLst>
      <p:ext uri="{BB962C8B-B14F-4D97-AF65-F5344CB8AC3E}">
        <p14:creationId xmlns:p14="http://schemas.microsoft.com/office/powerpoint/2010/main" val="2254947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title"/>
          </p:nvPr>
        </p:nvSpPr>
        <p:spPr/>
        <p:txBody>
          <a:bodyPr/>
          <a:lstStyle/>
          <a:p>
            <a:r>
              <a:rPr lang="en-GB" altLang="en-US" dirty="0"/>
              <a:t>Single Fish Circulatory System</a:t>
            </a:r>
          </a:p>
        </p:txBody>
      </p:sp>
      <p:sp>
        <p:nvSpPr>
          <p:cNvPr id="137219" name="Content Placeholder 3"/>
          <p:cNvSpPr>
            <a:spLocks noGrp="1"/>
          </p:cNvSpPr>
          <p:nvPr>
            <p:ph sz="half" idx="4294967295"/>
          </p:nvPr>
        </p:nvSpPr>
        <p:spPr>
          <a:xfrm>
            <a:off x="4139952" y="2276872"/>
            <a:ext cx="4821237" cy="4103687"/>
          </a:xfrm>
        </p:spPr>
        <p:txBody>
          <a:bodyPr>
            <a:normAutofit/>
          </a:bodyPr>
          <a:lstStyle/>
          <a:p>
            <a:pPr marL="0" indent="0">
              <a:buFont typeface="Arial" charset="0"/>
              <a:buNone/>
            </a:pPr>
            <a:r>
              <a:rPr lang="en-GB" altLang="en-US" sz="2800" dirty="0"/>
              <a:t>In the </a:t>
            </a:r>
            <a:r>
              <a:rPr lang="en-GB" altLang="en-US" sz="2800" dirty="0">
                <a:solidFill>
                  <a:srgbClr val="FF0000"/>
                </a:solidFill>
              </a:rPr>
              <a:t>fish</a:t>
            </a:r>
            <a:r>
              <a:rPr lang="en-GB" altLang="en-US" sz="2800" dirty="0"/>
              <a:t> the blood flows to the gills at high pressure but is delivered to the capillaries at low pressure. It is a relatively primitive and inefficient method </a:t>
            </a:r>
          </a:p>
        </p:txBody>
      </p:sp>
      <p:pic>
        <p:nvPicPr>
          <p:cNvPr id="6"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484784"/>
            <a:ext cx="2736304" cy="5116252"/>
          </a:xfrm>
        </p:spPr>
      </p:pic>
    </p:spTree>
    <p:extLst>
      <p:ext uri="{BB962C8B-B14F-4D97-AF65-F5344CB8AC3E}">
        <p14:creationId xmlns:p14="http://schemas.microsoft.com/office/powerpoint/2010/main" val="105943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normAutofit fontScale="90000"/>
          </a:bodyPr>
          <a:lstStyle/>
          <a:p>
            <a:r>
              <a:rPr lang="en-GB" altLang="en-US" dirty="0"/>
              <a:t>Incomplete Double Circulatory System</a:t>
            </a:r>
          </a:p>
        </p:txBody>
      </p:sp>
      <p:sp>
        <p:nvSpPr>
          <p:cNvPr id="139268" name="Content Placeholder 3"/>
          <p:cNvSpPr>
            <a:spLocks noGrp="1"/>
          </p:cNvSpPr>
          <p:nvPr>
            <p:ph sz="half" idx="4294967295"/>
          </p:nvPr>
        </p:nvSpPr>
        <p:spPr>
          <a:xfrm>
            <a:off x="4139952" y="2060848"/>
            <a:ext cx="4316412" cy="3787775"/>
          </a:xfrm>
        </p:spPr>
        <p:txBody>
          <a:bodyPr/>
          <a:lstStyle/>
          <a:p>
            <a:pPr marL="0" indent="0">
              <a:buFont typeface="Arial" charset="0"/>
              <a:buNone/>
            </a:pPr>
            <a:r>
              <a:rPr lang="en-GB" altLang="en-US" sz="2600" dirty="0">
                <a:solidFill>
                  <a:srgbClr val="FF0000"/>
                </a:solidFill>
              </a:rPr>
              <a:t>Reptiles </a:t>
            </a:r>
            <a:r>
              <a:rPr lang="en-GB" altLang="en-US" sz="2600" dirty="0"/>
              <a:t>and</a:t>
            </a:r>
            <a:r>
              <a:rPr lang="en-GB" altLang="en-US" sz="2600" dirty="0">
                <a:solidFill>
                  <a:srgbClr val="FF0000"/>
                </a:solidFill>
              </a:rPr>
              <a:t> amphibians </a:t>
            </a:r>
            <a:r>
              <a:rPr lang="en-GB" altLang="en-US" sz="2600" dirty="0"/>
              <a:t>circulatory systems are described as incomplete because there is only 1 ventricle and some mixing of oxygenated blood from the lungs and deoxygenated blood from the body occurs</a:t>
            </a:r>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628800"/>
            <a:ext cx="2736304" cy="4857843"/>
          </a:xfrm>
        </p:spPr>
      </p:pic>
    </p:spTree>
    <p:extLst>
      <p:ext uri="{BB962C8B-B14F-4D97-AF65-F5344CB8AC3E}">
        <p14:creationId xmlns:p14="http://schemas.microsoft.com/office/powerpoint/2010/main" val="1350208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title"/>
          </p:nvPr>
        </p:nvSpPr>
        <p:spPr/>
        <p:txBody>
          <a:bodyPr>
            <a:normAutofit fontScale="90000"/>
          </a:bodyPr>
          <a:lstStyle/>
          <a:p>
            <a:r>
              <a:rPr lang="en-GB" altLang="en-US" dirty="0"/>
              <a:t>Incomplete Double Amphibian Circulatory System</a:t>
            </a:r>
          </a:p>
        </p:txBody>
      </p:sp>
      <p:sp>
        <p:nvSpPr>
          <p:cNvPr id="140291" name="Content Placeholder 3"/>
          <p:cNvSpPr>
            <a:spLocks noGrp="1"/>
          </p:cNvSpPr>
          <p:nvPr>
            <p:ph sz="half" idx="2"/>
          </p:nvPr>
        </p:nvSpPr>
        <p:spPr>
          <a:xfrm>
            <a:off x="3923928" y="2132856"/>
            <a:ext cx="4762500" cy="3787775"/>
          </a:xfrm>
        </p:spPr>
        <p:txBody>
          <a:bodyPr/>
          <a:lstStyle/>
          <a:p>
            <a:pPr marL="0" indent="0">
              <a:buNone/>
            </a:pPr>
            <a:r>
              <a:rPr lang="en-GB" altLang="en-US" dirty="0"/>
              <a:t>In </a:t>
            </a:r>
            <a:r>
              <a:rPr lang="en-GB" altLang="en-US" dirty="0">
                <a:solidFill>
                  <a:srgbClr val="FF0000"/>
                </a:solidFill>
              </a:rPr>
              <a:t>amphibians</a:t>
            </a:r>
            <a:r>
              <a:rPr lang="en-GB" altLang="en-US" dirty="0"/>
              <a:t> the mixing is not a major problem as the blood returning from the body has been partially oxygenated through its moist skin</a:t>
            </a:r>
          </a:p>
        </p:txBody>
      </p:sp>
      <p:pic>
        <p:nvPicPr>
          <p:cNvPr id="102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55576" y="1484784"/>
            <a:ext cx="2880320" cy="5124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6390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r>
              <a:rPr lang="en-GB" altLang="en-US" dirty="0"/>
              <a:t>Amphibian and Reptile Heart </a:t>
            </a:r>
          </a:p>
        </p:txBody>
      </p:sp>
      <p:pic>
        <p:nvPicPr>
          <p:cNvPr id="141315"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71600" y="1556792"/>
            <a:ext cx="6994525" cy="3076575"/>
          </a:xfrm>
        </p:spPr>
      </p:pic>
      <p:sp>
        <p:nvSpPr>
          <p:cNvPr id="10" name="TextBox 9"/>
          <p:cNvSpPr txBox="1"/>
          <p:nvPr/>
        </p:nvSpPr>
        <p:spPr>
          <a:xfrm>
            <a:off x="244474" y="4941166"/>
            <a:ext cx="8899525" cy="1200150"/>
          </a:xfrm>
          <a:prstGeom prst="rect">
            <a:avLst/>
          </a:prstGeom>
          <a:noFill/>
        </p:spPr>
        <p:txBody>
          <a:bodyPr>
            <a:spAutoFit/>
          </a:bodyPr>
          <a:lstStyle/>
          <a:p>
            <a:pPr eaLnBrk="0" fontAlgn="base" hangingPunct="0">
              <a:spcBef>
                <a:spcPct val="0"/>
              </a:spcBef>
              <a:spcAft>
                <a:spcPct val="0"/>
              </a:spcAft>
              <a:defRPr/>
            </a:pPr>
            <a:r>
              <a:rPr lang="en-GB" sz="2400" dirty="0">
                <a:solidFill>
                  <a:srgbClr val="000000"/>
                </a:solidFill>
              </a:rPr>
              <a:t>They are made of 3 chambers. 2 atria and 1 ventricle.</a:t>
            </a:r>
          </a:p>
          <a:p>
            <a:pPr eaLnBrk="0" fontAlgn="base" hangingPunct="0">
              <a:spcBef>
                <a:spcPct val="0"/>
              </a:spcBef>
              <a:spcAft>
                <a:spcPct val="0"/>
              </a:spcAft>
              <a:defRPr/>
            </a:pPr>
            <a:r>
              <a:rPr lang="en-GB" sz="2400" dirty="0">
                <a:solidFill>
                  <a:srgbClr val="000000"/>
                </a:solidFill>
              </a:rPr>
              <a:t>In reptiles, little mixing occurs because the single ventricle is partly divided by a septum</a:t>
            </a:r>
          </a:p>
        </p:txBody>
      </p:sp>
    </p:spTree>
    <p:extLst>
      <p:ext uri="{BB962C8B-B14F-4D97-AF65-F5344CB8AC3E}">
        <p14:creationId xmlns:p14="http://schemas.microsoft.com/office/powerpoint/2010/main" val="25202776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normAutofit fontScale="90000"/>
          </a:bodyPr>
          <a:lstStyle/>
          <a:p>
            <a:r>
              <a:rPr lang="en-GB" altLang="en-US" dirty="0"/>
              <a:t>Double Complete Circulatory System</a:t>
            </a:r>
          </a:p>
        </p:txBody>
      </p:sp>
      <p:sp>
        <p:nvSpPr>
          <p:cNvPr id="138244" name="Content Placeholder 3"/>
          <p:cNvSpPr>
            <a:spLocks noGrp="1"/>
          </p:cNvSpPr>
          <p:nvPr>
            <p:ph sz="half" idx="2"/>
          </p:nvPr>
        </p:nvSpPr>
        <p:spPr>
          <a:xfrm>
            <a:off x="4139952" y="1772816"/>
            <a:ext cx="4038600" cy="4525963"/>
          </a:xfrm>
        </p:spPr>
        <p:txBody>
          <a:bodyPr>
            <a:normAutofit fontScale="92500" lnSpcReduction="20000"/>
          </a:bodyPr>
          <a:lstStyle/>
          <a:p>
            <a:pPr marL="0" indent="0">
              <a:buNone/>
            </a:pPr>
            <a:r>
              <a:rPr lang="en-GB" altLang="en-US" dirty="0"/>
              <a:t>Double because blood passes through the heart twice for each complete circuit of the body</a:t>
            </a:r>
          </a:p>
          <a:p>
            <a:pPr marL="0" indent="0">
              <a:buFont typeface="Arial" charset="0"/>
              <a:buNone/>
            </a:pPr>
            <a:endParaRPr lang="en-GB" altLang="en-US" dirty="0"/>
          </a:p>
          <a:p>
            <a:pPr marL="0" indent="0">
              <a:buFont typeface="Arial" charset="0"/>
              <a:buNone/>
            </a:pPr>
            <a:r>
              <a:rPr lang="en-GB" altLang="en-US" dirty="0"/>
              <a:t>Blood is pumped to both the lungs and the body both at high pressure ensuring vigorous flow. More efficient than single systems</a:t>
            </a:r>
          </a:p>
        </p:txBody>
      </p:sp>
      <p:pic>
        <p:nvPicPr>
          <p:cNvPr id="3" name="Content Placeholder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39552" y="1268760"/>
            <a:ext cx="2664296" cy="5415742"/>
          </a:xfrm>
        </p:spPr>
      </p:pic>
    </p:spTree>
    <p:extLst>
      <p:ext uri="{BB962C8B-B14F-4D97-AF65-F5344CB8AC3E}">
        <p14:creationId xmlns:p14="http://schemas.microsoft.com/office/powerpoint/2010/main" val="2098611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normAutofit fontScale="90000"/>
          </a:bodyPr>
          <a:lstStyle/>
          <a:p>
            <a:r>
              <a:rPr lang="en-GB" altLang="en-US" dirty="0"/>
              <a:t>Double Complete Circulatory Systems</a:t>
            </a:r>
          </a:p>
        </p:txBody>
      </p:sp>
      <p:sp>
        <p:nvSpPr>
          <p:cNvPr id="142339" name="Content Placeholder 2"/>
          <p:cNvSpPr>
            <a:spLocks noGrp="1"/>
          </p:cNvSpPr>
          <p:nvPr>
            <p:ph sz="half" idx="1"/>
          </p:nvPr>
        </p:nvSpPr>
        <p:spPr>
          <a:xfrm>
            <a:off x="4427984" y="1844824"/>
            <a:ext cx="4330700" cy="3967162"/>
          </a:xfrm>
        </p:spPr>
        <p:txBody>
          <a:bodyPr/>
          <a:lstStyle/>
          <a:p>
            <a:pPr marL="0" indent="0">
              <a:buFont typeface="Arial" charset="0"/>
              <a:buNone/>
            </a:pPr>
            <a:r>
              <a:rPr lang="en-GB" altLang="en-US" dirty="0">
                <a:solidFill>
                  <a:srgbClr val="FF0000"/>
                </a:solidFill>
              </a:rPr>
              <a:t>Birds</a:t>
            </a:r>
            <a:r>
              <a:rPr lang="en-GB" altLang="en-US" dirty="0"/>
              <a:t> and </a:t>
            </a:r>
            <a:r>
              <a:rPr lang="en-GB" altLang="en-US" dirty="0">
                <a:solidFill>
                  <a:srgbClr val="FF0000"/>
                </a:solidFill>
              </a:rPr>
              <a:t>mammals</a:t>
            </a:r>
            <a:r>
              <a:rPr lang="en-GB" altLang="en-US" dirty="0"/>
              <a:t> have complete circulatory systems. They are complete because the heart has 2 ventricles completely separated by a septum.</a:t>
            </a:r>
          </a:p>
        </p:txBody>
      </p:sp>
      <p:pic>
        <p:nvPicPr>
          <p:cNvPr id="5" name="Content Placeholder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11560" y="1268760"/>
            <a:ext cx="2664296" cy="5415742"/>
          </a:xfrm>
        </p:spPr>
      </p:pic>
    </p:spTree>
    <p:extLst>
      <p:ext uri="{BB962C8B-B14F-4D97-AF65-F5344CB8AC3E}">
        <p14:creationId xmlns:p14="http://schemas.microsoft.com/office/powerpoint/2010/main" val="2086635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r>
              <a:rPr lang="en-GB" altLang="en-US"/>
              <a:t>How much do you know?</a:t>
            </a:r>
          </a:p>
        </p:txBody>
      </p:sp>
      <p:sp>
        <p:nvSpPr>
          <p:cNvPr id="5" name="Content Placeholder 4"/>
          <p:cNvSpPr>
            <a:spLocks noGrp="1"/>
          </p:cNvSpPr>
          <p:nvPr>
            <p:ph idx="1"/>
          </p:nvPr>
        </p:nvSpPr>
        <p:spPr/>
        <p:txBody>
          <a:bodyPr>
            <a:normAutofit lnSpcReduction="10000"/>
          </a:bodyPr>
          <a:lstStyle/>
          <a:p>
            <a:pPr marL="0" indent="0">
              <a:buNone/>
              <a:defRPr/>
            </a:pPr>
            <a:r>
              <a:rPr lang="en-GB" dirty="0"/>
              <a:t>Rewrite the following sentences:</a:t>
            </a:r>
          </a:p>
          <a:p>
            <a:pPr marL="0" indent="0">
              <a:buFont typeface="Arial" panose="020B0604020202020204" pitchFamily="34" charset="0"/>
              <a:buNone/>
              <a:defRPr/>
            </a:pPr>
            <a:endParaRPr lang="en-GB" sz="2600" dirty="0"/>
          </a:p>
          <a:p>
            <a:pPr marL="0" indent="0">
              <a:buFont typeface="Arial" panose="020B0604020202020204" pitchFamily="34" charset="0"/>
              <a:buNone/>
              <a:defRPr/>
            </a:pPr>
            <a:r>
              <a:rPr lang="en-GB" sz="2600" dirty="0"/>
              <a:t>The heart of a fish contains </a:t>
            </a:r>
            <a:r>
              <a:rPr lang="en-GB" sz="2600" u="sng" dirty="0"/>
              <a:t>two/three</a:t>
            </a:r>
            <a:r>
              <a:rPr lang="en-GB" sz="2600" dirty="0"/>
              <a:t> chambers. Blood is pumped at </a:t>
            </a:r>
            <a:r>
              <a:rPr lang="en-GB" sz="2600" u="sng" dirty="0"/>
              <a:t>high/low </a:t>
            </a:r>
            <a:r>
              <a:rPr lang="en-GB" sz="2600" dirty="0"/>
              <a:t>pressure to the gills and then on to the body’s capillary beds at </a:t>
            </a:r>
            <a:r>
              <a:rPr lang="en-GB" sz="2600" u="sng" dirty="0"/>
              <a:t>high/low </a:t>
            </a:r>
            <a:r>
              <a:rPr lang="en-GB" sz="2600" dirty="0"/>
              <a:t>pressure.</a:t>
            </a:r>
          </a:p>
          <a:p>
            <a:pPr marL="0" indent="0">
              <a:buFont typeface="Arial" panose="020B0604020202020204" pitchFamily="34" charset="0"/>
              <a:buNone/>
              <a:defRPr/>
            </a:pPr>
            <a:endParaRPr lang="en-GB" sz="2600" dirty="0"/>
          </a:p>
          <a:p>
            <a:pPr marL="0" indent="0">
              <a:buFont typeface="Arial" panose="020B0604020202020204" pitchFamily="34" charset="0"/>
              <a:buNone/>
              <a:defRPr/>
            </a:pPr>
            <a:r>
              <a:rPr lang="en-GB" sz="2600" dirty="0"/>
              <a:t>The heart of a mammal contains </a:t>
            </a:r>
            <a:r>
              <a:rPr lang="en-GB" sz="2600" u="sng" dirty="0"/>
              <a:t>three/four</a:t>
            </a:r>
            <a:r>
              <a:rPr lang="en-GB" sz="2600" dirty="0"/>
              <a:t> chambers. Blood is pumped to the mammals lungs at </a:t>
            </a:r>
            <a:r>
              <a:rPr lang="en-GB" sz="2600" u="sng" dirty="0"/>
              <a:t>high/low</a:t>
            </a:r>
            <a:r>
              <a:rPr lang="en-GB" sz="2600" dirty="0"/>
              <a:t> pressure and to the body’s capillary beds at </a:t>
            </a:r>
            <a:r>
              <a:rPr lang="en-GB" sz="2600" u="sng" dirty="0"/>
              <a:t>high/low</a:t>
            </a:r>
            <a:r>
              <a:rPr lang="en-GB" sz="2600" dirty="0"/>
              <a:t> pressure.</a:t>
            </a:r>
          </a:p>
        </p:txBody>
      </p:sp>
    </p:spTree>
    <p:extLst>
      <p:ext uri="{BB962C8B-B14F-4D97-AF65-F5344CB8AC3E}">
        <p14:creationId xmlns:p14="http://schemas.microsoft.com/office/powerpoint/2010/main" val="1811184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r>
              <a:rPr lang="en-GB" altLang="en-US"/>
              <a:t>How much do you know?</a:t>
            </a:r>
          </a:p>
        </p:txBody>
      </p:sp>
      <p:sp>
        <p:nvSpPr>
          <p:cNvPr id="5" name="Content Placeholder 4"/>
          <p:cNvSpPr>
            <a:spLocks noGrp="1"/>
          </p:cNvSpPr>
          <p:nvPr>
            <p:ph idx="1"/>
          </p:nvPr>
        </p:nvSpPr>
        <p:spPr/>
        <p:txBody>
          <a:bodyPr>
            <a:normAutofit lnSpcReduction="10000"/>
          </a:bodyPr>
          <a:lstStyle/>
          <a:p>
            <a:pPr marL="0" indent="0">
              <a:buNone/>
              <a:defRPr/>
            </a:pPr>
            <a:r>
              <a:rPr lang="en-GB" dirty="0"/>
              <a:t>Rewrite the following sentences:</a:t>
            </a:r>
          </a:p>
          <a:p>
            <a:pPr marL="0" indent="0">
              <a:buFont typeface="Arial" panose="020B0604020202020204" pitchFamily="34" charset="0"/>
              <a:buNone/>
              <a:defRPr/>
            </a:pPr>
            <a:endParaRPr lang="en-GB" sz="2600" dirty="0"/>
          </a:p>
          <a:p>
            <a:pPr marL="0" indent="0">
              <a:buFont typeface="Arial" panose="020B0604020202020204" pitchFamily="34" charset="0"/>
              <a:buNone/>
              <a:defRPr/>
            </a:pPr>
            <a:r>
              <a:rPr lang="en-GB" sz="2600" dirty="0"/>
              <a:t>The heart of a fish contains </a:t>
            </a:r>
            <a:r>
              <a:rPr lang="en-GB" sz="2600" u="sng" dirty="0">
                <a:solidFill>
                  <a:srgbClr val="FF0000"/>
                </a:solidFill>
              </a:rPr>
              <a:t>two</a:t>
            </a:r>
            <a:r>
              <a:rPr lang="en-GB" sz="2600" u="sng" dirty="0"/>
              <a:t>/three</a:t>
            </a:r>
            <a:r>
              <a:rPr lang="en-GB" sz="2600" dirty="0"/>
              <a:t> chambers. Blood is pumped at </a:t>
            </a:r>
            <a:r>
              <a:rPr lang="en-GB" sz="2600" u="sng" dirty="0">
                <a:solidFill>
                  <a:srgbClr val="FF0000"/>
                </a:solidFill>
              </a:rPr>
              <a:t>high</a:t>
            </a:r>
            <a:r>
              <a:rPr lang="en-GB" sz="2600" u="sng" dirty="0"/>
              <a:t>/low </a:t>
            </a:r>
            <a:r>
              <a:rPr lang="en-GB" sz="2600" dirty="0"/>
              <a:t>pressure to the gills and then on to the body’s capillary beds at </a:t>
            </a:r>
            <a:r>
              <a:rPr lang="en-GB" sz="2600" u="sng" dirty="0"/>
              <a:t>high/</a:t>
            </a:r>
            <a:r>
              <a:rPr lang="en-GB" sz="2600" u="sng" dirty="0">
                <a:solidFill>
                  <a:srgbClr val="FF0000"/>
                </a:solidFill>
              </a:rPr>
              <a:t>low</a:t>
            </a:r>
            <a:r>
              <a:rPr lang="en-GB" sz="2600" u="sng" dirty="0"/>
              <a:t> </a:t>
            </a:r>
            <a:r>
              <a:rPr lang="en-GB" sz="2600" dirty="0"/>
              <a:t>pressure.</a:t>
            </a:r>
          </a:p>
          <a:p>
            <a:pPr marL="0" indent="0">
              <a:buFont typeface="Arial" panose="020B0604020202020204" pitchFamily="34" charset="0"/>
              <a:buNone/>
              <a:defRPr/>
            </a:pPr>
            <a:endParaRPr lang="en-GB" sz="2600" dirty="0"/>
          </a:p>
          <a:p>
            <a:pPr marL="0" indent="0">
              <a:buFont typeface="Arial" panose="020B0604020202020204" pitchFamily="34" charset="0"/>
              <a:buNone/>
              <a:defRPr/>
            </a:pPr>
            <a:r>
              <a:rPr lang="en-GB" sz="2600" dirty="0"/>
              <a:t>The heart of a mammal contains </a:t>
            </a:r>
            <a:r>
              <a:rPr lang="en-GB" sz="2600" u="sng" dirty="0"/>
              <a:t>three/</a:t>
            </a:r>
            <a:r>
              <a:rPr lang="en-GB" sz="2600" u="sng" dirty="0">
                <a:solidFill>
                  <a:srgbClr val="FF0000"/>
                </a:solidFill>
              </a:rPr>
              <a:t>four</a:t>
            </a:r>
            <a:r>
              <a:rPr lang="en-GB" sz="2600" dirty="0"/>
              <a:t> chambers. Blood is pumped to the mammals lungs at </a:t>
            </a:r>
            <a:r>
              <a:rPr lang="en-GB" sz="2600" u="sng" dirty="0">
                <a:solidFill>
                  <a:srgbClr val="FF0000"/>
                </a:solidFill>
              </a:rPr>
              <a:t>high</a:t>
            </a:r>
            <a:r>
              <a:rPr lang="en-GB" sz="2600" u="sng" dirty="0"/>
              <a:t>/low</a:t>
            </a:r>
            <a:r>
              <a:rPr lang="en-GB" sz="2600" dirty="0"/>
              <a:t> pressure and to the body’s capillary beds at </a:t>
            </a:r>
            <a:r>
              <a:rPr lang="en-GB" sz="2600" u="sng" dirty="0">
                <a:solidFill>
                  <a:srgbClr val="FF0000"/>
                </a:solidFill>
              </a:rPr>
              <a:t>high</a:t>
            </a:r>
            <a:r>
              <a:rPr lang="en-GB" sz="2600" u="sng" dirty="0"/>
              <a:t>/low</a:t>
            </a:r>
            <a:r>
              <a:rPr lang="en-GB" sz="2600" dirty="0"/>
              <a:t> pressure.</a:t>
            </a:r>
          </a:p>
        </p:txBody>
      </p:sp>
    </p:spTree>
    <p:extLst>
      <p:ext uri="{BB962C8B-B14F-4D97-AF65-F5344CB8AC3E}">
        <p14:creationId xmlns:p14="http://schemas.microsoft.com/office/powerpoint/2010/main" val="6836681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r>
              <a:rPr lang="en-GB" altLang="en-US" dirty="0"/>
              <a:t>Low Oxygen Niches</a:t>
            </a:r>
          </a:p>
        </p:txBody>
      </p:sp>
      <p:sp>
        <p:nvSpPr>
          <p:cNvPr id="147459" name="Content Placeholder 2"/>
          <p:cNvSpPr>
            <a:spLocks noGrp="1"/>
          </p:cNvSpPr>
          <p:nvPr>
            <p:ph idx="1"/>
          </p:nvPr>
        </p:nvSpPr>
        <p:spPr/>
        <p:txBody>
          <a:bodyPr/>
          <a:lstStyle/>
          <a:p>
            <a:pPr marL="0" indent="0">
              <a:buFont typeface="Arial" charset="0"/>
              <a:buNone/>
            </a:pPr>
            <a:r>
              <a:rPr lang="en-GB" altLang="en-US"/>
              <a:t>There are two main low oxygen niches; at high altitudes and deep-diving marine habitats</a:t>
            </a:r>
          </a:p>
        </p:txBody>
      </p:sp>
      <p:pic>
        <p:nvPicPr>
          <p:cNvPr id="14746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9563" y="3619500"/>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9338" y="2781300"/>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2"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94238" y="3705225"/>
            <a:ext cx="2570162"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3"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00788" y="2708275"/>
            <a:ext cx="261937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4931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p:nvPr>
        </p:nvSpPr>
        <p:spPr/>
        <p:txBody>
          <a:bodyPr/>
          <a:lstStyle/>
          <a:p>
            <a:r>
              <a:rPr lang="en-GB" altLang="en-US" dirty="0"/>
              <a:t>Low Oxygen Niches</a:t>
            </a:r>
          </a:p>
        </p:txBody>
      </p:sp>
      <p:sp>
        <p:nvSpPr>
          <p:cNvPr id="148483" name="Content Placeholder 2"/>
          <p:cNvSpPr>
            <a:spLocks noGrp="1"/>
          </p:cNvSpPr>
          <p:nvPr>
            <p:ph idx="1"/>
          </p:nvPr>
        </p:nvSpPr>
        <p:spPr/>
        <p:txBody>
          <a:bodyPr>
            <a:normAutofit/>
          </a:bodyPr>
          <a:lstStyle/>
          <a:p>
            <a:r>
              <a:rPr lang="en-GB" altLang="en-US" sz="2800" dirty="0"/>
              <a:t>To be able to survive and exploit low oxygen niches, animals have to be able to adapt to the conditions</a:t>
            </a:r>
          </a:p>
          <a:p>
            <a:pPr marL="0" indent="0">
              <a:buNone/>
            </a:pPr>
            <a:endParaRPr lang="en-GB" altLang="en-US" sz="2800" dirty="0"/>
          </a:p>
          <a:p>
            <a:r>
              <a:rPr lang="en-GB" altLang="en-US" sz="2800" dirty="0"/>
              <a:t>To adapt to high altitudes where there is less oxygen, humans secrete higher concentration of the hormone that stimulates red blood cells production in the bone marrow</a:t>
            </a:r>
          </a:p>
        </p:txBody>
      </p:sp>
    </p:spTree>
    <p:extLst>
      <p:ext uri="{BB962C8B-B14F-4D97-AF65-F5344CB8AC3E}">
        <p14:creationId xmlns:p14="http://schemas.microsoft.com/office/powerpoint/2010/main" val="3558676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p:nvPr>
        </p:nvSpPr>
        <p:spPr/>
        <p:txBody>
          <a:bodyPr/>
          <a:lstStyle/>
          <a:p>
            <a:r>
              <a:rPr lang="en-GB" altLang="en-US"/>
              <a:t>DPG disphosphoglycerate</a:t>
            </a:r>
          </a:p>
        </p:txBody>
      </p:sp>
      <p:sp>
        <p:nvSpPr>
          <p:cNvPr id="3" name="Content Placeholder 2"/>
          <p:cNvSpPr>
            <a:spLocks noGrp="1"/>
          </p:cNvSpPr>
          <p:nvPr>
            <p:ph idx="1"/>
          </p:nvPr>
        </p:nvSpPr>
        <p:spPr/>
        <p:txBody>
          <a:bodyPr>
            <a:normAutofit/>
          </a:bodyPr>
          <a:lstStyle/>
          <a:p>
            <a:pPr>
              <a:defRPr/>
            </a:pPr>
            <a:r>
              <a:rPr lang="en-GB" sz="2400" dirty="0"/>
              <a:t>Increasing the effectiveness of oxygen uptake can be achieved by varying the levels of </a:t>
            </a:r>
            <a:r>
              <a:rPr lang="en-GB" sz="2400" dirty="0" err="1"/>
              <a:t>diphosphoglycerate</a:t>
            </a:r>
            <a:r>
              <a:rPr lang="en-GB" sz="2400" dirty="0"/>
              <a:t> or DPG (an organic phosphate in the blood)</a:t>
            </a:r>
          </a:p>
          <a:p>
            <a:pPr>
              <a:defRPr/>
            </a:pPr>
            <a:r>
              <a:rPr lang="en-GB" sz="2400" dirty="0"/>
              <a:t>DPG is found in red blood cells where it interacts with haemoglobin</a:t>
            </a:r>
          </a:p>
          <a:p>
            <a:pPr>
              <a:defRPr/>
            </a:pPr>
            <a:r>
              <a:rPr lang="en-GB" sz="2400" dirty="0"/>
              <a:t>DPG enables haemoglobin to release oxygen where it is required </a:t>
            </a:r>
            <a:r>
              <a:rPr lang="en-GB" sz="2400" dirty="0" err="1"/>
              <a:t>eg</a:t>
            </a:r>
            <a:r>
              <a:rPr lang="en-GB" sz="2400" dirty="0"/>
              <a:t>. in respiring tissues</a:t>
            </a:r>
          </a:p>
          <a:p>
            <a:pPr>
              <a:defRPr/>
            </a:pPr>
            <a:r>
              <a:rPr lang="en-GB" sz="2400" dirty="0"/>
              <a:t>DPG levels are lower in animals that have adapted to high altitude; this allows their blood to have a greater affinity for oxygen</a:t>
            </a:r>
          </a:p>
          <a:p>
            <a:pPr>
              <a:buFont typeface="Arial" panose="020B0604020202020204" pitchFamily="34" charset="0"/>
              <a:buChar char="•"/>
              <a:defRPr/>
            </a:pPr>
            <a:endParaRPr lang="en-GB" b="1" dirty="0"/>
          </a:p>
        </p:txBody>
      </p:sp>
    </p:spTree>
    <p:extLst>
      <p:ext uri="{BB962C8B-B14F-4D97-AF65-F5344CB8AC3E}">
        <p14:creationId xmlns:p14="http://schemas.microsoft.com/office/powerpoint/2010/main" val="15319176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Red Blood Cells</a:t>
            </a:r>
          </a:p>
        </p:txBody>
      </p:sp>
      <p:sp>
        <p:nvSpPr>
          <p:cNvPr id="150530" name="Content Placeholder 2"/>
          <p:cNvSpPr>
            <a:spLocks noGrp="1"/>
          </p:cNvSpPr>
          <p:nvPr>
            <p:ph idx="1"/>
          </p:nvPr>
        </p:nvSpPr>
        <p:spPr/>
        <p:txBody>
          <a:bodyPr>
            <a:normAutofit/>
          </a:bodyPr>
          <a:lstStyle/>
          <a:p>
            <a:pPr marL="0" indent="0">
              <a:buFont typeface="Arial" charset="0"/>
              <a:buNone/>
            </a:pPr>
            <a:r>
              <a:rPr lang="en-GB" altLang="en-US" sz="2800" dirty="0"/>
              <a:t>Extra RBC also improve transport of oxygen so the person can perform activities like they would at sea level. It takes 46 days for a person living at sea level to adapt to an altitude 4km above sea level</a:t>
            </a:r>
          </a:p>
        </p:txBody>
      </p:sp>
      <p:pic>
        <p:nvPicPr>
          <p:cNvPr id="15053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3501008"/>
            <a:ext cx="2736304" cy="315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62380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p:cNvSpPr>
            <a:spLocks noGrp="1"/>
          </p:cNvSpPr>
          <p:nvPr>
            <p:ph type="title"/>
          </p:nvPr>
        </p:nvSpPr>
        <p:spPr/>
        <p:txBody>
          <a:bodyPr/>
          <a:lstStyle/>
          <a:p>
            <a:r>
              <a:rPr lang="en-GB" altLang="en-US" dirty="0"/>
              <a:t>Research Extension Task</a:t>
            </a:r>
          </a:p>
        </p:txBody>
      </p:sp>
      <p:sp>
        <p:nvSpPr>
          <p:cNvPr id="3" name="Content Placeholder 2"/>
          <p:cNvSpPr>
            <a:spLocks noGrp="1"/>
          </p:cNvSpPr>
          <p:nvPr>
            <p:ph idx="1"/>
          </p:nvPr>
        </p:nvSpPr>
        <p:spPr/>
        <p:txBody>
          <a:bodyPr/>
          <a:lstStyle/>
          <a:p>
            <a:pPr marL="0" indent="0">
              <a:buFont typeface="Arial" panose="020B0604020202020204" pitchFamily="34" charset="0"/>
              <a:buNone/>
              <a:defRPr/>
            </a:pPr>
            <a:r>
              <a:rPr lang="en-GB" dirty="0"/>
              <a:t>Research an animal that lives either in high altitudes or is a deep diving mammal </a:t>
            </a:r>
          </a:p>
          <a:p>
            <a:pPr marL="0" indent="0">
              <a:buFont typeface="Arial" panose="020B0604020202020204" pitchFamily="34" charset="0"/>
              <a:buNone/>
              <a:defRPr/>
            </a:pPr>
            <a:endParaRPr lang="en-GB" dirty="0"/>
          </a:p>
          <a:p>
            <a:pPr marL="0" indent="0">
              <a:buFont typeface="Arial" panose="020B0604020202020204" pitchFamily="34" charset="0"/>
              <a:buNone/>
              <a:defRPr/>
            </a:pPr>
            <a:r>
              <a:rPr lang="en-GB" dirty="0"/>
              <a:t>Research how it adapts and survives in it’s low oxygen niche.</a:t>
            </a:r>
          </a:p>
        </p:txBody>
      </p:sp>
    </p:spTree>
    <p:extLst>
      <p:ext uri="{BB962C8B-B14F-4D97-AF65-F5344CB8AC3E}">
        <p14:creationId xmlns:p14="http://schemas.microsoft.com/office/powerpoint/2010/main" val="2870990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Success Criteria </a:t>
            </a:r>
          </a:p>
        </p:txBody>
      </p:sp>
      <p:sp>
        <p:nvSpPr>
          <p:cNvPr id="3" name="Content Placeholder 2"/>
          <p:cNvSpPr>
            <a:spLocks noGrp="1"/>
          </p:cNvSpPr>
          <p:nvPr>
            <p:ph idx="1"/>
          </p:nvPr>
        </p:nvSpPr>
        <p:spPr/>
        <p:txBody>
          <a:bodyPr/>
          <a:lstStyle/>
          <a:p>
            <a:pPr marL="0" indent="0">
              <a:buNone/>
            </a:pPr>
            <a:r>
              <a:rPr lang="en-GB" dirty="0"/>
              <a:t>I can:</a:t>
            </a:r>
          </a:p>
          <a:p>
            <a:r>
              <a:rPr lang="en-GB" dirty="0"/>
              <a:t>Describe the single, incomplete double and double circulatory systems and examples of species which have one</a:t>
            </a:r>
          </a:p>
          <a:p>
            <a:r>
              <a:rPr lang="en-GB" dirty="0"/>
              <a:t>Compare the efficiency of the types of circulatory system</a:t>
            </a:r>
          </a:p>
        </p:txBody>
      </p:sp>
    </p:spTree>
    <p:extLst>
      <p:ext uri="{BB962C8B-B14F-4D97-AF65-F5344CB8AC3E}">
        <p14:creationId xmlns:p14="http://schemas.microsoft.com/office/powerpoint/2010/main" val="9027523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Plenary </a:t>
            </a:r>
          </a:p>
        </p:txBody>
      </p:sp>
      <p:sp>
        <p:nvSpPr>
          <p:cNvPr id="3" name="Content Placeholder 2"/>
          <p:cNvSpPr>
            <a:spLocks noGrp="1"/>
          </p:cNvSpPr>
          <p:nvPr>
            <p:ph idx="1"/>
          </p:nvPr>
        </p:nvSpPr>
        <p:spPr/>
        <p:txBody>
          <a:bodyPr/>
          <a:lstStyle/>
          <a:p>
            <a:pPr marL="0" indent="0">
              <a:buNone/>
            </a:pPr>
            <a:r>
              <a:rPr lang="en-GB" dirty="0"/>
              <a:t>Swap your research with your desk partner and have a read of their findings</a:t>
            </a:r>
          </a:p>
        </p:txBody>
      </p:sp>
    </p:spTree>
    <p:extLst>
      <p:ext uri="{BB962C8B-B14F-4D97-AF65-F5344CB8AC3E}">
        <p14:creationId xmlns:p14="http://schemas.microsoft.com/office/powerpoint/2010/main" val="3310398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1419</TotalTime>
  <Words>1487</Words>
  <Application>Microsoft Office PowerPoint</Application>
  <PresentationFormat>On-screen Show (4:3)</PresentationFormat>
  <Paragraphs>155</Paragraphs>
  <Slides>41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MS PGothic</vt:lpstr>
      <vt:lpstr>Arial</vt:lpstr>
      <vt:lpstr>Comic Sans MS</vt:lpstr>
      <vt:lpstr>Office Theme</vt:lpstr>
      <vt:lpstr>Higher Biology </vt:lpstr>
      <vt:lpstr>Course Specification</vt:lpstr>
      <vt:lpstr>Starter – Show Me Boards</vt:lpstr>
      <vt:lpstr>Learning Intention</vt:lpstr>
      <vt:lpstr>Success Criteria </vt:lpstr>
      <vt:lpstr>Metabolic Rate</vt:lpstr>
      <vt:lpstr>Measuring metabolic rate</vt:lpstr>
      <vt:lpstr>Calorimeters</vt:lpstr>
      <vt:lpstr>Calorimeter</vt:lpstr>
      <vt:lpstr>Respirometers</vt:lpstr>
      <vt:lpstr>Basal metabolic rate (BMR)</vt:lpstr>
      <vt:lpstr>Metabolic Rate Video</vt:lpstr>
      <vt:lpstr>Compare metabolic rates</vt:lpstr>
      <vt:lpstr>Comparative metabolic rate</vt:lpstr>
      <vt:lpstr>Oxygen delivery</vt:lpstr>
      <vt:lpstr>Success Criteria </vt:lpstr>
      <vt:lpstr>Plenary </vt:lpstr>
      <vt:lpstr>Starter</vt:lpstr>
      <vt:lpstr>Course Specification</vt:lpstr>
      <vt:lpstr>Learning Intention</vt:lpstr>
      <vt:lpstr>Success Criteria </vt:lpstr>
      <vt:lpstr>Blood Circulation </vt:lpstr>
      <vt:lpstr>Circulatory Systems in vertebrates</vt:lpstr>
      <vt:lpstr>Fish Gills</vt:lpstr>
      <vt:lpstr>The heart of the fish</vt:lpstr>
      <vt:lpstr>Single Circulatory System</vt:lpstr>
      <vt:lpstr>Single Fish Circulatory System</vt:lpstr>
      <vt:lpstr>Incomplete Double Circulatory System</vt:lpstr>
      <vt:lpstr>Incomplete Double Amphibian Circulatory System</vt:lpstr>
      <vt:lpstr>Amphibian and Reptile Heart </vt:lpstr>
      <vt:lpstr>Double Complete Circulatory System</vt:lpstr>
      <vt:lpstr>Double Complete Circulatory Systems</vt:lpstr>
      <vt:lpstr>How much do you know?</vt:lpstr>
      <vt:lpstr>How much do you know?</vt:lpstr>
      <vt:lpstr>Low Oxygen Niches</vt:lpstr>
      <vt:lpstr>Low Oxygen Niches</vt:lpstr>
      <vt:lpstr>DPG disphosphoglycerate</vt:lpstr>
      <vt:lpstr>Red Blood Cells</vt:lpstr>
      <vt:lpstr>Research Extension Task</vt:lpstr>
      <vt:lpstr>Success Criteria </vt:lpstr>
      <vt:lpstr>Plenary </vt:lpstr>
    </vt:vector>
  </TitlesOfParts>
  <Company>Glasgow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S3 Biology</dc:title>
  <dc:creator>GLawson (Hillpark)</dc:creator>
  <cp:lastModifiedBy>DDuke (Hillpark)</cp:lastModifiedBy>
  <cp:revision>32</cp:revision>
  <dcterms:created xsi:type="dcterms:W3CDTF">2021-12-20T09:14:41Z</dcterms:created>
  <dcterms:modified xsi:type="dcterms:W3CDTF">2024-11-07T09:27:07Z</dcterms:modified>
</cp:coreProperties>
</file>