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71" r:id="rId7"/>
    <p:sldId id="272" r:id="rId8"/>
    <p:sldId id="273" r:id="rId9"/>
    <p:sldId id="274" r:id="rId10"/>
    <p:sldId id="276" r:id="rId11"/>
    <p:sldId id="281" r:id="rId12"/>
    <p:sldId id="278" r:id="rId13"/>
    <p:sldId id="279" r:id="rId14"/>
    <p:sldId id="302" r:id="rId15"/>
    <p:sldId id="292" r:id="rId16"/>
    <p:sldId id="280" r:id="rId17"/>
    <p:sldId id="300" r:id="rId18"/>
    <p:sldId id="293" r:id="rId19"/>
    <p:sldId id="282" r:id="rId20"/>
    <p:sldId id="301" r:id="rId21"/>
    <p:sldId id="284" r:id="rId22"/>
    <p:sldId id="294" r:id="rId23"/>
    <p:sldId id="283" r:id="rId24"/>
    <p:sldId id="295" r:id="rId25"/>
    <p:sldId id="296" r:id="rId26"/>
    <p:sldId id="297" r:id="rId27"/>
    <p:sldId id="299" r:id="rId28"/>
    <p:sldId id="298" r:id="rId29"/>
    <p:sldId id="26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24/11/2025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xchange.org/library/items/lb:LabXchange:783397ff:lx_simulation:1" TargetMode="External"/><Relationship Id="rId7" Type="http://schemas.openxmlformats.org/officeDocument/2006/relationships/hyperlink" Target="https://www.labxchange.org/library/items/lb:LabXchange:b4d9f467:lx_simulation:1?fullscreen=true" TargetMode="External"/><Relationship Id="rId2" Type="http://schemas.openxmlformats.org/officeDocument/2006/relationships/hyperlink" Target="https://www.youtube.com/watch?v=C6DS20GktC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abxchange.org/library/items/lb:LabXchange:1fb8b9d5:lx_simulation:1" TargetMode="External"/><Relationship Id="rId5" Type="http://schemas.openxmlformats.org/officeDocument/2006/relationships/hyperlink" Target="https://www.labxchange.org/library/items/lb:LabXchange:29685159:lx_simulation:1" TargetMode="External"/><Relationship Id="rId4" Type="http://schemas.openxmlformats.org/officeDocument/2006/relationships/hyperlink" Target="https://www.labxchange.org/library/items/lb:LabXchange:d92f7509:lx_simulation:1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2</a:t>
            </a:r>
          </a:p>
          <a:p>
            <a:r>
              <a:rPr lang="en-GB" dirty="0"/>
              <a:t>KA 7 – Genetic Control of Metabolism 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8229600" cy="1201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7" y="2780928"/>
            <a:ext cx="8229600" cy="374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Using your Nat 5 knowledge describe the process of genetic engineering with a diagram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the topic I will be able to:</a:t>
            </a:r>
          </a:p>
          <a:p>
            <a:r>
              <a:rPr lang="en-GB" dirty="0"/>
              <a:t>Describe recombinant DNA technology and explain its uses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Give two ways in which mutations can be induced in microorganisms</a:t>
            </a:r>
          </a:p>
          <a:p>
            <a:r>
              <a:rPr lang="en-GB" dirty="0"/>
              <a:t>Describe what is meant by recombinant DNA technology </a:t>
            </a:r>
          </a:p>
          <a:p>
            <a:r>
              <a:rPr lang="en-GB" dirty="0"/>
              <a:t>Suggest some reasons for gene manipulation</a:t>
            </a:r>
          </a:p>
          <a:p>
            <a:r>
              <a:rPr lang="en-GB" dirty="0"/>
              <a:t>Give an example of a safety mechanism and explain how it works 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Selection and isolation of micro-organisms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/>
              <a:t>Wild strains of micro-organisms can selected to be of use in industrial processes</a:t>
            </a:r>
          </a:p>
          <a:p>
            <a:pPr eaLnBrk="1" hangingPunct="1"/>
            <a:r>
              <a:rPr lang="en-GB" dirty="0"/>
              <a:t>They are then cultured in an enriched nutrient medium, and pure strains are isolated</a:t>
            </a:r>
          </a:p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3488762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Strain Improvement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6576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/>
              <a:t>These strains may still need to be improved, for example: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/>
              <a:t>To improve genetic stability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/>
              <a:t>To improve their ability to grow on low cost nutrients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/>
              <a:t>To produce large quantities of target compound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GB" dirty="0"/>
              <a:t>To allow easy harvesting of target compound after fermentation is complete</a:t>
            </a:r>
          </a:p>
          <a:p>
            <a:pPr marL="36576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/>
              <a:t>These improvements can be brought about by mutagenesis, breeding programmes or recombinant DNA technology</a:t>
            </a:r>
          </a:p>
          <a:p>
            <a:pPr marL="448056" lvl="1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85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Mutagenesis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6576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/>
              <a:t>Mutagenesis is the creation of mutations.</a:t>
            </a:r>
          </a:p>
          <a:p>
            <a:pPr marL="36576" indent="0" eaLnBrk="1" fontAlgn="auto" hangingPunct="1">
              <a:spcAft>
                <a:spcPts val="0"/>
              </a:spcAft>
              <a:buNone/>
              <a:defRPr/>
            </a:pPr>
            <a:endParaRPr lang="en-GB" dirty="0"/>
          </a:p>
          <a:p>
            <a:pPr marL="36576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/>
              <a:t>What is a mutation?</a:t>
            </a:r>
          </a:p>
          <a:p>
            <a:pPr marL="493776" indent="-457200" eaLnBrk="1" fontAlgn="auto" hangingPunct="1">
              <a:spcAft>
                <a:spcPts val="0"/>
              </a:spcAft>
              <a:defRPr/>
            </a:pPr>
            <a:r>
              <a:rPr lang="en-GB" dirty="0"/>
              <a:t>In nature mutations are rare and spontaneous and are the cause of variation </a:t>
            </a:r>
          </a:p>
          <a:p>
            <a:pPr marL="493776" indent="-457200" eaLnBrk="1" fontAlgn="auto" hangingPunct="1">
              <a:spcAft>
                <a:spcPts val="0"/>
              </a:spcAft>
              <a:defRPr/>
            </a:pPr>
            <a:r>
              <a:rPr lang="en-GB" dirty="0"/>
              <a:t>The rate of mutagenesis can be increased by exposing organisms to mutagenic agents (UV light, radiation, mutagenic chemicals)</a:t>
            </a:r>
          </a:p>
        </p:txBody>
      </p:sp>
    </p:spTree>
    <p:extLst>
      <p:ext uri="{BB962C8B-B14F-4D97-AF65-F5344CB8AC3E}">
        <p14:creationId xmlns:p14="http://schemas.microsoft.com/office/powerpoint/2010/main" val="237504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Mutagenesis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93776" indent="-457200">
              <a:defRPr/>
            </a:pPr>
            <a:r>
              <a:rPr lang="en-GB" dirty="0"/>
              <a:t>Sometimes a mutant strain produced shows improved characteristics such as </a:t>
            </a:r>
            <a:r>
              <a:rPr lang="en-GB" dirty="0">
                <a:solidFill>
                  <a:schemeClr val="accent2"/>
                </a:solidFill>
              </a:rPr>
              <a:t>increased yield</a:t>
            </a:r>
            <a:endParaRPr lang="en-GB" dirty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829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Recombinant DNA Technology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GB" dirty="0"/>
              <a:t>With this technique scientists can transfer gene sequences from one organisms to another and even from one species to another</a:t>
            </a:r>
          </a:p>
          <a:p>
            <a:pPr eaLnBrk="1" hangingPunct="1">
              <a:lnSpc>
                <a:spcPct val="90000"/>
              </a:lnSpc>
            </a:pPr>
            <a:r>
              <a:rPr lang="en-GB" dirty="0"/>
              <a:t>By introducing genes to a micro-organism (bacterium or yeast) the following improvements can be made: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</a:rPr>
              <a:t>Amplify specific metabolic</a:t>
            </a:r>
            <a:r>
              <a:rPr lang="en-GB" dirty="0"/>
              <a:t> steps in a pathway to increase yield of target compound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/>
              <a:t>Cause cell to </a:t>
            </a:r>
            <a:r>
              <a:rPr lang="en-GB" dirty="0">
                <a:solidFill>
                  <a:schemeClr val="accent2"/>
                </a:solidFill>
              </a:rPr>
              <a:t>secrete product into surrounding medium</a:t>
            </a:r>
            <a:r>
              <a:rPr lang="en-GB" dirty="0"/>
              <a:t> for ease of harvesting</a:t>
            </a:r>
          </a:p>
          <a:p>
            <a:pPr lvl="1" eaLnBrk="1" hangingPunct="1">
              <a:lnSpc>
                <a:spcPct val="90000"/>
              </a:lnSpc>
            </a:pPr>
            <a:r>
              <a:rPr lang="en-GB" dirty="0">
                <a:solidFill>
                  <a:schemeClr val="accent2"/>
                </a:solidFill>
              </a:rPr>
              <a:t>Prevents microbe from surviving in the external environment</a:t>
            </a:r>
            <a:r>
              <a:rPr lang="en-GB" dirty="0"/>
              <a:t> to reduce chances of an outbreak. </a:t>
            </a:r>
          </a:p>
        </p:txBody>
      </p:sp>
    </p:spTree>
    <p:extLst>
      <p:ext uri="{BB962C8B-B14F-4D97-AF65-F5344CB8AC3E}">
        <p14:creationId xmlns:p14="http://schemas.microsoft.com/office/powerpoint/2010/main" val="3056003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200"/>
              <a:t>Vector (carrier)</a:t>
            </a:r>
          </a:p>
        </p:txBody>
      </p:sp>
      <p:sp>
        <p:nvSpPr>
          <p:cNvPr id="24578" name="Rectangle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GB" dirty="0"/>
              <a:t>A vector is a DNA molecule used to carry foreign genetic information into another cell</a:t>
            </a:r>
          </a:p>
          <a:p>
            <a:pPr eaLnBrk="1" hangingPunct="1">
              <a:lnSpc>
                <a:spcPct val="80000"/>
              </a:lnSpc>
            </a:pPr>
            <a:r>
              <a:rPr lang="en-GB" dirty="0"/>
              <a:t>Recombinant plasmids and artificial chromosomes are used as vectors to carry DNA from the genome of one organism </a:t>
            </a:r>
          </a:p>
          <a:p>
            <a:pPr eaLnBrk="1" hangingPunct="1">
              <a:lnSpc>
                <a:spcPct val="80000"/>
              </a:lnSpc>
            </a:pPr>
            <a:r>
              <a:rPr lang="en-GB" dirty="0"/>
              <a:t>Artificial chromosomes are preferable to plasmids as vectors when larger fragments of foreign DNA are required to be inserted</a:t>
            </a:r>
          </a:p>
          <a:p>
            <a:pPr eaLnBrk="1" hangingPunct="1">
              <a:lnSpc>
                <a:spcPct val="80000"/>
              </a:lnSpc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93827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Restriction Endonucleases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GB" sz="3000" dirty="0"/>
              <a:t>A restriction endonuclease is an enzyme which is used: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600" dirty="0"/>
              <a:t> to cut up DNA (containing the required gene from the donor organism) into fragments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600" dirty="0"/>
              <a:t>to cut open the bacterial plasmids that are to receive it</a:t>
            </a:r>
          </a:p>
          <a:p>
            <a:pPr marL="0" indent="0" eaLnBrk="1" hangingPunct="1">
              <a:buNone/>
            </a:pPr>
            <a:r>
              <a:rPr lang="en-GB" sz="3000" dirty="0"/>
              <a:t>Each restriction endonuclease recognises a specific short sequence of DNA bases called a </a:t>
            </a:r>
            <a:r>
              <a:rPr lang="en-GB" sz="3000" dirty="0">
                <a:solidFill>
                  <a:schemeClr val="accent2"/>
                </a:solidFill>
              </a:rPr>
              <a:t>restriction site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2238047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Restriction Endonucleases</a:t>
            </a:r>
          </a:p>
        </p:txBody>
      </p:sp>
      <p:sp>
        <p:nvSpPr>
          <p:cNvPr id="2252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3000" dirty="0"/>
              <a:t>The target sequence (4-8 nucleotides in length) is found on both DNA strands but running ion opposite directions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dirty="0"/>
              <a:t>The enzyme cuts both DNA strands leaving sticky ends</a:t>
            </a:r>
          </a:p>
        </p:txBody>
      </p:sp>
      <p:pic>
        <p:nvPicPr>
          <p:cNvPr id="22531" name="Picture 6" descr="RestrictionEnzymes"/>
          <p:cNvPicPr>
            <a:picLocks noChangeAspect="1" noChangeArrowheads="1"/>
          </p:cNvPicPr>
          <p:nvPr/>
        </p:nvPicPr>
        <p:blipFill rotWithShape="1">
          <a:blip r:embed="rId2"/>
          <a:srcRect t="33308" b="20472"/>
          <a:stretch/>
        </p:blipFill>
        <p:spPr bwMode="auto">
          <a:xfrm>
            <a:off x="3779912" y="3717032"/>
            <a:ext cx="493573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769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3B15E-A8D6-493E-A1E9-8E70099D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543D988-756A-40D6-B9E6-0732A395B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16" y="764704"/>
            <a:ext cx="5112568" cy="5112568"/>
          </a:xfrm>
        </p:spPr>
      </p:pic>
    </p:spTree>
    <p:extLst>
      <p:ext uri="{BB962C8B-B14F-4D97-AF65-F5344CB8AC3E}">
        <p14:creationId xmlns:p14="http://schemas.microsoft.com/office/powerpoint/2010/main" val="684679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Restriction Endonucleases</a:t>
            </a:r>
          </a:p>
        </p:txBody>
      </p:sp>
      <p:sp>
        <p:nvSpPr>
          <p:cNvPr id="2252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3000" dirty="0"/>
              <a:t>Complementary sticky ends are produced when the same restriction endonuclease is used to cut open the plasmid and the gene from the chromosome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06"/>
          <a:stretch/>
        </p:blipFill>
        <p:spPr bwMode="auto">
          <a:xfrm>
            <a:off x="5170837" y="3614967"/>
            <a:ext cx="3102171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721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DNA ligase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/>
              <a:t>DNA ligase is an enzyme which seals sticky ends together</a:t>
            </a:r>
          </a:p>
          <a:p>
            <a:pPr eaLnBrk="1" hangingPunct="1"/>
            <a:r>
              <a:rPr lang="en-GB" dirty="0"/>
              <a:t>It is used to seal a DNA fragment into a bacterial plasmid to form a </a:t>
            </a:r>
            <a:r>
              <a:rPr lang="en-GB" dirty="0">
                <a:solidFill>
                  <a:schemeClr val="accent2"/>
                </a:solidFill>
              </a:rPr>
              <a:t>recombinant plasmid</a:t>
            </a:r>
            <a:r>
              <a:rPr lang="en-GB" dirty="0"/>
              <a:t> containing recombinant DNA</a:t>
            </a:r>
          </a:p>
        </p:txBody>
      </p:sp>
    </p:spTree>
    <p:extLst>
      <p:ext uri="{BB962C8B-B14F-4D97-AF65-F5344CB8AC3E}">
        <p14:creationId xmlns:p14="http://schemas.microsoft.com/office/powerpoint/2010/main" val="4002323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B5090-61DF-410A-BC1B-8AFF5B49D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Creating a vector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10B98-117A-4B5D-8042-E33423E4E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When creating a vector </a:t>
            </a:r>
            <a:r>
              <a:rPr lang="en-GB" dirty="0" err="1"/>
              <a:t>eg</a:t>
            </a:r>
            <a:r>
              <a:rPr lang="en-GB" dirty="0"/>
              <a:t> an artificial chromosome, there are several parts that have to be included.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6496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129"/>
            <a:ext cx="6885384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1C388A-B948-4F1B-BD28-8B4F4D4288AA}"/>
              </a:ext>
            </a:extLst>
          </p:cNvPr>
          <p:cNvSpPr txBox="1"/>
          <p:nvPr/>
        </p:nvSpPr>
        <p:spPr>
          <a:xfrm rot="3051291">
            <a:off x="6488069" y="1159921"/>
            <a:ext cx="1512168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Regulatory Sequence</a:t>
            </a:r>
          </a:p>
        </p:txBody>
      </p:sp>
    </p:spTree>
    <p:extLst>
      <p:ext uri="{BB962C8B-B14F-4D97-AF65-F5344CB8AC3E}">
        <p14:creationId xmlns:p14="http://schemas.microsoft.com/office/powerpoint/2010/main" val="187479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Restriction Site</a:t>
            </a:r>
          </a:p>
        </p:txBody>
      </p:sp>
      <p:sp>
        <p:nvSpPr>
          <p:cNvPr id="25602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z="3000" dirty="0"/>
              <a:t>Restriction sites contain target sequences of DNA where specific restriction endonucleases cut</a:t>
            </a:r>
          </a:p>
        </p:txBody>
      </p:sp>
    </p:spTree>
    <p:extLst>
      <p:ext uri="{BB962C8B-B14F-4D97-AF65-F5344CB8AC3E}">
        <p14:creationId xmlns:p14="http://schemas.microsoft.com/office/powerpoint/2010/main" val="36334387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043D-D7BF-412A-AD9A-40B9C1A8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Regulatory Sequences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83C06-82C0-4204-B622-8F407C709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2"/>
                </a:solidFill>
              </a:rPr>
              <a:t>Regulatory sequences</a:t>
            </a:r>
            <a:r>
              <a:rPr lang="en-GB" dirty="0"/>
              <a:t> allow control gene expression of </a:t>
            </a:r>
          </a:p>
          <a:p>
            <a:pPr lvl="1"/>
            <a:r>
              <a:rPr lang="en-GB" dirty="0"/>
              <a:t>existing genes</a:t>
            </a:r>
          </a:p>
          <a:p>
            <a:pPr lvl="1"/>
            <a:r>
              <a:rPr lang="en-GB" dirty="0"/>
              <a:t>the inserted gene.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1759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Origin of Replication</a:t>
            </a:r>
          </a:p>
        </p:txBody>
      </p:sp>
      <p:sp>
        <p:nvSpPr>
          <p:cNvPr id="27650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000" dirty="0"/>
              <a:t>This consists of genes that control </a:t>
            </a:r>
            <a:r>
              <a:rPr lang="en-GB" sz="3000" dirty="0">
                <a:solidFill>
                  <a:schemeClr val="accent2"/>
                </a:solidFill>
              </a:rPr>
              <a:t>self replication</a:t>
            </a:r>
            <a:r>
              <a:rPr lang="en-GB" sz="3000" dirty="0"/>
              <a:t> of the plasmid DNA </a:t>
            </a:r>
          </a:p>
          <a:p>
            <a:pPr eaLnBrk="1" hangingPunct="1"/>
            <a:endParaRPr lang="en-GB" sz="3000" dirty="0"/>
          </a:p>
          <a:p>
            <a:pPr eaLnBrk="1" hangingPunct="1"/>
            <a:r>
              <a:rPr lang="en-GB" sz="3000" dirty="0"/>
              <a:t>This site is essential for the generation of many copies of the plasmid (and the required gene) within the transformed bacterial host cell.</a:t>
            </a:r>
          </a:p>
        </p:txBody>
      </p:sp>
    </p:spTree>
    <p:extLst>
      <p:ext uri="{BB962C8B-B14F-4D97-AF65-F5344CB8AC3E}">
        <p14:creationId xmlns:p14="http://schemas.microsoft.com/office/powerpoint/2010/main" val="3681757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Selectable Marker</a:t>
            </a:r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000" dirty="0"/>
              <a:t>Selectable markers such as </a:t>
            </a:r>
            <a:r>
              <a:rPr lang="en-GB" sz="3000" dirty="0">
                <a:solidFill>
                  <a:srgbClr val="FF0000"/>
                </a:solidFill>
              </a:rPr>
              <a:t>antibiotic resistance genes </a:t>
            </a:r>
            <a:r>
              <a:rPr lang="en-GB" sz="3000" dirty="0"/>
              <a:t>protect the microorganism from a selective agent (antibiotic) that would normally kill it or prevent it growing</a:t>
            </a:r>
          </a:p>
          <a:p>
            <a:pPr eaLnBrk="1" hangingPunct="1"/>
            <a:r>
              <a:rPr lang="en-GB" sz="3000" dirty="0"/>
              <a:t>They ensure only microorganisms that have taken up the vector grown in the presence of the selective agent </a:t>
            </a:r>
          </a:p>
        </p:txBody>
      </p:sp>
    </p:spTree>
    <p:extLst>
      <p:ext uri="{BB962C8B-B14F-4D97-AF65-F5344CB8AC3E}">
        <p14:creationId xmlns:p14="http://schemas.microsoft.com/office/powerpoint/2010/main" val="18761102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/>
              <a:t>Selectable Marker</a:t>
            </a:r>
          </a:p>
        </p:txBody>
      </p:sp>
      <p:sp>
        <p:nvSpPr>
          <p:cNvPr id="26626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3000" dirty="0"/>
              <a:t>For example, a plasmid could contain the marker gene for </a:t>
            </a:r>
            <a:r>
              <a:rPr lang="en-GB" sz="3000" dirty="0">
                <a:solidFill>
                  <a:schemeClr val="accent2"/>
                </a:solidFill>
              </a:rPr>
              <a:t>resistance to the antibiotic ampicillin</a:t>
            </a:r>
            <a:r>
              <a:rPr lang="en-GB" sz="3000" dirty="0"/>
              <a:t>. Therefore when cultured in a medium containing ampicillin, any host cells that have failed to take up a recombinant plasmid die since they lack the resistance gene. </a:t>
            </a:r>
          </a:p>
        </p:txBody>
      </p:sp>
    </p:spTree>
    <p:extLst>
      <p:ext uri="{BB962C8B-B14F-4D97-AF65-F5344CB8AC3E}">
        <p14:creationId xmlns:p14="http://schemas.microsoft.com/office/powerpoint/2010/main" val="862868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Safety Mechanisms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As a safety mechanisms, genes are often introduced that prevent the survival of the microorganism in an external environment </a:t>
            </a:r>
          </a:p>
        </p:txBody>
      </p:sp>
    </p:spTree>
    <p:extLst>
      <p:ext uri="{BB962C8B-B14F-4D97-AF65-F5344CB8AC3E}">
        <p14:creationId xmlns:p14="http://schemas.microsoft.com/office/powerpoint/2010/main" val="6158450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78268"/>
              </p:ext>
            </p:extLst>
          </p:nvPr>
        </p:nvGraphicFramePr>
        <p:xfrm>
          <a:off x="395536" y="332656"/>
          <a:ext cx="8229600" cy="6192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7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Stage</a:t>
                      </a:r>
                      <a:r>
                        <a:rPr lang="en-GB" baseline="0" dirty="0"/>
                        <a:t> 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Transformation</a:t>
                      </a:r>
                      <a:r>
                        <a:rPr lang="en-GB" baseline="0" dirty="0"/>
                        <a:t> 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Cell growth and protein production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Selection (and screening of cells)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Microorganisms with</a:t>
                      </a:r>
                      <a:r>
                        <a:rPr lang="en-GB" baseline="0" dirty="0"/>
                        <a:t> t</a:t>
                      </a:r>
                      <a:r>
                        <a:rPr lang="en-GB" dirty="0"/>
                        <a:t>he desired vector will grow and</a:t>
                      </a:r>
                      <a:r>
                        <a:rPr lang="en-GB" baseline="0" dirty="0"/>
                        <a:t> multiply rapidly</a:t>
                      </a:r>
                      <a:endParaRPr lang="en-GB" dirty="0"/>
                    </a:p>
                    <a:p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2115"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GB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Microorganisms without the desired vector will not grow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673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Recombinant yeast cells may be used, as plant or animal recombinant DNA expressed in bacteria may result in polypeptides being incorrectly folded</a:t>
            </a:r>
          </a:p>
        </p:txBody>
      </p:sp>
    </p:spTree>
    <p:extLst>
      <p:ext uri="{BB962C8B-B14F-4D97-AF65-F5344CB8AC3E}">
        <p14:creationId xmlns:p14="http://schemas.microsoft.com/office/powerpoint/2010/main" val="3890879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>
                <a:hlinkClick r:id="rId2"/>
              </a:rPr>
              <a:t>https://www.youtube.com/watch?v=C6DS20GktCI</a:t>
            </a:r>
            <a:endParaRPr lang="en-GB" dirty="0"/>
          </a:p>
          <a:p>
            <a:endParaRPr lang="en-GB" dirty="0"/>
          </a:p>
          <a:p>
            <a:r>
              <a:rPr lang="en-GB" dirty="0"/>
              <a:t>Interactive</a:t>
            </a:r>
          </a:p>
          <a:p>
            <a:r>
              <a:rPr lang="en-GB" dirty="0">
                <a:hlinkClick r:id="rId3"/>
              </a:rPr>
              <a:t>https://www.labxchange.org/library/items/lb:LabXchange:783397ff:lx_simulation:1</a:t>
            </a:r>
            <a:endParaRPr lang="en-GB" dirty="0"/>
          </a:p>
          <a:p>
            <a:r>
              <a:rPr lang="en-GB" dirty="0">
                <a:hlinkClick r:id="rId4"/>
              </a:rPr>
              <a:t>https://www.labxchange.org/library/items/lb:LabXchange:d92f7509:lx_simulation:1</a:t>
            </a:r>
            <a:endParaRPr lang="en-GB" dirty="0"/>
          </a:p>
          <a:p>
            <a:r>
              <a:rPr lang="en-GB" dirty="0">
                <a:hlinkClick r:id="rId5"/>
              </a:rPr>
              <a:t>https://www.labxchange.org/library/items/lb:LabXchange:29685159:lx_simulation:1</a:t>
            </a:r>
            <a:endParaRPr lang="en-GB" dirty="0"/>
          </a:p>
          <a:p>
            <a:r>
              <a:rPr lang="en-GB" dirty="0">
                <a:hlinkClick r:id="rId6"/>
              </a:rPr>
              <a:t>https://www.labxchange.org/library/items/lb:LabXchange:1fb8b9d5:lx_simulation:1</a:t>
            </a:r>
            <a:endParaRPr lang="en-GB" dirty="0"/>
          </a:p>
          <a:p>
            <a:r>
              <a:rPr lang="en-GB" dirty="0">
                <a:hlinkClick r:id="rId7"/>
              </a:rPr>
              <a:t>https://www.labxchange.org/library/items/lb:LabXchange:b4d9f467:lx_simulation:1?fullscreen=true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0603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Give two ways in which mutations can be induced in microorganisms</a:t>
            </a:r>
          </a:p>
          <a:p>
            <a:r>
              <a:rPr lang="en-GB" dirty="0"/>
              <a:t>Describe what is meant by recombinant DNA technology </a:t>
            </a:r>
          </a:p>
          <a:p>
            <a:r>
              <a:rPr lang="en-GB" dirty="0"/>
              <a:t>Suggest some reasons for gene manipulation</a:t>
            </a:r>
          </a:p>
          <a:p>
            <a:r>
              <a:rPr lang="en-GB" dirty="0"/>
              <a:t>Give an example of a safety mechanism and explain how it works </a:t>
            </a:r>
          </a:p>
        </p:txBody>
      </p:sp>
    </p:spTree>
    <p:extLst>
      <p:ext uri="{BB962C8B-B14F-4D97-AF65-F5344CB8AC3E}">
        <p14:creationId xmlns:p14="http://schemas.microsoft.com/office/powerpoint/2010/main" val="1201319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7200800" cy="5445606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976</Words>
  <Application>Microsoft Office PowerPoint</Application>
  <PresentationFormat>On-screen Show (4:3)</PresentationFormat>
  <Paragraphs>106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Comic Sans MS</vt:lpstr>
      <vt:lpstr>Wingdings 2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Selection and isolation of micro-organisms</vt:lpstr>
      <vt:lpstr>Strain Improvement</vt:lpstr>
      <vt:lpstr>Mutagenesis</vt:lpstr>
      <vt:lpstr>Mutagenesis</vt:lpstr>
      <vt:lpstr>Recombinant DNA Technology</vt:lpstr>
      <vt:lpstr>Vector (carrier)</vt:lpstr>
      <vt:lpstr>Restriction Endonucleases</vt:lpstr>
      <vt:lpstr>Restriction Endonucleases</vt:lpstr>
      <vt:lpstr>PowerPoint Presentation</vt:lpstr>
      <vt:lpstr>Restriction Endonucleases</vt:lpstr>
      <vt:lpstr>DNA ligase</vt:lpstr>
      <vt:lpstr>Creating a vector</vt:lpstr>
      <vt:lpstr>PowerPoint Presentation</vt:lpstr>
      <vt:lpstr>Restriction Site</vt:lpstr>
      <vt:lpstr>Regulatory Sequences</vt:lpstr>
      <vt:lpstr>Origin of Replication</vt:lpstr>
      <vt:lpstr>Selectable Marker</vt:lpstr>
      <vt:lpstr>Selectable Marker</vt:lpstr>
      <vt:lpstr>Safety Mechanisms</vt:lpstr>
      <vt:lpstr>PowerPoint Presentation</vt:lpstr>
      <vt:lpstr>Yeast</vt:lpstr>
      <vt:lpstr>Video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Mrs Milmore</cp:lastModifiedBy>
  <cp:revision>31</cp:revision>
  <dcterms:created xsi:type="dcterms:W3CDTF">2021-12-20T09:14:41Z</dcterms:created>
  <dcterms:modified xsi:type="dcterms:W3CDTF">2025-11-24T09:07:00Z</dcterms:modified>
</cp:coreProperties>
</file>