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336" r:id="rId4"/>
    <p:sldId id="257" r:id="rId5"/>
    <p:sldId id="258" r:id="rId6"/>
    <p:sldId id="259" r:id="rId7"/>
    <p:sldId id="275" r:id="rId8"/>
    <p:sldId id="276" r:id="rId9"/>
    <p:sldId id="282" r:id="rId10"/>
    <p:sldId id="277" r:id="rId11"/>
    <p:sldId id="278" r:id="rId12"/>
    <p:sldId id="280" r:id="rId13"/>
    <p:sldId id="281" r:id="rId14"/>
    <p:sldId id="284" r:id="rId15"/>
    <p:sldId id="285" r:id="rId16"/>
    <p:sldId id="331" r:id="rId17"/>
    <p:sldId id="332" r:id="rId18"/>
    <p:sldId id="335" r:id="rId19"/>
    <p:sldId id="314" r:id="rId20"/>
    <p:sldId id="315" r:id="rId21"/>
    <p:sldId id="316" r:id="rId22"/>
    <p:sldId id="317" r:id="rId23"/>
    <p:sldId id="318" r:id="rId24"/>
    <p:sldId id="319" r:id="rId25"/>
    <p:sldId id="329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37" r:id="rId35"/>
    <p:sldId id="266" r:id="rId36"/>
    <p:sldId id="33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787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87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1C8C4-3E5B-4F2F-B30B-85514C931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336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JhsyS4lTW0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2</a:t>
            </a:r>
          </a:p>
          <a:p>
            <a:r>
              <a:rPr lang="en-GB" dirty="0"/>
              <a:t>KA 4 – Metabolism in Conformers and Regulators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29600" cy="2197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17032"/>
            <a:ext cx="8229600" cy="1973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85741"/>
            <a:ext cx="8229600" cy="295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728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0768"/>
            <a:ext cx="8064896" cy="5316089"/>
          </a:xfrm>
        </p:spPr>
      </p:pic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topic I will be able to:</a:t>
            </a:r>
          </a:p>
          <a:p>
            <a:r>
              <a:rPr lang="en-GB" dirty="0"/>
              <a:t>Describe what is meant by a conformer and a regulator</a:t>
            </a:r>
          </a:p>
          <a:p>
            <a:r>
              <a:rPr lang="en-GB" dirty="0"/>
              <a:t>Explain thermoregulation </a:t>
            </a:r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Give examples of external factors that influence metabolic rate </a:t>
            </a:r>
          </a:p>
          <a:p>
            <a:r>
              <a:rPr lang="en-GB" dirty="0"/>
              <a:t>Define conformer and regulator and give examples of species in these categories</a:t>
            </a:r>
          </a:p>
          <a:p>
            <a:r>
              <a:rPr lang="en-GB" dirty="0"/>
              <a:t>Describe the response of conformers and regulators to changing environmental conditions</a:t>
            </a:r>
          </a:p>
          <a:p>
            <a:r>
              <a:rPr lang="en-GB" dirty="0"/>
              <a:t>Define homeostasis</a:t>
            </a:r>
          </a:p>
          <a:p>
            <a:r>
              <a:rPr lang="en-GB" dirty="0"/>
              <a:t>Give reasons for regulating temperature</a:t>
            </a:r>
          </a:p>
          <a:p>
            <a:r>
              <a:rPr lang="en-GB" dirty="0"/>
              <a:t>Describe the basic negative feedback loop</a:t>
            </a:r>
          </a:p>
          <a:p>
            <a:r>
              <a:rPr lang="en-GB" dirty="0"/>
              <a:t>Describe thermoregulation</a:t>
            </a:r>
          </a:p>
          <a:p>
            <a:r>
              <a:rPr lang="en-GB" dirty="0"/>
              <a:t>Explain the importance of regulating temperature in terms of cellular activity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>
                <a:latin typeface="Comic Sans MS" panose="030F0702030302020204" pitchFamily="66" charset="0"/>
              </a:rPr>
              <a:t>It’s All About Surviving</a:t>
            </a:r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7944" y="1556792"/>
            <a:ext cx="4761905" cy="2723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862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567" y="2348880"/>
            <a:ext cx="4038600" cy="3787775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GB" sz="2800" dirty="0"/>
              <a:t>External abiotic factors such as temperature, salinity and pH can affect the ability of an organism to maintain its metabolic rate.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437112"/>
            <a:ext cx="3960440" cy="2199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312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Measuring </a:t>
            </a:r>
            <a:r>
              <a:rPr lang="en-GB" altLang="en-US" dirty="0"/>
              <a:t>Metabolic Rate</a:t>
            </a:r>
          </a:p>
        </p:txBody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>
          <a:xfrm>
            <a:off x="251520" y="1600200"/>
            <a:ext cx="8640960" cy="3787775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dirty="0"/>
              <a:t>Environmental conditions vary, an organism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dirty="0"/>
              <a:t>can respond to these variations in 2 ways: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GB" altLang="en-US" dirty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n-US" dirty="0"/>
              <a:t>Conformation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n-US" dirty="0"/>
              <a:t>Regulation</a:t>
            </a:r>
          </a:p>
          <a:p>
            <a:pPr eaLnBrk="1" hangingPunct="1">
              <a:buFont typeface="Arial" charset="0"/>
              <a:buNone/>
            </a:pPr>
            <a:endParaRPr lang="en-GB" altLang="en-US" dirty="0">
              <a:solidFill>
                <a:srgbClr val="0099FF"/>
              </a:solidFill>
            </a:endParaRPr>
          </a:p>
          <a:p>
            <a:pPr algn="ctr" eaLnBrk="1" hangingPunct="1">
              <a:buFont typeface="Arial" charset="0"/>
              <a:buNone/>
            </a:pPr>
            <a:r>
              <a:rPr lang="en-GB" altLang="en-US" dirty="0">
                <a:solidFill>
                  <a:srgbClr val="0099FF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72870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Metabolism in conformers and regulators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835696" y="1772816"/>
            <a:ext cx="0" cy="2664296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>
            <a:off x="1835696" y="4437112"/>
            <a:ext cx="3816424" cy="0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 bwMode="auto">
          <a:xfrm>
            <a:off x="2123728" y="3068960"/>
            <a:ext cx="3528392" cy="0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auto">
          <a:xfrm flipV="1">
            <a:off x="2123728" y="2060848"/>
            <a:ext cx="3240360" cy="1872208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7504" y="2420888"/>
            <a:ext cx="1656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Increase in factor affecting animal’s internal environment</a:t>
            </a:r>
          </a:p>
        </p:txBody>
      </p:sp>
      <p:sp>
        <p:nvSpPr>
          <p:cNvPr id="17" name="Up Arrow 16"/>
          <p:cNvSpPr/>
          <p:nvPr/>
        </p:nvSpPr>
        <p:spPr bwMode="auto">
          <a:xfrm>
            <a:off x="611560" y="1417638"/>
            <a:ext cx="504056" cy="85923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23728" y="4653136"/>
            <a:ext cx="38884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Increase in factor affecting animal’s external environment</a:t>
            </a:r>
          </a:p>
          <a:p>
            <a:endParaRPr lang="en-GB" dirty="0"/>
          </a:p>
        </p:txBody>
      </p:sp>
      <p:sp>
        <p:nvSpPr>
          <p:cNvPr id="19" name="Right Arrow 18"/>
          <p:cNvSpPr/>
          <p:nvPr/>
        </p:nvSpPr>
        <p:spPr bwMode="auto">
          <a:xfrm>
            <a:off x="6012160" y="4653136"/>
            <a:ext cx="1080120" cy="50405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24128" y="2924944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RIGID REGULATOR (mammal)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36096" y="1844824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RIGID CONFORMER (reptile)</a:t>
            </a:r>
          </a:p>
        </p:txBody>
      </p:sp>
    </p:spTree>
    <p:extLst>
      <p:ext uri="{BB962C8B-B14F-4D97-AF65-F5344CB8AC3E}">
        <p14:creationId xmlns:p14="http://schemas.microsoft.com/office/powerpoint/2010/main" val="2406737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Conformers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altLang="en-US" sz="2800" dirty="0"/>
              <a:t>A conformers internal environment is directly dependent upon its external environment</a:t>
            </a:r>
          </a:p>
          <a:p>
            <a:r>
              <a:rPr lang="en-GB" altLang="en-US" sz="2800" dirty="0"/>
              <a:t>These organisms cannot maintain their metabolic rate by physiological mechanisms.</a:t>
            </a:r>
          </a:p>
          <a:p>
            <a:r>
              <a:rPr lang="en-GB" altLang="en-US" sz="2800" dirty="0"/>
              <a:t>Most conformers live in the ocean where the environment is relatively stable</a:t>
            </a:r>
          </a:p>
          <a:p>
            <a:endParaRPr lang="en-GB" altLang="en-US" sz="2400" dirty="0"/>
          </a:p>
          <a:p>
            <a:endParaRPr lang="en-GB" altLang="en-US" sz="2400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81128"/>
            <a:ext cx="365075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582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Conformers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Advantages – </a:t>
            </a:r>
            <a:r>
              <a:rPr lang="en-GB" sz="2800" dirty="0">
                <a:solidFill>
                  <a:srgbClr val="FF0000"/>
                </a:solidFill>
              </a:rPr>
              <a:t>low metabolic costs </a:t>
            </a:r>
            <a:r>
              <a:rPr lang="en-GB" sz="2800" dirty="0"/>
              <a:t>(physiological homeostasis uses up a lot of energy)</a:t>
            </a:r>
          </a:p>
          <a:p>
            <a:endParaRPr lang="en-GB" sz="2800" dirty="0"/>
          </a:p>
          <a:p>
            <a:r>
              <a:rPr lang="en-GB" sz="2800" dirty="0"/>
              <a:t>Disadvantages – animal is restricted to a </a:t>
            </a:r>
            <a:r>
              <a:rPr lang="en-GB" sz="2800" dirty="0">
                <a:solidFill>
                  <a:srgbClr val="FF0000"/>
                </a:solidFill>
              </a:rPr>
              <a:t>narrow range of ecological niches</a:t>
            </a:r>
            <a:r>
              <a:rPr lang="en-GB" sz="2800" dirty="0"/>
              <a:t>, and is </a:t>
            </a:r>
            <a:r>
              <a:rPr lang="en-GB" sz="2800" dirty="0">
                <a:solidFill>
                  <a:srgbClr val="FF0000"/>
                </a:solidFill>
              </a:rPr>
              <a:t>less adaptable to environmental change</a:t>
            </a:r>
            <a:endParaRPr lang="en-GB" sz="2800" dirty="0"/>
          </a:p>
          <a:p>
            <a:endParaRPr lang="en-GB" altLang="en-US" sz="2400" dirty="0"/>
          </a:p>
          <a:p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55377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Organisms which can control their internal environment and maintain a steady state known as homeostasis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Regulators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808"/>
            <a:ext cx="4176464" cy="231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254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Regulators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Advantages: can </a:t>
            </a:r>
            <a:r>
              <a:rPr lang="en-GB" sz="3200" dirty="0">
                <a:solidFill>
                  <a:srgbClr val="FF0000"/>
                </a:solidFill>
              </a:rPr>
              <a:t>exploit a wider range of ecological niches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Disadvantages: animal has to </a:t>
            </a:r>
            <a:r>
              <a:rPr lang="en-GB" dirty="0">
                <a:solidFill>
                  <a:srgbClr val="FF0000"/>
                </a:solidFill>
              </a:rPr>
              <a:t>expend energy on homeostasis</a:t>
            </a:r>
            <a:r>
              <a:rPr lang="en-GB" dirty="0"/>
              <a:t> achieved by Negative Feedback Control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546160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Survival of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How might climate change impact on survival of species?</a:t>
            </a:r>
          </a:p>
          <a:p>
            <a:endParaRPr lang="en-GB" dirty="0"/>
          </a:p>
          <a:p>
            <a:r>
              <a:rPr lang="en-GB" dirty="0"/>
              <a:t>If the climate changes and the species is not able to survive it may die out</a:t>
            </a:r>
          </a:p>
          <a:p>
            <a:endParaRPr lang="en-GB" dirty="0"/>
          </a:p>
          <a:p>
            <a:r>
              <a:rPr lang="en-GB" dirty="0"/>
              <a:t>Or another species which is better suited may outcompete the original</a:t>
            </a:r>
          </a:p>
        </p:txBody>
      </p:sp>
    </p:spTree>
    <p:extLst>
      <p:ext uri="{BB962C8B-B14F-4D97-AF65-F5344CB8AC3E}">
        <p14:creationId xmlns:p14="http://schemas.microsoft.com/office/powerpoint/2010/main" val="840329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6" b="17110"/>
          <a:stretch>
            <a:fillRect/>
          </a:stretch>
        </p:blipFill>
        <p:spPr bwMode="auto">
          <a:xfrm>
            <a:off x="0" y="1176376"/>
            <a:ext cx="5364088" cy="440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35896" y="3376887"/>
            <a:ext cx="432048" cy="5733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GB" sz="2400" dirty="0"/>
              <a:t>z</a:t>
            </a:r>
          </a:p>
        </p:txBody>
      </p:sp>
      <p:sp>
        <p:nvSpPr>
          <p:cNvPr id="6" name="AutoShape 2"/>
          <p:cNvSpPr>
            <a:spLocks noChangeShapeType="1"/>
          </p:cNvSpPr>
          <p:nvPr/>
        </p:nvSpPr>
        <p:spPr bwMode="auto">
          <a:xfrm>
            <a:off x="3851920" y="3950200"/>
            <a:ext cx="0" cy="41433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364088" y="836712"/>
            <a:ext cx="37444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400" dirty="0"/>
              <a:t>Which of these animals would be considered a complete conformer?</a:t>
            </a:r>
          </a:p>
          <a:p>
            <a:pPr marL="342900" indent="-342900">
              <a:buAutoNum type="arabicPeriod"/>
            </a:pPr>
            <a:endParaRPr lang="en-GB" sz="2400" dirty="0"/>
          </a:p>
          <a:p>
            <a:pPr marL="342900" indent="-342900">
              <a:buAutoNum type="arabicPeriod"/>
            </a:pPr>
            <a:r>
              <a:rPr lang="en-GB" sz="2400" dirty="0"/>
              <a:t>Which is the best regulator?</a:t>
            </a:r>
          </a:p>
          <a:p>
            <a:pPr marL="342900" indent="-342900">
              <a:buAutoNum type="arabicPeriod"/>
            </a:pPr>
            <a:endParaRPr lang="en-GB" sz="2400" dirty="0"/>
          </a:p>
          <a:p>
            <a:pPr marL="342900" indent="-342900">
              <a:buAutoNum type="arabicPeriod"/>
            </a:pPr>
            <a:r>
              <a:rPr lang="en-GB" sz="2400" dirty="0"/>
              <a:t>Place the animals in order of most affected to least, when there is a drop in the external factor from point </a:t>
            </a:r>
            <a:r>
              <a:rPr lang="en-GB" sz="2400" b="1" dirty="0"/>
              <a:t>z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910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Physiological Homeostasis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Maintenance of the body’s internal environment within certain tolerable limits despite changes in the body’s external environment</a:t>
            </a:r>
          </a:p>
          <a:p>
            <a:r>
              <a:rPr lang="en-GB" dirty="0"/>
              <a:t>This regulation is brought about by negative feedback control and requires energy</a:t>
            </a:r>
          </a:p>
        </p:txBody>
      </p:sp>
    </p:spTree>
    <p:extLst>
      <p:ext uri="{BB962C8B-B14F-4D97-AF65-F5344CB8AC3E}">
        <p14:creationId xmlns:p14="http://schemas.microsoft.com/office/powerpoint/2010/main" val="3400350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principle of Negative Feedback control</a:t>
            </a:r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1477417" y="2649240"/>
            <a:ext cx="1296987" cy="4603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Factor at norm or set point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6363742" y="2620665"/>
            <a:ext cx="1193800" cy="412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Factor at norm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5077867" y="1992015"/>
            <a:ext cx="1030287" cy="412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effector</a:t>
            </a:r>
            <a:endParaRPr kumimoji="0" lang="en-US" altLang="en-US" sz="1000" b="0" i="0" u="sng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2699792" y="1988840"/>
            <a:ext cx="1030287" cy="412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receptor</a:t>
            </a:r>
            <a:endParaRPr kumimoji="0" lang="en-US" altLang="en-US" sz="1000" b="0" i="0" u="sng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101679" y="3377903"/>
            <a:ext cx="1030288" cy="412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effector</a:t>
            </a:r>
            <a:endParaRPr kumimoji="0" lang="en-US" altLang="en-US" sz="1000" b="0" i="0" u="sng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2704554" y="3335040"/>
            <a:ext cx="1030288" cy="412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receptor</a:t>
            </a:r>
            <a:endParaRPr kumimoji="0" lang="en-US" altLang="en-US" sz="1000" b="0" i="0" u="sng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flipV="1">
            <a:off x="2756942" y="2825453"/>
            <a:ext cx="36242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3612604" y="2584153"/>
            <a:ext cx="199390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Norm (no disturbance)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1196429" y="3176290"/>
            <a:ext cx="12509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decrease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factor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926929" y="1917403"/>
            <a:ext cx="1004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950742" y="3441403"/>
            <a:ext cx="10048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6717754" y="1782465"/>
            <a:ext cx="1049338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Corrective mechanism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lowers factor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Arc 8"/>
          <p:cNvSpPr>
            <a:spLocks/>
          </p:cNvSpPr>
          <p:nvPr/>
        </p:nvSpPr>
        <p:spPr bwMode="auto">
          <a:xfrm rot="5400000" flipH="1" flipV="1">
            <a:off x="2087017" y="2022178"/>
            <a:ext cx="534987" cy="68738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3039"/>
              <a:gd name="T2" fmla="*/ 21552 w 21600"/>
              <a:gd name="T3" fmla="*/ 23039 h 23039"/>
              <a:gd name="T4" fmla="*/ 0 w 21600"/>
              <a:gd name="T5" fmla="*/ 21600 h 23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039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80"/>
                  <a:pt x="21583" y="22560"/>
                  <a:pt x="21552" y="23039"/>
                </a:cubicBezTo>
              </a:path>
              <a:path w="21600" h="23039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80"/>
                  <a:pt x="21583" y="22560"/>
                  <a:pt x="21552" y="23039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Arc 7"/>
          <p:cNvSpPr>
            <a:spLocks/>
          </p:cNvSpPr>
          <p:nvPr/>
        </p:nvSpPr>
        <p:spPr bwMode="auto">
          <a:xfrm rot="-10800000" flipH="1" flipV="1">
            <a:off x="6130379" y="2033290"/>
            <a:ext cx="541338" cy="5715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3039"/>
              <a:gd name="T2" fmla="*/ 21552 w 21600"/>
              <a:gd name="T3" fmla="*/ 23039 h 23039"/>
              <a:gd name="T4" fmla="*/ 0 w 21600"/>
              <a:gd name="T5" fmla="*/ 21600 h 23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039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80"/>
                  <a:pt x="21583" y="22560"/>
                  <a:pt x="21552" y="23039"/>
                </a:cubicBezTo>
              </a:path>
              <a:path w="21600" h="23039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80"/>
                  <a:pt x="21583" y="22560"/>
                  <a:pt x="21552" y="23039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Arc 6"/>
          <p:cNvSpPr>
            <a:spLocks/>
          </p:cNvSpPr>
          <p:nvPr/>
        </p:nvSpPr>
        <p:spPr bwMode="auto">
          <a:xfrm rot="16200000" flipH="1">
            <a:off x="2094160" y="3019922"/>
            <a:ext cx="534987" cy="685800"/>
          </a:xfrm>
          <a:custGeom>
            <a:avLst/>
            <a:gdLst>
              <a:gd name="G0" fmla="+- 0 0 0"/>
              <a:gd name="G1" fmla="+- 21580 0 0"/>
              <a:gd name="G2" fmla="+- 21600 0 0"/>
              <a:gd name="T0" fmla="*/ 937 w 21600"/>
              <a:gd name="T1" fmla="*/ 0 h 23019"/>
              <a:gd name="T2" fmla="*/ 21552 w 21600"/>
              <a:gd name="T3" fmla="*/ 23019 h 23019"/>
              <a:gd name="T4" fmla="*/ 0 w 21600"/>
              <a:gd name="T5" fmla="*/ 21580 h 230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019" fill="none" extrusionOk="0">
                <a:moveTo>
                  <a:pt x="936" y="0"/>
                </a:moveTo>
                <a:cubicBezTo>
                  <a:pt x="12491" y="502"/>
                  <a:pt x="21600" y="10015"/>
                  <a:pt x="21600" y="21580"/>
                </a:cubicBezTo>
                <a:cubicBezTo>
                  <a:pt x="21600" y="22060"/>
                  <a:pt x="21583" y="22540"/>
                  <a:pt x="21552" y="23019"/>
                </a:cubicBezTo>
              </a:path>
              <a:path w="21600" h="23019" stroke="0" extrusionOk="0">
                <a:moveTo>
                  <a:pt x="936" y="0"/>
                </a:moveTo>
                <a:cubicBezTo>
                  <a:pt x="12491" y="502"/>
                  <a:pt x="21600" y="10015"/>
                  <a:pt x="21600" y="21580"/>
                </a:cubicBezTo>
                <a:cubicBezTo>
                  <a:pt x="21600" y="22060"/>
                  <a:pt x="21583" y="22540"/>
                  <a:pt x="21552" y="23019"/>
                </a:cubicBezTo>
                <a:lnTo>
                  <a:pt x="0" y="2158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Arc 5"/>
          <p:cNvSpPr>
            <a:spLocks/>
          </p:cNvSpPr>
          <p:nvPr/>
        </p:nvSpPr>
        <p:spPr bwMode="auto">
          <a:xfrm rot="10800000" flipH="1">
            <a:off x="6135142" y="3006428"/>
            <a:ext cx="541337" cy="5715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3039"/>
              <a:gd name="T2" fmla="*/ 21552 w 21600"/>
              <a:gd name="T3" fmla="*/ 23039 h 23039"/>
              <a:gd name="T4" fmla="*/ 0 w 21600"/>
              <a:gd name="T5" fmla="*/ 21600 h 23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039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80"/>
                  <a:pt x="21583" y="22560"/>
                  <a:pt x="21552" y="23039"/>
                </a:cubicBezTo>
              </a:path>
              <a:path w="21600" h="23039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80"/>
                  <a:pt x="21583" y="22560"/>
                  <a:pt x="21552" y="23039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Line 4"/>
          <p:cNvSpPr>
            <a:spLocks noChangeShapeType="1"/>
          </p:cNvSpPr>
          <p:nvPr/>
        </p:nvSpPr>
        <p:spPr bwMode="auto">
          <a:xfrm>
            <a:off x="3733254" y="2155528"/>
            <a:ext cx="1358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1348829" y="1879303"/>
            <a:ext cx="12509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increase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factor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3780879" y="1826915"/>
            <a:ext cx="12509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messages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1"/>
          <p:cNvSpPr txBox="1">
            <a:spLocks noChangeArrowheads="1"/>
          </p:cNvSpPr>
          <p:nvPr/>
        </p:nvSpPr>
        <p:spPr bwMode="auto">
          <a:xfrm>
            <a:off x="6641554" y="3157240"/>
            <a:ext cx="1049338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Corrective mechanism</a:t>
            </a:r>
            <a:endParaRPr kumimoji="0" lang="en-US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raises factor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1250404" y="120461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" name="Rectangle 36"/>
          <p:cNvSpPr>
            <a:spLocks noChangeArrowheads="1"/>
          </p:cNvSpPr>
          <p:nvPr/>
        </p:nvSpPr>
        <p:spPr bwMode="auto">
          <a:xfrm>
            <a:off x="1250404" y="166181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251520" y="5013176"/>
            <a:ext cx="8435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 factor can increase or </a:t>
            </a:r>
            <a:r>
              <a:rPr lang="en-GB" sz="2000" b="1" dirty="0"/>
              <a:t>decrease</a:t>
            </a:r>
            <a:r>
              <a:rPr lang="en-GB" sz="2000" dirty="0"/>
              <a:t> from its norm or set point.  This is sensed by </a:t>
            </a:r>
            <a:r>
              <a:rPr lang="en-GB" sz="2000" b="1" dirty="0"/>
              <a:t>receptors</a:t>
            </a:r>
            <a:r>
              <a:rPr lang="en-GB" sz="2000" dirty="0"/>
              <a:t> tor that factor.  </a:t>
            </a:r>
            <a:r>
              <a:rPr lang="en-GB" sz="2000" b="1" dirty="0"/>
              <a:t>Messages</a:t>
            </a:r>
            <a:r>
              <a:rPr lang="en-GB" sz="2000" dirty="0"/>
              <a:t> are sent from the </a:t>
            </a:r>
            <a:r>
              <a:rPr lang="en-GB" sz="2000" b="1" dirty="0"/>
              <a:t>receptors</a:t>
            </a:r>
            <a:r>
              <a:rPr lang="en-GB" sz="2000" dirty="0"/>
              <a:t> to the </a:t>
            </a:r>
            <a:r>
              <a:rPr lang="en-GB" sz="2000" b="1" dirty="0"/>
              <a:t>effectors</a:t>
            </a:r>
            <a:r>
              <a:rPr lang="en-GB" sz="2000" dirty="0"/>
              <a:t> which bring about a </a:t>
            </a:r>
            <a:r>
              <a:rPr lang="en-GB" sz="2000" b="1" dirty="0"/>
              <a:t>corrective response </a:t>
            </a:r>
            <a:r>
              <a:rPr lang="en-GB" sz="2000" dirty="0"/>
              <a:t>to lower or </a:t>
            </a:r>
            <a:r>
              <a:rPr lang="en-GB" sz="2000" b="1" dirty="0"/>
              <a:t>raise</a:t>
            </a:r>
            <a:r>
              <a:rPr lang="en-GB" sz="2000" dirty="0"/>
              <a:t> the actor back to its </a:t>
            </a:r>
            <a:r>
              <a:rPr lang="en-GB" sz="2000" b="1" dirty="0"/>
              <a:t>norm or set point</a:t>
            </a:r>
            <a:r>
              <a:rPr lang="en-GB" sz="2000" dirty="0"/>
              <a:t>.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929" y="3279451"/>
            <a:ext cx="1249788" cy="609653"/>
          </a:xfrm>
          <a:prstGeom prst="rect">
            <a:avLst/>
          </a:prstGeom>
        </p:spPr>
      </p:pic>
      <p:cxnSp>
        <p:nvCxnSpPr>
          <p:cNvPr id="39" name="Straight Arrow Connector 38"/>
          <p:cNvCxnSpPr>
            <a:stCxn id="9" idx="3"/>
          </p:cNvCxnSpPr>
          <p:nvPr/>
        </p:nvCxnSpPr>
        <p:spPr bwMode="auto">
          <a:xfrm>
            <a:off x="3734842" y="3541415"/>
            <a:ext cx="134302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94557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https://www.youtube.com/watch?v=vJhsyS4lTW0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92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Importance of Temperature Regulation</a:t>
            </a:r>
          </a:p>
        </p:txBody>
      </p:sp>
      <p:sp>
        <p:nvSpPr>
          <p:cNvPr id="32771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sz="3000" dirty="0"/>
              <a:t>It is important to regulate temperature for optimal enzyme-controlled reactions and diffusion rates for maintenance of metabolism.</a:t>
            </a:r>
          </a:p>
          <a:p>
            <a:endParaRPr lang="en-GB" altLang="en-US" sz="3000" dirty="0"/>
          </a:p>
          <a:p>
            <a:r>
              <a:rPr lang="en-GB" altLang="en-US" sz="3000" dirty="0"/>
              <a:t>Diffusion of substances such as oxygen and carbon dioxide are faster at warmer temperatures.</a:t>
            </a:r>
          </a:p>
        </p:txBody>
      </p:sp>
    </p:spTree>
    <p:extLst>
      <p:ext uri="{BB962C8B-B14F-4D97-AF65-F5344CB8AC3E}">
        <p14:creationId xmlns:p14="http://schemas.microsoft.com/office/powerpoint/2010/main" val="3010554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84784"/>
            <a:ext cx="5220072" cy="3865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0072" y="260648"/>
            <a:ext cx="36724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/>
              <a:t>Which animal is the</a:t>
            </a:r>
          </a:p>
          <a:p>
            <a:r>
              <a:rPr lang="en-GB" dirty="0"/>
              <a:t>    ectotherm or conformer? </a:t>
            </a:r>
          </a:p>
          <a:p>
            <a:r>
              <a:rPr lang="en-GB" dirty="0"/>
              <a:t>    </a:t>
            </a:r>
            <a:r>
              <a:rPr lang="en-GB" dirty="0">
                <a:solidFill>
                  <a:srgbClr val="FF0000"/>
                </a:solidFill>
              </a:rPr>
              <a:t>This animal will have a narrow</a:t>
            </a:r>
          </a:p>
          <a:p>
            <a:r>
              <a:rPr lang="en-GB" dirty="0">
                <a:solidFill>
                  <a:srgbClr val="FF0000"/>
                </a:solidFill>
              </a:rPr>
              <a:t>    habitat range because their </a:t>
            </a:r>
          </a:p>
          <a:p>
            <a:r>
              <a:rPr lang="en-GB" dirty="0">
                <a:solidFill>
                  <a:srgbClr val="FF0000"/>
                </a:solidFill>
              </a:rPr>
              <a:t>    metabolism is dependent on</a:t>
            </a:r>
          </a:p>
          <a:p>
            <a:r>
              <a:rPr lang="en-GB" dirty="0">
                <a:solidFill>
                  <a:srgbClr val="FF0000"/>
                </a:solidFill>
              </a:rPr>
              <a:t>    external temperature.</a:t>
            </a:r>
          </a:p>
          <a:p>
            <a:endParaRPr lang="en-GB" dirty="0"/>
          </a:p>
          <a:p>
            <a:pPr marL="342900" indent="-342900">
              <a:buAutoNum type="arabicPeriod" startAt="2"/>
            </a:pPr>
            <a:r>
              <a:rPr lang="en-GB" dirty="0"/>
              <a:t>Which animal is the endotherm or regulator?  </a:t>
            </a:r>
            <a:r>
              <a:rPr lang="en-GB" dirty="0">
                <a:solidFill>
                  <a:srgbClr val="FF0000"/>
                </a:solidFill>
              </a:rPr>
              <a:t>This animal will have a wider habitat range because their metabolism will run regardless of external temperature.</a:t>
            </a:r>
          </a:p>
          <a:p>
            <a:pPr marL="342900" indent="-342900">
              <a:buAutoNum type="arabicPeriod" startAt="2"/>
            </a:pPr>
            <a:endParaRPr lang="en-GB" dirty="0"/>
          </a:p>
          <a:p>
            <a:pPr marL="342900" indent="-342900">
              <a:buAutoNum type="arabicPeriod" startAt="2"/>
            </a:pPr>
            <a:r>
              <a:rPr lang="en-GB" dirty="0"/>
              <a:t>Which would have the higher energy cost, a conformer or regulator?</a:t>
            </a:r>
          </a:p>
          <a:p>
            <a:r>
              <a:rPr lang="en-GB" dirty="0">
                <a:solidFill>
                  <a:srgbClr val="FF0000"/>
                </a:solidFill>
              </a:rPr>
              <a:t>     Regulator </a:t>
            </a:r>
          </a:p>
        </p:txBody>
      </p:sp>
    </p:spTree>
    <p:extLst>
      <p:ext uri="{BB962C8B-B14F-4D97-AF65-F5344CB8AC3E}">
        <p14:creationId xmlns:p14="http://schemas.microsoft.com/office/powerpoint/2010/main" val="191159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ontent Placeholder 5"/>
          <p:cNvSpPr>
            <a:spLocks noGrp="1"/>
          </p:cNvSpPr>
          <p:nvPr>
            <p:ph idx="1"/>
          </p:nvPr>
        </p:nvSpPr>
        <p:spPr>
          <a:xfrm>
            <a:off x="251521" y="1700808"/>
            <a:ext cx="8537372" cy="48965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en-US" sz="3000" dirty="0"/>
              <a:t>Negative Feedback Control and Thermoregulation in mammals include the role of the </a:t>
            </a:r>
            <a:r>
              <a:rPr lang="en-GB" altLang="en-US" sz="3000" dirty="0">
                <a:solidFill>
                  <a:srgbClr val="FF0000"/>
                </a:solidFill>
              </a:rPr>
              <a:t>hypothalamus, nerves, effectors and skin</a:t>
            </a:r>
          </a:p>
          <a:p>
            <a:endParaRPr lang="en-GB" altLang="en-US" sz="3000" dirty="0"/>
          </a:p>
        </p:txBody>
      </p:sp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81000" y="692696"/>
            <a:ext cx="8381260" cy="864096"/>
          </a:xfrm>
        </p:spPr>
        <p:txBody>
          <a:bodyPr anchor="b">
            <a:normAutofit fontScale="90000"/>
          </a:bodyPr>
          <a:lstStyle/>
          <a:p>
            <a:r>
              <a:rPr lang="en-GB" altLang="en-US" dirty="0"/>
              <a:t>Thermoregulation and Negative Feedback</a:t>
            </a:r>
          </a:p>
        </p:txBody>
      </p:sp>
    </p:spTree>
    <p:extLst>
      <p:ext uri="{BB962C8B-B14F-4D97-AF65-F5344CB8AC3E}">
        <p14:creationId xmlns:p14="http://schemas.microsoft.com/office/powerpoint/2010/main" val="3820141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Hypothalamus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Hypothalamus is the body’s temperature monitoring centre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3851920" y="2564904"/>
            <a:ext cx="4895850" cy="410527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Receives impulses from the heat and cold receptors of the skin.</a:t>
            </a:r>
          </a:p>
          <a:p>
            <a:r>
              <a:rPr lang="en-GB" dirty="0"/>
              <a:t>The hypothalamus itself also contains </a:t>
            </a:r>
            <a:r>
              <a:rPr lang="en-GB" dirty="0">
                <a:solidFill>
                  <a:srgbClr val="FF0000"/>
                </a:solidFill>
              </a:rPr>
              <a:t>thermoreceptors</a:t>
            </a:r>
            <a:r>
              <a:rPr lang="en-GB" dirty="0"/>
              <a:t>, which detect changes in blood temperature which reflect changes in the </a:t>
            </a:r>
            <a:r>
              <a:rPr lang="en-GB" dirty="0">
                <a:solidFill>
                  <a:srgbClr val="FF0000"/>
                </a:solidFill>
              </a:rPr>
              <a:t>body core </a:t>
            </a:r>
            <a:r>
              <a:rPr lang="en-GB" dirty="0"/>
              <a:t>temperature.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07" y="2996952"/>
            <a:ext cx="338437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306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Hypothalamus as a Thermostat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en-GB" dirty="0"/>
              <a:t>The temperature is set in the water bath </a:t>
            </a:r>
          </a:p>
          <a:p>
            <a:pPr marL="45720" indent="0" algn="ctr">
              <a:buNone/>
            </a:pPr>
            <a:endParaRPr lang="en-GB" dirty="0"/>
          </a:p>
          <a:p>
            <a:pPr marL="45720" indent="0" algn="ctr">
              <a:buNone/>
            </a:pPr>
            <a:r>
              <a:rPr lang="en-GB" dirty="0">
                <a:solidFill>
                  <a:srgbClr val="FF0000"/>
                </a:solidFill>
              </a:rPr>
              <a:t>Too cool?  </a:t>
            </a:r>
            <a:r>
              <a:rPr lang="en-GB" dirty="0"/>
              <a:t>Heater switches on and temperature goes up</a:t>
            </a:r>
          </a:p>
          <a:p>
            <a:pPr marL="45720" indent="0" algn="ctr">
              <a:buNone/>
            </a:pPr>
            <a:r>
              <a:rPr lang="en-GB" dirty="0">
                <a:solidFill>
                  <a:srgbClr val="FF0000"/>
                </a:solidFill>
              </a:rPr>
              <a:t>Too hot? </a:t>
            </a:r>
            <a:r>
              <a:rPr lang="en-GB" dirty="0"/>
              <a:t>Heater stays off until bath cools down.</a:t>
            </a:r>
          </a:p>
          <a:p>
            <a:pPr marL="45720" indent="0">
              <a:buNone/>
            </a:pPr>
            <a:endParaRPr lang="en-GB" dirty="0"/>
          </a:p>
          <a:p>
            <a:pPr marL="45720" indent="0">
              <a:buNone/>
            </a:pPr>
            <a:r>
              <a:rPr lang="en-GB" dirty="0"/>
              <a:t>Constantly checking and turning on and off. </a:t>
            </a:r>
          </a:p>
        </p:txBody>
      </p:sp>
    </p:spTree>
    <p:extLst>
      <p:ext uri="{BB962C8B-B14F-4D97-AF65-F5344CB8AC3E}">
        <p14:creationId xmlns:p14="http://schemas.microsoft.com/office/powerpoint/2010/main" val="2024648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Temperature control by the hypothalamus</a:t>
            </a:r>
          </a:p>
        </p:txBody>
      </p:sp>
      <p:pic>
        <p:nvPicPr>
          <p:cNvPr id="14338" name="Picture 2" descr="http://www.wiredtowinthemovie.com/images/hotspots/level05thalam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479" y="1679774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rved Down Arrow 6"/>
          <p:cNvSpPr/>
          <p:nvPr/>
        </p:nvSpPr>
        <p:spPr>
          <a:xfrm rot="20201235">
            <a:off x="467861" y="1885023"/>
            <a:ext cx="3875507" cy="122413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Curved Down Arrow 8"/>
          <p:cNvSpPr/>
          <p:nvPr/>
        </p:nvSpPr>
        <p:spPr>
          <a:xfrm rot="1417024" flipH="1">
            <a:off x="4188625" y="1869846"/>
            <a:ext cx="3759069" cy="1224136"/>
          </a:xfrm>
          <a:prstGeom prst="curved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Striped Right Arrow 7"/>
          <p:cNvSpPr/>
          <p:nvPr/>
        </p:nvSpPr>
        <p:spPr>
          <a:xfrm rot="7153784">
            <a:off x="2515842" y="3379811"/>
            <a:ext cx="1908167" cy="465387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riped Right Arrow 10"/>
          <p:cNvSpPr/>
          <p:nvPr/>
        </p:nvSpPr>
        <p:spPr>
          <a:xfrm rot="4013797">
            <a:off x="4448278" y="3437003"/>
            <a:ext cx="1964195" cy="465387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triped Right Arrow 11"/>
          <p:cNvSpPr/>
          <p:nvPr/>
        </p:nvSpPr>
        <p:spPr>
          <a:xfrm rot="6207892">
            <a:off x="3126285" y="3564272"/>
            <a:ext cx="1898553" cy="465387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riped Right Arrow 12"/>
          <p:cNvSpPr/>
          <p:nvPr/>
        </p:nvSpPr>
        <p:spPr>
          <a:xfrm rot="4568177">
            <a:off x="3939614" y="3541102"/>
            <a:ext cx="1806772" cy="465387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83836" y="3795701"/>
            <a:ext cx="1938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temperature change in blood of carotid artery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4208" y="3783847"/>
            <a:ext cx="193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nerve impulses from skin receptors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2750" y="4664336"/>
            <a:ext cx="1205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sweat glands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94648" y="4927653"/>
            <a:ext cx="1301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skin arterioles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9519" y="4664336"/>
            <a:ext cx="1252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hair erector muscles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96136" y="4790985"/>
            <a:ext cx="1276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skeletal muscles</a:t>
            </a:r>
          </a:p>
        </p:txBody>
      </p:sp>
    </p:spTree>
    <p:extLst>
      <p:ext uri="{BB962C8B-B14F-4D97-AF65-F5344CB8AC3E}">
        <p14:creationId xmlns:p14="http://schemas.microsoft.com/office/powerpoint/2010/main" val="2827293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mg.docstoccdn.com/thumb/orig/15223651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9" b="17419"/>
          <a:stretch/>
        </p:blipFill>
        <p:spPr bwMode="auto">
          <a:xfrm>
            <a:off x="12607" y="957777"/>
            <a:ext cx="9131393" cy="474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684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GB" altLang="en-US" dirty="0"/>
              <a:t>Role of the Skin</a:t>
            </a:r>
          </a:p>
        </p:txBody>
      </p:sp>
      <p:sp>
        <p:nvSpPr>
          <p:cNvPr id="32771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sz="3000" dirty="0"/>
              <a:t>The skin plays a leading role in temperature regulation</a:t>
            </a:r>
          </a:p>
          <a:p>
            <a:r>
              <a:rPr lang="en-GB" altLang="en-US" sz="3000" dirty="0"/>
              <a:t>In response to nerve impulses from the hypothalamus, the skin acts as an effector</a:t>
            </a:r>
          </a:p>
          <a:p>
            <a:endParaRPr lang="en-GB" altLang="en-US" sz="3000" dirty="0"/>
          </a:p>
        </p:txBody>
      </p:sp>
    </p:spTree>
    <p:extLst>
      <p:ext uri="{BB962C8B-B14F-4D97-AF65-F5344CB8AC3E}">
        <p14:creationId xmlns:p14="http://schemas.microsoft.com/office/powerpoint/2010/main" val="4013081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Correction of overheating</a:t>
            </a:r>
            <a:endParaRPr lang="en-US" alt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>
                <a:solidFill>
                  <a:srgbClr val="FF0000"/>
                </a:solidFill>
              </a:rPr>
              <a:t>Vasodilation: </a:t>
            </a:r>
            <a:r>
              <a:rPr lang="en-GB" altLang="en-US" dirty="0"/>
              <a:t>when we are too hot, the capillaries to the skin surface dilate, allowing blood to the surface to lose heat BY RADIATION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3359152"/>
            <a:ext cx="2664296" cy="309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5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altLang="en-US" b="1" dirty="0"/>
              <a:t>Vasodilation</a:t>
            </a:r>
          </a:p>
        </p:txBody>
      </p:sp>
      <p:grpSp>
        <p:nvGrpSpPr>
          <p:cNvPr id="27713" name="Group 65"/>
          <p:cNvGrpSpPr>
            <a:grpSpLocks/>
          </p:cNvGrpSpPr>
          <p:nvPr/>
        </p:nvGrpSpPr>
        <p:grpSpPr bwMode="auto">
          <a:xfrm>
            <a:off x="0" y="1052513"/>
            <a:ext cx="9144000" cy="5400823"/>
            <a:chOff x="0" y="663"/>
            <a:chExt cx="5760" cy="3221"/>
          </a:xfrm>
        </p:grpSpPr>
        <p:sp>
          <p:nvSpPr>
            <p:cNvPr id="27702" name="Rectangle 54"/>
            <p:cNvSpPr>
              <a:spLocks noChangeArrowheads="1"/>
            </p:cNvSpPr>
            <p:nvPr/>
          </p:nvSpPr>
          <p:spPr bwMode="auto">
            <a:xfrm>
              <a:off x="0" y="1117"/>
              <a:ext cx="5760" cy="2767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703" name="Freeform 55"/>
            <p:cNvSpPr>
              <a:spLocks/>
            </p:cNvSpPr>
            <p:nvPr/>
          </p:nvSpPr>
          <p:spPr bwMode="auto">
            <a:xfrm>
              <a:off x="612" y="1344"/>
              <a:ext cx="4218" cy="2449"/>
            </a:xfrm>
            <a:custGeom>
              <a:avLst/>
              <a:gdLst>
                <a:gd name="T0" fmla="*/ 0 w 4218"/>
                <a:gd name="T1" fmla="*/ 2268 h 2449"/>
                <a:gd name="T2" fmla="*/ 590 w 4218"/>
                <a:gd name="T3" fmla="*/ 2268 h 2449"/>
                <a:gd name="T4" fmla="*/ 590 w 4218"/>
                <a:gd name="T5" fmla="*/ 0 h 2449"/>
                <a:gd name="T6" fmla="*/ 3629 w 4218"/>
                <a:gd name="T7" fmla="*/ 0 h 2449"/>
                <a:gd name="T8" fmla="*/ 3629 w 4218"/>
                <a:gd name="T9" fmla="*/ 2268 h 2449"/>
                <a:gd name="T10" fmla="*/ 4218 w 4218"/>
                <a:gd name="T11" fmla="*/ 2268 h 2449"/>
                <a:gd name="T12" fmla="*/ 4218 w 4218"/>
                <a:gd name="T13" fmla="*/ 2449 h 2449"/>
                <a:gd name="T14" fmla="*/ 0 w 4218"/>
                <a:gd name="T15" fmla="*/ 2449 h 2449"/>
                <a:gd name="T16" fmla="*/ 0 w 4218"/>
                <a:gd name="T17" fmla="*/ 2268 h 2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18" h="2449">
                  <a:moveTo>
                    <a:pt x="0" y="2268"/>
                  </a:moveTo>
                  <a:lnTo>
                    <a:pt x="590" y="2268"/>
                  </a:lnTo>
                  <a:lnTo>
                    <a:pt x="590" y="0"/>
                  </a:lnTo>
                  <a:lnTo>
                    <a:pt x="3629" y="0"/>
                  </a:lnTo>
                  <a:lnTo>
                    <a:pt x="3629" y="2268"/>
                  </a:lnTo>
                  <a:lnTo>
                    <a:pt x="4218" y="2268"/>
                  </a:lnTo>
                  <a:lnTo>
                    <a:pt x="4218" y="2449"/>
                  </a:lnTo>
                  <a:lnTo>
                    <a:pt x="0" y="2449"/>
                  </a:lnTo>
                  <a:lnTo>
                    <a:pt x="0" y="226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711" name="Rectangle 63"/>
            <p:cNvSpPr>
              <a:spLocks noChangeArrowheads="1"/>
            </p:cNvSpPr>
            <p:nvPr/>
          </p:nvSpPr>
          <p:spPr bwMode="auto">
            <a:xfrm>
              <a:off x="1474" y="1615"/>
              <a:ext cx="2495" cy="12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708" name="Line 60"/>
            <p:cNvSpPr>
              <a:spLocks noChangeShapeType="1"/>
            </p:cNvSpPr>
            <p:nvPr/>
          </p:nvSpPr>
          <p:spPr bwMode="auto">
            <a:xfrm>
              <a:off x="1202" y="1343"/>
              <a:ext cx="303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92" name="Line 44"/>
            <p:cNvSpPr>
              <a:spLocks noChangeShapeType="1"/>
            </p:cNvSpPr>
            <p:nvPr/>
          </p:nvSpPr>
          <p:spPr bwMode="auto">
            <a:xfrm>
              <a:off x="1202" y="1343"/>
              <a:ext cx="0" cy="2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704" name="Line 56"/>
            <p:cNvSpPr>
              <a:spLocks noChangeShapeType="1"/>
            </p:cNvSpPr>
            <p:nvPr/>
          </p:nvSpPr>
          <p:spPr bwMode="auto">
            <a:xfrm>
              <a:off x="4241" y="1343"/>
              <a:ext cx="0" cy="2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709" name="Freeform 61"/>
            <p:cNvSpPr>
              <a:spLocks/>
            </p:cNvSpPr>
            <p:nvPr/>
          </p:nvSpPr>
          <p:spPr bwMode="auto">
            <a:xfrm>
              <a:off x="1474" y="2931"/>
              <a:ext cx="2495" cy="681"/>
            </a:xfrm>
            <a:custGeom>
              <a:avLst/>
              <a:gdLst>
                <a:gd name="T0" fmla="*/ 590 w 2495"/>
                <a:gd name="T1" fmla="*/ 681 h 681"/>
                <a:gd name="T2" fmla="*/ 0 w 2495"/>
                <a:gd name="T3" fmla="*/ 681 h 681"/>
                <a:gd name="T4" fmla="*/ 0 w 2495"/>
                <a:gd name="T5" fmla="*/ 0 h 681"/>
                <a:gd name="T6" fmla="*/ 2495 w 2495"/>
                <a:gd name="T7" fmla="*/ 0 h 681"/>
                <a:gd name="T8" fmla="*/ 2495 w 2495"/>
                <a:gd name="T9" fmla="*/ 681 h 681"/>
                <a:gd name="T10" fmla="*/ 1905 w 2495"/>
                <a:gd name="T11" fmla="*/ 681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95" h="681">
                  <a:moveTo>
                    <a:pt x="590" y="681"/>
                  </a:moveTo>
                  <a:lnTo>
                    <a:pt x="0" y="681"/>
                  </a:lnTo>
                  <a:lnTo>
                    <a:pt x="0" y="0"/>
                  </a:lnTo>
                  <a:lnTo>
                    <a:pt x="2495" y="0"/>
                  </a:lnTo>
                  <a:lnTo>
                    <a:pt x="2495" y="681"/>
                  </a:lnTo>
                  <a:lnTo>
                    <a:pt x="1905" y="681"/>
                  </a:lnTo>
                </a:path>
              </a:pathLst>
            </a:cu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90" name="Line 42"/>
            <p:cNvSpPr>
              <a:spLocks noChangeShapeType="1"/>
            </p:cNvSpPr>
            <p:nvPr/>
          </p:nvSpPr>
          <p:spPr bwMode="auto">
            <a:xfrm>
              <a:off x="1474" y="2931"/>
              <a:ext cx="0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>
              <a:off x="3969" y="2931"/>
              <a:ext cx="0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80" name="Line 32"/>
            <p:cNvSpPr>
              <a:spLocks noChangeShapeType="1"/>
            </p:cNvSpPr>
            <p:nvPr/>
          </p:nvSpPr>
          <p:spPr bwMode="auto">
            <a:xfrm flipH="1">
              <a:off x="612" y="3611"/>
              <a:ext cx="5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79" name="Line 31"/>
            <p:cNvSpPr>
              <a:spLocks noChangeShapeType="1"/>
            </p:cNvSpPr>
            <p:nvPr/>
          </p:nvSpPr>
          <p:spPr bwMode="auto">
            <a:xfrm>
              <a:off x="521" y="3702"/>
              <a:ext cx="545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7695" name="Group 47"/>
            <p:cNvGrpSpPr>
              <a:grpSpLocks/>
            </p:cNvGrpSpPr>
            <p:nvPr/>
          </p:nvGrpSpPr>
          <p:grpSpPr bwMode="auto">
            <a:xfrm>
              <a:off x="1837" y="935"/>
              <a:ext cx="1859" cy="316"/>
              <a:chOff x="1837" y="980"/>
              <a:chExt cx="1859" cy="227"/>
            </a:xfrm>
          </p:grpSpPr>
          <p:sp>
            <p:nvSpPr>
              <p:cNvPr id="27696" name="Line 48"/>
              <p:cNvSpPr>
                <a:spLocks noChangeShapeType="1"/>
              </p:cNvSpPr>
              <p:nvPr/>
            </p:nvSpPr>
            <p:spPr bwMode="auto">
              <a:xfrm flipV="1">
                <a:off x="1837" y="980"/>
                <a:ext cx="0" cy="227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697" name="Line 49"/>
              <p:cNvSpPr>
                <a:spLocks noChangeShapeType="1"/>
              </p:cNvSpPr>
              <p:nvPr/>
            </p:nvSpPr>
            <p:spPr bwMode="auto">
              <a:xfrm flipV="1">
                <a:off x="2290" y="980"/>
                <a:ext cx="0" cy="227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698" name="Line 50"/>
              <p:cNvSpPr>
                <a:spLocks noChangeShapeType="1"/>
              </p:cNvSpPr>
              <p:nvPr/>
            </p:nvSpPr>
            <p:spPr bwMode="auto">
              <a:xfrm flipV="1">
                <a:off x="2744" y="980"/>
                <a:ext cx="0" cy="227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699" name="Line 51"/>
              <p:cNvSpPr>
                <a:spLocks noChangeShapeType="1"/>
              </p:cNvSpPr>
              <p:nvPr/>
            </p:nvSpPr>
            <p:spPr bwMode="auto">
              <a:xfrm flipV="1">
                <a:off x="3288" y="980"/>
                <a:ext cx="0" cy="227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700" name="Line 52"/>
              <p:cNvSpPr>
                <a:spLocks noChangeShapeType="1"/>
              </p:cNvSpPr>
              <p:nvPr/>
            </p:nvSpPr>
            <p:spPr bwMode="auto">
              <a:xfrm flipV="1">
                <a:off x="3696" y="980"/>
                <a:ext cx="0" cy="227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7694" name="Text Box 46"/>
            <p:cNvSpPr txBox="1">
              <a:spLocks noChangeArrowheads="1"/>
            </p:cNvSpPr>
            <p:nvPr/>
          </p:nvSpPr>
          <p:spPr bwMode="auto">
            <a:xfrm>
              <a:off x="240" y="799"/>
              <a:ext cx="85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1600" u="none">
                  <a:solidFill>
                    <a:srgbClr val="FF0000"/>
                  </a:solidFill>
                  <a:latin typeface="Comic Sans MS" panose="030F0702030302020204" pitchFamily="66" charset="0"/>
                </a:rPr>
                <a:t>Environment</a:t>
              </a:r>
              <a:endParaRPr lang="en-US" altLang="en-US" sz="1600" u="none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7693" name="Text Box 45"/>
            <p:cNvSpPr txBox="1">
              <a:spLocks noChangeArrowheads="1"/>
            </p:cNvSpPr>
            <p:nvPr/>
          </p:nvSpPr>
          <p:spPr bwMode="auto">
            <a:xfrm>
              <a:off x="492" y="1190"/>
              <a:ext cx="35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1600" u="none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skin</a:t>
              </a:r>
              <a:endParaRPr lang="en-US" altLang="en-US" sz="1600" u="none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rot="-5400000">
              <a:off x="1065" y="2069"/>
              <a:ext cx="545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89" name="Line 41"/>
            <p:cNvSpPr>
              <a:spLocks noChangeShapeType="1"/>
            </p:cNvSpPr>
            <p:nvPr/>
          </p:nvSpPr>
          <p:spPr bwMode="auto">
            <a:xfrm>
              <a:off x="2516" y="2886"/>
              <a:ext cx="5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87" name="Line 39"/>
            <p:cNvSpPr>
              <a:spLocks noChangeShapeType="1"/>
            </p:cNvSpPr>
            <p:nvPr/>
          </p:nvSpPr>
          <p:spPr bwMode="auto">
            <a:xfrm flipH="1">
              <a:off x="4240" y="3611"/>
              <a:ext cx="5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701" name="Text Box 53"/>
            <p:cNvSpPr txBox="1">
              <a:spLocks noChangeArrowheads="1"/>
            </p:cNvSpPr>
            <p:nvPr/>
          </p:nvSpPr>
          <p:spPr bwMode="auto">
            <a:xfrm>
              <a:off x="1927" y="663"/>
              <a:ext cx="16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 u="none">
                  <a:solidFill>
                    <a:srgbClr val="FF0000"/>
                  </a:solidFill>
                  <a:latin typeface="Comic Sans MS" panose="030F0702030302020204" pitchFamily="66" charset="0"/>
                </a:rPr>
                <a:t>Much Heat Lost</a:t>
              </a:r>
              <a:endParaRPr lang="en-US" altLang="en-US" sz="2400" u="none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7686" name="Line 38"/>
            <p:cNvSpPr>
              <a:spLocks noChangeShapeType="1"/>
            </p:cNvSpPr>
            <p:nvPr/>
          </p:nvSpPr>
          <p:spPr bwMode="auto">
            <a:xfrm>
              <a:off x="4285" y="3702"/>
              <a:ext cx="545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707" name="Line 59"/>
            <p:cNvSpPr>
              <a:spLocks noChangeShapeType="1"/>
            </p:cNvSpPr>
            <p:nvPr/>
          </p:nvSpPr>
          <p:spPr bwMode="auto">
            <a:xfrm>
              <a:off x="2517" y="1479"/>
              <a:ext cx="545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706" name="Line 58"/>
            <p:cNvSpPr>
              <a:spLocks noChangeShapeType="1"/>
            </p:cNvSpPr>
            <p:nvPr/>
          </p:nvSpPr>
          <p:spPr bwMode="auto">
            <a:xfrm rot="5400000">
              <a:off x="3832" y="2024"/>
              <a:ext cx="545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>
              <a:off x="3378" y="3793"/>
              <a:ext cx="14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710" name="Line 62"/>
            <p:cNvSpPr>
              <a:spLocks noChangeShapeType="1"/>
            </p:cNvSpPr>
            <p:nvPr/>
          </p:nvSpPr>
          <p:spPr bwMode="auto">
            <a:xfrm>
              <a:off x="1474" y="2931"/>
              <a:ext cx="24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84" name="Line 36"/>
            <p:cNvSpPr>
              <a:spLocks noChangeShapeType="1"/>
            </p:cNvSpPr>
            <p:nvPr/>
          </p:nvSpPr>
          <p:spPr bwMode="auto">
            <a:xfrm flipH="1">
              <a:off x="3379" y="3611"/>
              <a:ext cx="5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683" name="Rectangle 35"/>
            <p:cNvSpPr>
              <a:spLocks noChangeArrowheads="1"/>
            </p:cNvSpPr>
            <p:nvPr/>
          </p:nvSpPr>
          <p:spPr bwMode="auto">
            <a:xfrm>
              <a:off x="2064" y="3566"/>
              <a:ext cx="1315" cy="272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82" name="Line 34"/>
            <p:cNvSpPr>
              <a:spLocks noChangeShapeType="1"/>
            </p:cNvSpPr>
            <p:nvPr/>
          </p:nvSpPr>
          <p:spPr bwMode="auto">
            <a:xfrm flipH="1">
              <a:off x="1474" y="3611"/>
              <a:ext cx="5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705" name="Rectangle 57"/>
            <p:cNvSpPr>
              <a:spLocks noChangeArrowheads="1"/>
            </p:cNvSpPr>
            <p:nvPr/>
          </p:nvSpPr>
          <p:spPr bwMode="auto">
            <a:xfrm>
              <a:off x="1474" y="1616"/>
              <a:ext cx="2495" cy="1224"/>
            </a:xfrm>
            <a:prstGeom prst="rect">
              <a:avLst/>
            </a:prstGeom>
            <a:solidFill>
              <a:srgbClr val="FF9999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81" name="Line 33"/>
            <p:cNvSpPr>
              <a:spLocks noChangeShapeType="1"/>
            </p:cNvSpPr>
            <p:nvPr/>
          </p:nvSpPr>
          <p:spPr bwMode="auto">
            <a:xfrm>
              <a:off x="612" y="3793"/>
              <a:ext cx="14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9995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7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US" sz="2800" dirty="0"/>
              <a:t>Vasodilation: enables heat to be lost from blood by radiation</a:t>
            </a:r>
          </a:p>
          <a:p>
            <a:r>
              <a:rPr lang="en-GB" altLang="en-US" sz="2800" dirty="0"/>
              <a:t>Increased rate of sweating – Heat energy from the body is used to convert the water in sweat to water vapour bringing about a lowering of body temperature.</a:t>
            </a:r>
          </a:p>
          <a:p>
            <a:r>
              <a:rPr lang="en-GB" sz="2800" dirty="0"/>
              <a:t>Relaxation of hair erector muscles - this prevents heat being trapped in a layer of air next to the skin and allows it to escape.</a:t>
            </a:r>
          </a:p>
          <a:p>
            <a:r>
              <a:rPr lang="en-GB" altLang="en-US" sz="2800" dirty="0"/>
              <a:t>Decrease in metabolic rate</a:t>
            </a:r>
          </a:p>
          <a:p>
            <a:endParaRPr lang="en-GB" sz="2800" dirty="0"/>
          </a:p>
        </p:txBody>
      </p:sp>
      <p:pic>
        <p:nvPicPr>
          <p:cNvPr id="6146" name="Picture 2" descr="Relaxed and upright hair follic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281398" y="5267126"/>
            <a:ext cx="2736304" cy="159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Correction of overheating</a:t>
            </a:r>
          </a:p>
        </p:txBody>
      </p:sp>
    </p:spTree>
    <p:extLst>
      <p:ext uri="{BB962C8B-B14F-4D97-AF65-F5344CB8AC3E}">
        <p14:creationId xmlns:p14="http://schemas.microsoft.com/office/powerpoint/2010/main" val="661706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Correction of overcooling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altLang="en-US" dirty="0">
                <a:solidFill>
                  <a:srgbClr val="FF0000"/>
                </a:solidFill>
              </a:rPr>
              <a:t>Vasoconstriction</a:t>
            </a:r>
            <a:r>
              <a:rPr lang="en-GB" altLang="en-US" dirty="0"/>
              <a:t>- when we are too cold, the arterioles constrict which allows only a small volume of blood to flow to the surface capillaries. Little heat lost by radiation.</a:t>
            </a:r>
            <a:endParaRPr lang="en-US" altLang="en-US" dirty="0"/>
          </a:p>
          <a:p>
            <a:pPr>
              <a:lnSpc>
                <a:spcPct val="90000"/>
              </a:lnSpc>
            </a:pPr>
            <a:endParaRPr lang="en-GB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5" y="3573016"/>
            <a:ext cx="2693671" cy="299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8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rgbClr val="990000"/>
                </a:solidFill>
              </a:rPr>
              <a:t>Vasoconstriction</a:t>
            </a:r>
          </a:p>
        </p:txBody>
      </p:sp>
      <p:grpSp>
        <p:nvGrpSpPr>
          <p:cNvPr id="29762" name="Group 66"/>
          <p:cNvGrpSpPr>
            <a:grpSpLocks/>
          </p:cNvGrpSpPr>
          <p:nvPr/>
        </p:nvGrpSpPr>
        <p:grpSpPr bwMode="auto">
          <a:xfrm>
            <a:off x="0" y="1052513"/>
            <a:ext cx="9144000" cy="5113337"/>
            <a:chOff x="0" y="663"/>
            <a:chExt cx="5760" cy="3221"/>
          </a:xfrm>
        </p:grpSpPr>
        <p:sp>
          <p:nvSpPr>
            <p:cNvPr id="29728" name="Rectangle 32"/>
            <p:cNvSpPr>
              <a:spLocks noChangeArrowheads="1"/>
            </p:cNvSpPr>
            <p:nvPr/>
          </p:nvSpPr>
          <p:spPr bwMode="auto">
            <a:xfrm>
              <a:off x="0" y="1117"/>
              <a:ext cx="5760" cy="2767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29" name="Freeform 33"/>
            <p:cNvSpPr>
              <a:spLocks/>
            </p:cNvSpPr>
            <p:nvPr/>
          </p:nvSpPr>
          <p:spPr bwMode="auto">
            <a:xfrm>
              <a:off x="612" y="1344"/>
              <a:ext cx="4218" cy="2449"/>
            </a:xfrm>
            <a:custGeom>
              <a:avLst/>
              <a:gdLst>
                <a:gd name="T0" fmla="*/ 0 w 4218"/>
                <a:gd name="T1" fmla="*/ 2268 h 2449"/>
                <a:gd name="T2" fmla="*/ 590 w 4218"/>
                <a:gd name="T3" fmla="*/ 2268 h 2449"/>
                <a:gd name="T4" fmla="*/ 590 w 4218"/>
                <a:gd name="T5" fmla="*/ 0 h 2449"/>
                <a:gd name="T6" fmla="*/ 3629 w 4218"/>
                <a:gd name="T7" fmla="*/ 0 h 2449"/>
                <a:gd name="T8" fmla="*/ 3629 w 4218"/>
                <a:gd name="T9" fmla="*/ 2268 h 2449"/>
                <a:gd name="T10" fmla="*/ 4218 w 4218"/>
                <a:gd name="T11" fmla="*/ 2268 h 2449"/>
                <a:gd name="T12" fmla="*/ 4218 w 4218"/>
                <a:gd name="T13" fmla="*/ 2449 h 2449"/>
                <a:gd name="T14" fmla="*/ 0 w 4218"/>
                <a:gd name="T15" fmla="*/ 2449 h 2449"/>
                <a:gd name="T16" fmla="*/ 0 w 4218"/>
                <a:gd name="T17" fmla="*/ 2268 h 2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18" h="2449">
                  <a:moveTo>
                    <a:pt x="0" y="2268"/>
                  </a:moveTo>
                  <a:lnTo>
                    <a:pt x="590" y="2268"/>
                  </a:lnTo>
                  <a:lnTo>
                    <a:pt x="590" y="0"/>
                  </a:lnTo>
                  <a:lnTo>
                    <a:pt x="3629" y="0"/>
                  </a:lnTo>
                  <a:lnTo>
                    <a:pt x="3629" y="2268"/>
                  </a:lnTo>
                  <a:lnTo>
                    <a:pt x="4218" y="2268"/>
                  </a:lnTo>
                  <a:lnTo>
                    <a:pt x="4218" y="2449"/>
                  </a:lnTo>
                  <a:lnTo>
                    <a:pt x="0" y="2449"/>
                  </a:lnTo>
                  <a:lnTo>
                    <a:pt x="0" y="226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0" name="Line 34"/>
            <p:cNvSpPr>
              <a:spLocks noChangeShapeType="1"/>
            </p:cNvSpPr>
            <p:nvPr/>
          </p:nvSpPr>
          <p:spPr bwMode="auto">
            <a:xfrm>
              <a:off x="1202" y="1343"/>
              <a:ext cx="303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1" name="Line 35"/>
            <p:cNvSpPr>
              <a:spLocks noChangeShapeType="1"/>
            </p:cNvSpPr>
            <p:nvPr/>
          </p:nvSpPr>
          <p:spPr bwMode="auto">
            <a:xfrm>
              <a:off x="1202" y="1343"/>
              <a:ext cx="0" cy="2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2" name="Line 36"/>
            <p:cNvSpPr>
              <a:spLocks noChangeShapeType="1"/>
            </p:cNvSpPr>
            <p:nvPr/>
          </p:nvSpPr>
          <p:spPr bwMode="auto">
            <a:xfrm>
              <a:off x="4241" y="1343"/>
              <a:ext cx="0" cy="2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3" name="Freeform 37"/>
            <p:cNvSpPr>
              <a:spLocks/>
            </p:cNvSpPr>
            <p:nvPr/>
          </p:nvSpPr>
          <p:spPr bwMode="auto">
            <a:xfrm>
              <a:off x="1377" y="2925"/>
              <a:ext cx="2682" cy="693"/>
            </a:xfrm>
            <a:custGeom>
              <a:avLst/>
              <a:gdLst>
                <a:gd name="T0" fmla="*/ 856 w 2682"/>
                <a:gd name="T1" fmla="*/ 693 h 693"/>
                <a:gd name="T2" fmla="*/ 0 w 2682"/>
                <a:gd name="T3" fmla="*/ 684 h 693"/>
                <a:gd name="T4" fmla="*/ 0 w 2682"/>
                <a:gd name="T5" fmla="*/ 0 h 693"/>
                <a:gd name="T6" fmla="*/ 2682 w 2682"/>
                <a:gd name="T7" fmla="*/ 0 h 693"/>
                <a:gd name="T8" fmla="*/ 2682 w 2682"/>
                <a:gd name="T9" fmla="*/ 684 h 693"/>
                <a:gd name="T10" fmla="*/ 2171 w 2682"/>
                <a:gd name="T11" fmla="*/ 693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2" h="693">
                  <a:moveTo>
                    <a:pt x="856" y="693"/>
                  </a:moveTo>
                  <a:lnTo>
                    <a:pt x="0" y="684"/>
                  </a:lnTo>
                  <a:lnTo>
                    <a:pt x="0" y="0"/>
                  </a:lnTo>
                  <a:lnTo>
                    <a:pt x="2682" y="0"/>
                  </a:lnTo>
                  <a:lnTo>
                    <a:pt x="2682" y="684"/>
                  </a:lnTo>
                  <a:lnTo>
                    <a:pt x="2171" y="693"/>
                  </a:lnTo>
                </a:path>
              </a:pathLst>
            </a:cu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4" name="Line 38"/>
            <p:cNvSpPr>
              <a:spLocks noChangeShapeType="1"/>
            </p:cNvSpPr>
            <p:nvPr/>
          </p:nvSpPr>
          <p:spPr bwMode="auto">
            <a:xfrm>
              <a:off x="1383" y="2931"/>
              <a:ext cx="26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5" name="Line 39"/>
            <p:cNvSpPr>
              <a:spLocks noChangeShapeType="1"/>
            </p:cNvSpPr>
            <p:nvPr/>
          </p:nvSpPr>
          <p:spPr bwMode="auto">
            <a:xfrm>
              <a:off x="1376" y="2931"/>
              <a:ext cx="0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6" name="Line 40"/>
            <p:cNvSpPr>
              <a:spLocks noChangeShapeType="1"/>
            </p:cNvSpPr>
            <p:nvPr/>
          </p:nvSpPr>
          <p:spPr bwMode="auto">
            <a:xfrm>
              <a:off x="4059" y="2931"/>
              <a:ext cx="0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7" name="Line 41"/>
            <p:cNvSpPr>
              <a:spLocks noChangeShapeType="1"/>
            </p:cNvSpPr>
            <p:nvPr/>
          </p:nvSpPr>
          <p:spPr bwMode="auto">
            <a:xfrm flipH="1">
              <a:off x="612" y="3611"/>
              <a:ext cx="5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8" name="Freeform 42"/>
            <p:cNvSpPr>
              <a:spLocks/>
            </p:cNvSpPr>
            <p:nvPr/>
          </p:nvSpPr>
          <p:spPr bwMode="auto">
            <a:xfrm>
              <a:off x="1376" y="3611"/>
              <a:ext cx="688" cy="1"/>
            </a:xfrm>
            <a:custGeom>
              <a:avLst/>
              <a:gdLst>
                <a:gd name="T0" fmla="*/ 688 w 688"/>
                <a:gd name="T1" fmla="*/ 1 h 1"/>
                <a:gd name="T2" fmla="*/ 0 w 688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8" h="1">
                  <a:moveTo>
                    <a:pt x="688" y="1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9" name="Line 43"/>
            <p:cNvSpPr>
              <a:spLocks noChangeShapeType="1"/>
            </p:cNvSpPr>
            <p:nvPr/>
          </p:nvSpPr>
          <p:spPr bwMode="auto">
            <a:xfrm flipH="1">
              <a:off x="4240" y="3611"/>
              <a:ext cx="5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0" name="Freeform 44"/>
            <p:cNvSpPr>
              <a:spLocks/>
            </p:cNvSpPr>
            <p:nvPr/>
          </p:nvSpPr>
          <p:spPr bwMode="auto">
            <a:xfrm>
              <a:off x="3384" y="3609"/>
              <a:ext cx="666" cy="1"/>
            </a:xfrm>
            <a:custGeom>
              <a:avLst/>
              <a:gdLst>
                <a:gd name="T0" fmla="*/ 666 w 666"/>
                <a:gd name="T1" fmla="*/ 0 h 1"/>
                <a:gd name="T2" fmla="*/ 0 w 66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6" h="1">
                  <a:moveTo>
                    <a:pt x="666" y="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2" name="Line 46"/>
            <p:cNvSpPr>
              <a:spLocks noChangeShapeType="1"/>
            </p:cNvSpPr>
            <p:nvPr/>
          </p:nvSpPr>
          <p:spPr bwMode="auto">
            <a:xfrm>
              <a:off x="612" y="3793"/>
              <a:ext cx="14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4" name="Line 48"/>
            <p:cNvSpPr>
              <a:spLocks noChangeShapeType="1"/>
            </p:cNvSpPr>
            <p:nvPr/>
          </p:nvSpPr>
          <p:spPr bwMode="auto">
            <a:xfrm>
              <a:off x="521" y="3702"/>
              <a:ext cx="545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6" name="Line 50"/>
            <p:cNvSpPr>
              <a:spLocks noChangeShapeType="1"/>
            </p:cNvSpPr>
            <p:nvPr/>
          </p:nvSpPr>
          <p:spPr bwMode="auto">
            <a:xfrm>
              <a:off x="2517" y="1389"/>
              <a:ext cx="5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8" name="Line 52"/>
            <p:cNvSpPr>
              <a:spLocks noChangeShapeType="1"/>
            </p:cNvSpPr>
            <p:nvPr/>
          </p:nvSpPr>
          <p:spPr bwMode="auto">
            <a:xfrm rot="-5400000">
              <a:off x="974" y="2069"/>
              <a:ext cx="5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55" name="Text Box 59"/>
            <p:cNvSpPr txBox="1">
              <a:spLocks noChangeArrowheads="1"/>
            </p:cNvSpPr>
            <p:nvPr/>
          </p:nvSpPr>
          <p:spPr bwMode="auto">
            <a:xfrm>
              <a:off x="240" y="799"/>
              <a:ext cx="85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1600" u="none">
                  <a:solidFill>
                    <a:srgbClr val="FF0000"/>
                  </a:solidFill>
                  <a:latin typeface="Comic Sans MS" panose="030F0702030302020204" pitchFamily="66" charset="0"/>
                </a:rPr>
                <a:t>Environment</a:t>
              </a:r>
              <a:endParaRPr lang="en-US" altLang="en-US" sz="1600" u="none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9757" name="Line 61"/>
            <p:cNvSpPr>
              <a:spLocks noChangeShapeType="1"/>
            </p:cNvSpPr>
            <p:nvPr/>
          </p:nvSpPr>
          <p:spPr bwMode="auto">
            <a:xfrm>
              <a:off x="2500" y="2813"/>
              <a:ext cx="545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59" name="Rectangle 63"/>
            <p:cNvSpPr>
              <a:spLocks noChangeArrowheads="1"/>
            </p:cNvSpPr>
            <p:nvPr/>
          </p:nvSpPr>
          <p:spPr bwMode="auto">
            <a:xfrm>
              <a:off x="2064" y="3566"/>
              <a:ext cx="1315" cy="272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760" name="Text Box 64"/>
            <p:cNvSpPr txBox="1">
              <a:spLocks noChangeArrowheads="1"/>
            </p:cNvSpPr>
            <p:nvPr/>
          </p:nvSpPr>
          <p:spPr bwMode="auto">
            <a:xfrm>
              <a:off x="1927" y="663"/>
              <a:ext cx="16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 u="none">
                  <a:solidFill>
                    <a:srgbClr val="FF0000"/>
                  </a:solidFill>
                  <a:latin typeface="Comic Sans MS" panose="030F0702030302020204" pitchFamily="66" charset="0"/>
                </a:rPr>
                <a:t>Little Heat Lost</a:t>
              </a:r>
              <a:endParaRPr lang="en-US" altLang="en-US" sz="2400" u="none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9743" name="Line 47"/>
            <p:cNvSpPr>
              <a:spLocks noChangeShapeType="1"/>
            </p:cNvSpPr>
            <p:nvPr/>
          </p:nvSpPr>
          <p:spPr bwMode="auto">
            <a:xfrm>
              <a:off x="3378" y="3793"/>
              <a:ext cx="14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5" name="Line 49"/>
            <p:cNvSpPr>
              <a:spLocks noChangeShapeType="1"/>
            </p:cNvSpPr>
            <p:nvPr/>
          </p:nvSpPr>
          <p:spPr bwMode="auto">
            <a:xfrm>
              <a:off x="4376" y="3702"/>
              <a:ext cx="545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7" name="Line 51"/>
            <p:cNvSpPr>
              <a:spLocks noChangeShapeType="1"/>
            </p:cNvSpPr>
            <p:nvPr/>
          </p:nvSpPr>
          <p:spPr bwMode="auto">
            <a:xfrm rot="5400000">
              <a:off x="3922" y="2024"/>
              <a:ext cx="5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9749" name="Group 53"/>
            <p:cNvGrpSpPr>
              <a:grpSpLocks/>
            </p:cNvGrpSpPr>
            <p:nvPr/>
          </p:nvGrpSpPr>
          <p:grpSpPr bwMode="auto">
            <a:xfrm>
              <a:off x="1837" y="935"/>
              <a:ext cx="1859" cy="316"/>
              <a:chOff x="1837" y="980"/>
              <a:chExt cx="1859" cy="227"/>
            </a:xfrm>
          </p:grpSpPr>
          <p:sp>
            <p:nvSpPr>
              <p:cNvPr id="29750" name="Line 54"/>
              <p:cNvSpPr>
                <a:spLocks noChangeShapeType="1"/>
              </p:cNvSpPr>
              <p:nvPr/>
            </p:nvSpPr>
            <p:spPr bwMode="auto">
              <a:xfrm flipV="1">
                <a:off x="1837" y="980"/>
                <a:ext cx="0" cy="22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51" name="Line 55"/>
              <p:cNvSpPr>
                <a:spLocks noChangeShapeType="1"/>
              </p:cNvSpPr>
              <p:nvPr/>
            </p:nvSpPr>
            <p:spPr bwMode="auto">
              <a:xfrm flipV="1">
                <a:off x="2290" y="980"/>
                <a:ext cx="0" cy="22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52" name="Line 56"/>
              <p:cNvSpPr>
                <a:spLocks noChangeShapeType="1"/>
              </p:cNvSpPr>
              <p:nvPr/>
            </p:nvSpPr>
            <p:spPr bwMode="auto">
              <a:xfrm flipV="1">
                <a:off x="2744" y="980"/>
                <a:ext cx="0" cy="22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53" name="Line 57"/>
              <p:cNvSpPr>
                <a:spLocks noChangeShapeType="1"/>
              </p:cNvSpPr>
              <p:nvPr/>
            </p:nvSpPr>
            <p:spPr bwMode="auto">
              <a:xfrm flipV="1">
                <a:off x="3288" y="980"/>
                <a:ext cx="0" cy="22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54" name="Line 58"/>
              <p:cNvSpPr>
                <a:spLocks noChangeShapeType="1"/>
              </p:cNvSpPr>
              <p:nvPr/>
            </p:nvSpPr>
            <p:spPr bwMode="auto">
              <a:xfrm flipV="1">
                <a:off x="3696" y="980"/>
                <a:ext cx="0" cy="22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9756" name="Text Box 60"/>
            <p:cNvSpPr txBox="1">
              <a:spLocks noChangeArrowheads="1"/>
            </p:cNvSpPr>
            <p:nvPr/>
          </p:nvSpPr>
          <p:spPr bwMode="auto">
            <a:xfrm>
              <a:off x="493" y="1084"/>
              <a:ext cx="35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1600" u="none">
                  <a:solidFill>
                    <a:srgbClr val="FF0000"/>
                  </a:solidFill>
                  <a:latin typeface="Comic Sans MS" panose="030F0702030302020204" pitchFamily="66" charset="0"/>
                </a:rPr>
                <a:t>skin</a:t>
              </a:r>
              <a:endParaRPr lang="en-US" altLang="en-US" sz="1600" u="none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9758" name="Rectangle 62"/>
            <p:cNvSpPr>
              <a:spLocks noChangeArrowheads="1"/>
            </p:cNvSpPr>
            <p:nvPr/>
          </p:nvSpPr>
          <p:spPr bwMode="auto">
            <a:xfrm>
              <a:off x="1292" y="1434"/>
              <a:ext cx="2858" cy="1270"/>
            </a:xfrm>
            <a:prstGeom prst="rect">
              <a:avLst/>
            </a:prstGeom>
            <a:solidFill>
              <a:srgbClr val="FF9999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1249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9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sz="2800" dirty="0"/>
              <a:t>Vasoconstriction – reduces heat lost by radiation</a:t>
            </a:r>
          </a:p>
          <a:p>
            <a:r>
              <a:rPr lang="en-GB" altLang="en-US" sz="2800" dirty="0"/>
              <a:t>Decreased rate of sweating - reduces heat lost by evaporation</a:t>
            </a:r>
          </a:p>
          <a:p>
            <a:r>
              <a:rPr lang="en-GB" altLang="en-US" sz="2800" dirty="0"/>
              <a:t>Hairs raised – traps a layer of insulating air to reduce heat loss. </a:t>
            </a:r>
          </a:p>
          <a:p>
            <a:r>
              <a:rPr lang="en-GB" altLang="en-US" sz="2800" dirty="0"/>
              <a:t>Increase in metabolic rate</a:t>
            </a:r>
          </a:p>
          <a:p>
            <a:r>
              <a:rPr lang="en-GB" altLang="en-US" sz="2800" dirty="0"/>
              <a:t>Shivering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868144" y="4725144"/>
            <a:ext cx="310034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Correction of overcooling</a:t>
            </a:r>
          </a:p>
        </p:txBody>
      </p:sp>
    </p:spTree>
    <p:extLst>
      <p:ext uri="{BB962C8B-B14F-4D97-AF65-F5344CB8AC3E}">
        <p14:creationId xmlns:p14="http://schemas.microsoft.com/office/powerpoint/2010/main" val="9541017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208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371822"/>
              </p:ext>
            </p:extLst>
          </p:nvPr>
        </p:nvGraphicFramePr>
        <p:xfrm>
          <a:off x="323850" y="476251"/>
          <a:ext cx="8496300" cy="4904133"/>
        </p:xfrm>
        <a:graphic>
          <a:graphicData uri="http://schemas.openxmlformats.org/drawingml/2006/table">
            <a:tbl>
              <a:tblPr/>
              <a:tblGrid>
                <a:gridCol w="424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35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FF"/>
                        </a:buClr>
                        <a:buFont typeface="Wingdings 3" panose="05040102010807070707" pitchFamily="18" charset="2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 3" panose="05040102010807070707" pitchFamily="18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INCREASED BODY TEMPERATURE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FF"/>
                        </a:buClr>
                        <a:buFont typeface="Wingdings 3" panose="05040102010807070707" pitchFamily="18" charset="2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 3" panose="05040102010807070707" pitchFamily="18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DECREASED BODY TEMPERATURE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5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FF"/>
                        </a:buClr>
                        <a:buFont typeface="Wingdings 3" panose="05040102010807070707" pitchFamily="18" charset="2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 3" panose="05040102010807070707" pitchFamily="18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Dilate surface capillaries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VASODILATION – more heat lost from blood by radiation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FF"/>
                        </a:buClr>
                        <a:buFont typeface="Wingdings 3" panose="05040102010807070707" pitchFamily="18" charset="2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 3" panose="05040102010807070707" pitchFamily="18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Narrow surface capillaries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VASOCONSTRICTION – less heat lost from blood by radiation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53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FF"/>
                        </a:buClr>
                        <a:buFont typeface="Wingdings 3" panose="05040102010807070707" pitchFamily="18" charset="2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 3" panose="05040102010807070707" pitchFamily="18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Erector muscles relax – hairs lie flat –traps narrow insulating layer of air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FF"/>
                        </a:buClr>
                        <a:buFont typeface="Wingdings 3" panose="05040102010807070707" pitchFamily="18" charset="2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 3" panose="05040102010807070707" pitchFamily="18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Hair erector muscles contract – hairs become raised – traps wide insulating layer of air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0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FF"/>
                        </a:buClr>
                        <a:buFont typeface="Wingdings 3" panose="05040102010807070707" pitchFamily="18" charset="2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 3" panose="05040102010807070707" pitchFamily="18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Reduced rate of metabolism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FF"/>
                        </a:buClr>
                        <a:buFont typeface="Wingdings 3" panose="05040102010807070707" pitchFamily="18" charset="2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 3" panose="05040102010807070707" pitchFamily="18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Increased rate of metabolism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46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FF"/>
                        </a:buClr>
                        <a:buFont typeface="Wingdings 3" panose="05040102010807070707" pitchFamily="18" charset="2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 3" panose="05040102010807070707" pitchFamily="18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Sweating – heat used to evaporate water in sweat to water vapour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0000FF"/>
                        </a:buClr>
                        <a:buFont typeface="Wingdings 3" panose="05040102010807070707" pitchFamily="18" charset="2"/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rgbClr val="FF0000"/>
                        </a:buClr>
                        <a:buFont typeface="Wingdings 3" panose="05040102010807070707" pitchFamily="18" charset="2"/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Tx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en-GB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Reduced sweating – less heat used to evaporate water in sweat to water vapour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755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Give examples of external factors that influence metabolic rate </a:t>
            </a:r>
          </a:p>
          <a:p>
            <a:r>
              <a:rPr lang="en-GB" dirty="0"/>
              <a:t>Define conformer and regulator and give examples of species in these categories</a:t>
            </a:r>
          </a:p>
          <a:p>
            <a:r>
              <a:rPr lang="en-GB" dirty="0"/>
              <a:t>Describe the response of conformers and regulators to changing environmental conditions</a:t>
            </a:r>
          </a:p>
          <a:p>
            <a:r>
              <a:rPr lang="en-GB" dirty="0"/>
              <a:t>Define homeostasis</a:t>
            </a:r>
          </a:p>
          <a:p>
            <a:r>
              <a:rPr lang="en-GB" dirty="0"/>
              <a:t>Give reasons for regulating temperature</a:t>
            </a:r>
          </a:p>
          <a:p>
            <a:r>
              <a:rPr lang="en-GB" dirty="0"/>
              <a:t>Describe the basic negative feedback loop</a:t>
            </a:r>
          </a:p>
          <a:p>
            <a:r>
              <a:rPr lang="en-GB" dirty="0"/>
              <a:t>Describe thermoregulation</a:t>
            </a:r>
          </a:p>
          <a:p>
            <a:r>
              <a:rPr lang="en-GB" dirty="0"/>
              <a:t>Explain the importance of regulating temperature in terms of cellular activity</a:t>
            </a:r>
          </a:p>
        </p:txBody>
      </p:sp>
    </p:spTree>
    <p:extLst>
      <p:ext uri="{BB962C8B-B14F-4D97-AF65-F5344CB8AC3E}">
        <p14:creationId xmlns:p14="http://schemas.microsoft.com/office/powerpoint/2010/main" val="12824318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7" y="1772816"/>
            <a:ext cx="9065981" cy="4176463"/>
          </a:xfrm>
        </p:spPr>
      </p:pic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Extended Responses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dirty="0"/>
              <a:t>Give an account of the mechanisms of thermoregulation in mammals (9)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alt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altLang="en-US" dirty="0"/>
              <a:t>Give an account of metabolism in conformers in relation to their ecological niches (7)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altLang="en-US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1741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1157</Words>
  <Application>Microsoft Office PowerPoint</Application>
  <PresentationFormat>On-screen Show (4:3)</PresentationFormat>
  <Paragraphs>172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Calibri</vt:lpstr>
      <vt:lpstr>Comic Sans MS</vt:lpstr>
      <vt:lpstr>Times New Roman</vt:lpstr>
      <vt:lpstr>Trebuchet MS</vt:lpstr>
      <vt:lpstr>Wingdings</vt:lpstr>
      <vt:lpstr>Wingdings 3</vt:lpstr>
      <vt:lpstr>Office Theme</vt:lpstr>
      <vt:lpstr>Higher Biology </vt:lpstr>
      <vt:lpstr>Course Specification</vt:lpstr>
      <vt:lpstr>Course Specification</vt:lpstr>
      <vt:lpstr>Starter</vt:lpstr>
      <vt:lpstr>Learning Intention</vt:lpstr>
      <vt:lpstr>Success Criteria </vt:lpstr>
      <vt:lpstr> It’s All About Surviving</vt:lpstr>
      <vt:lpstr>Measuring Metabolic Rate</vt:lpstr>
      <vt:lpstr>Metabolism in conformers and regulators</vt:lpstr>
      <vt:lpstr>Conformers</vt:lpstr>
      <vt:lpstr>Conformers</vt:lpstr>
      <vt:lpstr>Regulators</vt:lpstr>
      <vt:lpstr>Regulators</vt:lpstr>
      <vt:lpstr>Survival of Species</vt:lpstr>
      <vt:lpstr>PowerPoint Presentation</vt:lpstr>
      <vt:lpstr>Physiological Homeostasis</vt:lpstr>
      <vt:lpstr>The principle of Negative Feedback control</vt:lpstr>
      <vt:lpstr>Video</vt:lpstr>
      <vt:lpstr>Importance of Temperature Regulation</vt:lpstr>
      <vt:lpstr>PowerPoint Presentation</vt:lpstr>
      <vt:lpstr>Thermoregulation and Negative Feedback</vt:lpstr>
      <vt:lpstr>The Hypothalamus</vt:lpstr>
      <vt:lpstr>Hypothalamus as a Thermostat</vt:lpstr>
      <vt:lpstr>Temperature control by the hypothalamus</vt:lpstr>
      <vt:lpstr>PowerPoint Presentation</vt:lpstr>
      <vt:lpstr>Role of the Skin</vt:lpstr>
      <vt:lpstr>Correction of overheating</vt:lpstr>
      <vt:lpstr>Vasodilation</vt:lpstr>
      <vt:lpstr>Correction of overheating</vt:lpstr>
      <vt:lpstr>Correction of overcooling</vt:lpstr>
      <vt:lpstr>Vasoconstriction</vt:lpstr>
      <vt:lpstr>Correction of overcooling</vt:lpstr>
      <vt:lpstr>PowerPoint Presentation</vt:lpstr>
      <vt:lpstr>Success Criteria </vt:lpstr>
      <vt:lpstr>Plenary </vt:lpstr>
      <vt:lpstr>Extended Responses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MMilmore</cp:lastModifiedBy>
  <cp:revision>31</cp:revision>
  <dcterms:created xsi:type="dcterms:W3CDTF">2021-12-20T09:14:41Z</dcterms:created>
  <dcterms:modified xsi:type="dcterms:W3CDTF">2023-11-13T12:49:13Z</dcterms:modified>
</cp:coreProperties>
</file>