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1"/>
  </p:notesMasterIdLst>
  <p:sldIdLst>
    <p:sldId id="355" r:id="rId5"/>
    <p:sldId id="356" r:id="rId6"/>
    <p:sldId id="262" r:id="rId7"/>
    <p:sldId id="291" r:id="rId8"/>
    <p:sldId id="358" r:id="rId9"/>
    <p:sldId id="359" r:id="rId10"/>
    <p:sldId id="360" r:id="rId11"/>
    <p:sldId id="361" r:id="rId12"/>
    <p:sldId id="362" r:id="rId13"/>
    <p:sldId id="292" r:id="rId14"/>
    <p:sldId id="294" r:id="rId15"/>
    <p:sldId id="295" r:id="rId16"/>
    <p:sldId id="301" r:id="rId17"/>
    <p:sldId id="302" r:id="rId18"/>
    <p:sldId id="303" r:id="rId19"/>
    <p:sldId id="304" r:id="rId20"/>
    <p:sldId id="305" r:id="rId21"/>
    <p:sldId id="306" r:id="rId22"/>
    <p:sldId id="350" r:id="rId23"/>
    <p:sldId id="296" r:id="rId24"/>
    <p:sldId id="298" r:id="rId25"/>
    <p:sldId id="300" r:id="rId26"/>
    <p:sldId id="364" r:id="rId27"/>
    <p:sldId id="365" r:id="rId28"/>
    <p:sldId id="297" r:id="rId29"/>
    <p:sldId id="308" r:id="rId30"/>
    <p:sldId id="309" r:id="rId31"/>
    <p:sldId id="310" r:id="rId32"/>
    <p:sldId id="311" r:id="rId33"/>
    <p:sldId id="312" r:id="rId34"/>
    <p:sldId id="327" r:id="rId35"/>
    <p:sldId id="366" r:id="rId36"/>
    <p:sldId id="363" r:id="rId37"/>
    <p:sldId id="351" r:id="rId38"/>
    <p:sldId id="370" r:id="rId39"/>
    <p:sldId id="353" r:id="rId40"/>
    <p:sldId id="315" r:id="rId41"/>
    <p:sldId id="316" r:id="rId42"/>
    <p:sldId id="317" r:id="rId43"/>
    <p:sldId id="318" r:id="rId44"/>
    <p:sldId id="328" r:id="rId45"/>
    <p:sldId id="367" r:id="rId46"/>
    <p:sldId id="319" r:id="rId47"/>
    <p:sldId id="320" r:id="rId48"/>
    <p:sldId id="321" r:id="rId49"/>
    <p:sldId id="323" r:id="rId50"/>
    <p:sldId id="329" r:id="rId51"/>
    <p:sldId id="331" r:id="rId52"/>
    <p:sldId id="334" r:id="rId53"/>
    <p:sldId id="368" r:id="rId54"/>
    <p:sldId id="332" r:id="rId55"/>
    <p:sldId id="333" r:id="rId56"/>
    <p:sldId id="325" r:id="rId57"/>
    <p:sldId id="335" r:id="rId58"/>
    <p:sldId id="338" r:id="rId59"/>
    <p:sldId id="339" r:id="rId60"/>
    <p:sldId id="340" r:id="rId61"/>
    <p:sldId id="341" r:id="rId62"/>
    <p:sldId id="342" r:id="rId63"/>
    <p:sldId id="348" r:id="rId64"/>
    <p:sldId id="344" r:id="rId65"/>
    <p:sldId id="345" r:id="rId66"/>
    <p:sldId id="346" r:id="rId67"/>
    <p:sldId id="369" r:id="rId68"/>
    <p:sldId id="354" r:id="rId69"/>
    <p:sldId id="349"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E2D53-0DF9-4F07-82F4-15B18440CCB4}" v="27" dt="2023-11-17T09:31:38.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6BD6E1-90E4-4887-8E89-D137BC51EB54}" type="datetimeFigureOut">
              <a:rPr lang="en-GB" smtClean="0"/>
              <a:t>17/11/2023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7A44C4-B7F7-410B-BD07-FD3C7C41095C}" type="slidenum">
              <a:rPr lang="en-GB" smtClean="0"/>
              <a:t>‹#›</a:t>
            </a:fld>
            <a:endParaRPr lang="en-GB"/>
          </a:p>
        </p:txBody>
      </p:sp>
    </p:spTree>
    <p:extLst>
      <p:ext uri="{BB962C8B-B14F-4D97-AF65-F5344CB8AC3E}">
        <p14:creationId xmlns:p14="http://schemas.microsoft.com/office/powerpoint/2010/main" val="455865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30000"/>
              </a:spcBef>
              <a:defRPr sz="1200">
                <a:solidFill>
                  <a:srgbClr val="000000"/>
                </a:solidFill>
                <a:latin typeface="Times New Roman" pitchFamily="18" charset="0"/>
              </a:defRPr>
            </a:lvl1pPr>
            <a:lvl2pPr marL="742950" indent="-285750" eaLnBrk="0" hangingPunct="0">
              <a:spcBef>
                <a:spcPct val="30000"/>
              </a:spcBef>
              <a:defRPr sz="1200">
                <a:solidFill>
                  <a:srgbClr val="000000"/>
                </a:solidFill>
                <a:latin typeface="Times New Roman" pitchFamily="18" charset="0"/>
              </a:defRPr>
            </a:lvl2pPr>
            <a:lvl3pPr marL="1143000" indent="-228600" eaLnBrk="0" hangingPunct="0">
              <a:spcBef>
                <a:spcPct val="30000"/>
              </a:spcBef>
              <a:defRPr sz="1200">
                <a:solidFill>
                  <a:srgbClr val="000000"/>
                </a:solidFill>
                <a:latin typeface="Times New Roman" pitchFamily="18" charset="0"/>
              </a:defRPr>
            </a:lvl3pPr>
            <a:lvl4pPr marL="1600200" indent="-228600" eaLnBrk="0" hangingPunct="0">
              <a:spcBef>
                <a:spcPct val="30000"/>
              </a:spcBef>
              <a:defRPr sz="1200">
                <a:solidFill>
                  <a:srgbClr val="000000"/>
                </a:solidFill>
                <a:latin typeface="Times New Roman" pitchFamily="18" charset="0"/>
              </a:defRPr>
            </a:lvl4pPr>
            <a:lvl5pPr marL="2057400" indent="-228600" eaLnBrk="0" hangingPunct="0">
              <a:spcBef>
                <a:spcPct val="30000"/>
              </a:spcBef>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hangingPunct="1">
              <a:spcBef>
                <a:spcPct val="0"/>
              </a:spcBef>
            </a:pPr>
            <a:endParaRPr lang="en-US" altLang="en-US" sz="2400">
              <a:solidFill>
                <a:schemeClr val="bg1"/>
              </a:solidFill>
            </a:endParaRPr>
          </a:p>
        </p:txBody>
      </p:sp>
      <p:sp>
        <p:nvSpPr>
          <p:cNvPr id="15363" name="Rectangle 2"/>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7A44C4-B7F7-410B-BD07-FD3C7C41095C}" type="slidenum">
              <a:rPr lang="en-GB" smtClean="0"/>
              <a:t>7</a:t>
            </a:fld>
            <a:endParaRPr lang="en-GB"/>
          </a:p>
        </p:txBody>
      </p:sp>
    </p:spTree>
    <p:extLst>
      <p:ext uri="{BB962C8B-B14F-4D97-AF65-F5344CB8AC3E}">
        <p14:creationId xmlns:p14="http://schemas.microsoft.com/office/powerpoint/2010/main" val="956662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211ECD-E3DC-4C4B-84C3-040547878C7E}" type="slidenum">
              <a:rPr lang="en-US"/>
              <a:pPr/>
              <a:t>11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322468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7A44C4-B7F7-410B-BD07-FD3C7C41095C}" type="slidenum">
              <a:rPr lang="en-GB" smtClean="0"/>
              <a:t>64</a:t>
            </a:fld>
            <a:endParaRPr lang="en-GB"/>
          </a:p>
        </p:txBody>
      </p:sp>
    </p:spTree>
    <p:extLst>
      <p:ext uri="{BB962C8B-B14F-4D97-AF65-F5344CB8AC3E}">
        <p14:creationId xmlns:p14="http://schemas.microsoft.com/office/powerpoint/2010/main" val="190852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omic Sans MS" panose="030F0702030302020204" pitchFamily="66" charset="0"/>
              </a:defRPr>
            </a:lvl1pPr>
          </a:lstStyle>
          <a:p>
            <a:r>
              <a:rPr lang="en-US" dirty="0"/>
              <a:t>Click to edit Master title style</a:t>
            </a:r>
            <a:endParaRPr lang="en-GB" dirty="0"/>
          </a:p>
        </p:txBody>
      </p:sp>
      <p:sp>
        <p:nvSpPr>
          <p:cNvPr id="3" name="Text Placeholder 2"/>
          <p:cNvSpPr>
            <a:spLocks noGrp="1"/>
          </p:cNvSpPr>
          <p:nvPr>
            <p:ph type="body" sz="half" idx="1"/>
          </p:nvPr>
        </p:nvSpPr>
        <p:spPr>
          <a:xfrm>
            <a:off x="457200" y="1600202"/>
            <a:ext cx="4038600" cy="4525963"/>
          </a:xfrm>
        </p:spPr>
        <p:txBody>
          <a:bodyPr/>
          <a:lstStyle>
            <a:lvl1pPr>
              <a:defRPr>
                <a:latin typeface="Comic Sans MS" panose="030F0702030302020204" pitchFamily="66" charset="0"/>
              </a:defRPr>
            </a:lvl1pPr>
            <a:lvl2pPr>
              <a:defRPr>
                <a:latin typeface="Comic Sans MS" panose="030F0702030302020204" pitchFamily="66" charset="0"/>
              </a:defRPr>
            </a:lvl2pPr>
            <a:lvl3pPr>
              <a:defRPr>
                <a:latin typeface="Comic Sans MS" panose="030F0702030302020204" pitchFamily="66" charset="0"/>
              </a:defRPr>
            </a:lvl3pPr>
            <a:lvl4pPr>
              <a:defRPr>
                <a:latin typeface="Comic Sans MS" panose="030F0702030302020204" pitchFamily="66" charset="0"/>
              </a:defRPr>
            </a:lvl4pPr>
            <a:lvl5pPr>
              <a:defRPr>
                <a:latin typeface="Comic Sans MS" panose="030F07020303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quarter" idx="2"/>
          </p:nvPr>
        </p:nvSpPr>
        <p:spPr>
          <a:xfrm>
            <a:off x="4648200" y="1600200"/>
            <a:ext cx="4038600" cy="2185988"/>
          </a:xfrm>
        </p:spPr>
        <p:txBody>
          <a:bodyPr/>
          <a:lstStyle>
            <a:lvl1pPr>
              <a:defRPr>
                <a:latin typeface="Comic Sans MS" panose="030F0702030302020204" pitchFamily="66" charset="0"/>
              </a:defRPr>
            </a:lvl1pPr>
            <a:lvl2pPr>
              <a:defRPr>
                <a:latin typeface="Comic Sans MS" panose="030F0702030302020204" pitchFamily="66" charset="0"/>
              </a:defRPr>
            </a:lvl2pPr>
            <a:lvl3pPr>
              <a:defRPr>
                <a:latin typeface="Comic Sans MS" panose="030F0702030302020204" pitchFamily="66" charset="0"/>
              </a:defRPr>
            </a:lvl3pPr>
            <a:lvl4pPr>
              <a:defRPr>
                <a:latin typeface="Comic Sans MS" panose="030F0702030302020204" pitchFamily="66" charset="0"/>
              </a:defRPr>
            </a:lvl4pPr>
            <a:lvl5pPr>
              <a:defRPr>
                <a:latin typeface="Comic Sans MS" panose="030F07020303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p:cNvSpPr>
            <a:spLocks noGrp="1"/>
          </p:cNvSpPr>
          <p:nvPr>
            <p:ph sz="quarter" idx="3"/>
          </p:nvPr>
        </p:nvSpPr>
        <p:spPr>
          <a:xfrm>
            <a:off x="4648200" y="3938590"/>
            <a:ext cx="4038600" cy="2187575"/>
          </a:xfrm>
        </p:spPr>
        <p:txBody>
          <a:bodyPr/>
          <a:lstStyle>
            <a:lvl1pPr>
              <a:defRPr>
                <a:latin typeface="Comic Sans MS" panose="030F0702030302020204" pitchFamily="66" charset="0"/>
              </a:defRPr>
            </a:lvl1pPr>
            <a:lvl2pPr>
              <a:defRPr>
                <a:latin typeface="Comic Sans MS" panose="030F0702030302020204" pitchFamily="66" charset="0"/>
              </a:defRPr>
            </a:lvl2pPr>
            <a:lvl3pPr>
              <a:defRPr>
                <a:latin typeface="Comic Sans MS" panose="030F0702030302020204" pitchFamily="66" charset="0"/>
              </a:defRPr>
            </a:lvl3pPr>
            <a:lvl4pPr>
              <a:defRPr>
                <a:latin typeface="Comic Sans MS" panose="030F0702030302020204" pitchFamily="66" charset="0"/>
              </a:defRPr>
            </a:lvl4pPr>
            <a:lvl5pPr>
              <a:defRPr>
                <a:latin typeface="Comic Sans MS" panose="030F07020303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D339CC59-339C-4F15-9763-B13CEE2EFDEB}" type="slidenum">
              <a:rPr lang="en-US"/>
              <a:pPr/>
              <a:t>‹#›</a:t>
            </a:fld>
            <a:endParaRPr lang="en-US"/>
          </a:p>
        </p:txBody>
      </p:sp>
    </p:spTree>
    <p:extLst>
      <p:ext uri="{BB962C8B-B14F-4D97-AF65-F5344CB8AC3E}">
        <p14:creationId xmlns:p14="http://schemas.microsoft.com/office/powerpoint/2010/main" val="2292997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69225" cy="1141413"/>
          </a:xfrm>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C4315C43-7475-4D78-A8F2-0A277992E85E}" type="slidenum">
              <a:rPr lang="en-GB"/>
              <a:pPr>
                <a:defRPr/>
              </a:pPr>
              <a:t>‹#›</a:t>
            </a:fld>
            <a:endParaRPr lang="en-GB"/>
          </a:p>
        </p:txBody>
      </p:sp>
    </p:spTree>
    <p:extLst>
      <p:ext uri="{BB962C8B-B14F-4D97-AF65-F5344CB8AC3E}">
        <p14:creationId xmlns:p14="http://schemas.microsoft.com/office/powerpoint/2010/main" val="1291836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1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heartrhythmcharity.org.uk/projects-and-campaigns/know-your-pulse-projects/kyp-film"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hyperlink" Target="https://www.livescience.com/34753-hypertension-high-blood-pressure.html" TargetMode="External"/><Relationship Id="rId2" Type="http://schemas.openxmlformats.org/officeDocument/2006/relationships/hyperlink" Target="https://www.livescience.com/42219-blood-pressur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nhs.uk/conditions/pacemakerimplantation/pages/introduction.aspx"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687388" y="36513"/>
            <a:ext cx="7772400" cy="3417887"/>
          </a:xfrm>
        </p:spPr>
        <p:txBody>
          <a:bodyPr>
            <a:spAutoFit/>
          </a:bodyPr>
          <a:lstStyle/>
          <a:p>
            <a:pPr eaLnBrk="1" hangingPunct="1">
              <a:lnSpc>
                <a:spcPct val="100000"/>
              </a:lnSpc>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7200" dirty="0">
                <a:solidFill>
                  <a:srgbClr val="280099"/>
                </a:solidFill>
              </a:rPr>
              <a:t>Higher Human Biology</a:t>
            </a:r>
            <a:br>
              <a:rPr lang="en-GB" altLang="en-US" sz="7200" dirty="0">
                <a:solidFill>
                  <a:srgbClr val="280099"/>
                </a:solidFill>
              </a:rPr>
            </a:br>
            <a:r>
              <a:rPr lang="en-GB" altLang="en-US" sz="7200" dirty="0">
                <a:solidFill>
                  <a:srgbClr val="280099"/>
                </a:solidFill>
              </a:rPr>
              <a:t>Unit 2</a:t>
            </a:r>
          </a:p>
        </p:txBody>
      </p:sp>
      <p:sp>
        <p:nvSpPr>
          <p:cNvPr id="2051" name="Rectangle 2"/>
          <p:cNvSpPr>
            <a:spLocks noGrp="1" noChangeArrowheads="1"/>
          </p:cNvSpPr>
          <p:nvPr>
            <p:ph type="subTitle" idx="4294967295"/>
          </p:nvPr>
        </p:nvSpPr>
        <p:spPr>
          <a:xfrm>
            <a:off x="900113" y="4221163"/>
            <a:ext cx="7380287" cy="2309812"/>
          </a:xfrm>
        </p:spPr>
        <p:txBody>
          <a:bodyPr>
            <a:spAutoFit/>
          </a:bodyPr>
          <a:lstStyle/>
          <a:p>
            <a:pPr marL="0" indent="0" algn="ctr" eaLnBrk="1" hangingPunct="1">
              <a:lnSpc>
                <a:spcPct val="100000"/>
              </a:lnSpc>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7200" dirty="0">
                <a:solidFill>
                  <a:srgbClr val="280099"/>
                </a:solidFill>
                <a:latin typeface="+mj-lt"/>
                <a:cs typeface="+mn-cs"/>
              </a:rPr>
              <a:t>Physiology and Health</a:t>
            </a:r>
          </a:p>
        </p:txBody>
      </p:sp>
    </p:spTree>
    <p:extLst>
      <p:ext uri="{BB962C8B-B14F-4D97-AF65-F5344CB8AC3E}">
        <p14:creationId xmlns:p14="http://schemas.microsoft.com/office/powerpoint/2010/main" val="3250047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5867400"/>
          </a:xfrm>
        </p:spPr>
        <p:txBody>
          <a:bodyPr>
            <a:normAutofit fontScale="92500" lnSpcReduction="10000"/>
          </a:bodyPr>
          <a:lstStyle/>
          <a:p>
            <a:r>
              <a:rPr lang="en-GB" dirty="0"/>
              <a:t>The </a:t>
            </a:r>
            <a:r>
              <a:rPr lang="en-GB" dirty="0">
                <a:solidFill>
                  <a:srgbClr val="92D050"/>
                </a:solidFill>
              </a:rPr>
              <a:t>bicuspid</a:t>
            </a:r>
            <a:r>
              <a:rPr lang="en-GB" dirty="0"/>
              <a:t> and </a:t>
            </a:r>
            <a:r>
              <a:rPr lang="en-GB" dirty="0">
                <a:solidFill>
                  <a:srgbClr val="92D050"/>
                </a:solidFill>
              </a:rPr>
              <a:t>tricuspid</a:t>
            </a:r>
            <a:r>
              <a:rPr lang="en-GB" dirty="0"/>
              <a:t> valves are found in between the atria and ventricles – they prevent backflow of blood back to the atria.</a:t>
            </a:r>
          </a:p>
          <a:p>
            <a:endParaRPr lang="en-GB" dirty="0"/>
          </a:p>
          <a:p>
            <a:r>
              <a:rPr lang="en-GB" dirty="0"/>
              <a:t>we will call these the </a:t>
            </a:r>
            <a:r>
              <a:rPr lang="en-GB" b="1" u="sng" dirty="0" err="1"/>
              <a:t>atrio</a:t>
            </a:r>
            <a:r>
              <a:rPr lang="en-GB" b="1" u="sng" dirty="0"/>
              <a:t>-ventricular</a:t>
            </a:r>
            <a:r>
              <a:rPr lang="en-GB" u="sng" dirty="0"/>
              <a:t> (</a:t>
            </a:r>
            <a:r>
              <a:rPr lang="en-GB" b="1" u="sng" dirty="0"/>
              <a:t>AV) valves</a:t>
            </a:r>
            <a:r>
              <a:rPr lang="en-GB" u="sng" dirty="0"/>
              <a:t> </a:t>
            </a:r>
            <a:r>
              <a:rPr lang="en-GB" dirty="0"/>
              <a:t>from now on.</a:t>
            </a:r>
          </a:p>
          <a:p>
            <a:endParaRPr lang="en-GB" dirty="0"/>
          </a:p>
          <a:p>
            <a:r>
              <a:rPr lang="en-GB" dirty="0"/>
              <a:t>There are valves called </a:t>
            </a:r>
            <a:r>
              <a:rPr lang="en-GB" b="1" u="sng" dirty="0"/>
              <a:t>semi-lunar (SL) </a:t>
            </a:r>
            <a:r>
              <a:rPr lang="en-GB" dirty="0"/>
              <a:t>valves in the arteries leaving the heart.</a:t>
            </a:r>
          </a:p>
          <a:p>
            <a:endParaRPr lang="en-GB" dirty="0"/>
          </a:p>
          <a:p>
            <a:r>
              <a:rPr lang="en-GB" dirty="0"/>
              <a:t>Add these valve labels to your heart diagram in your diagram pack.</a:t>
            </a:r>
          </a:p>
        </p:txBody>
      </p:sp>
    </p:spTree>
    <p:extLst>
      <p:ext uri="{BB962C8B-B14F-4D97-AF65-F5344CB8AC3E}">
        <p14:creationId xmlns:p14="http://schemas.microsoft.com/office/powerpoint/2010/main" val="29639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1143000" y="4149725"/>
            <a:ext cx="3158729" cy="2374900"/>
          </a:xfrm>
        </p:spPr>
        <p:txBody>
          <a:bodyPr>
            <a:normAutofit/>
          </a:bodyPr>
          <a:lstStyle/>
          <a:p>
            <a:pPr>
              <a:lnSpc>
                <a:spcPct val="90000"/>
              </a:lnSpc>
              <a:buFontTx/>
              <a:buNone/>
            </a:pPr>
            <a:endParaRPr lang="en-GB" sz="2400" dirty="0">
              <a:latin typeface="Comic Sans MS" panose="030F0702030302020204" pitchFamily="66" charset="0"/>
            </a:endParaRPr>
          </a:p>
          <a:p>
            <a:pPr>
              <a:lnSpc>
                <a:spcPct val="90000"/>
              </a:lnSpc>
              <a:buFontTx/>
              <a:buNone/>
            </a:pPr>
            <a:endParaRPr lang="en-GB" sz="2400" dirty="0">
              <a:latin typeface="Comic Sans MS" panose="030F0702030302020204" pitchFamily="66" charset="0"/>
            </a:endParaRPr>
          </a:p>
          <a:p>
            <a:pPr>
              <a:lnSpc>
                <a:spcPct val="90000"/>
              </a:lnSpc>
              <a:buFontTx/>
              <a:buNone/>
            </a:pPr>
            <a:endParaRPr lang="en-GB" sz="2400" dirty="0">
              <a:latin typeface="Comic Sans MS" panose="030F0702030302020204" pitchFamily="66" charset="0"/>
            </a:endParaRPr>
          </a:p>
        </p:txBody>
      </p:sp>
      <p:pic>
        <p:nvPicPr>
          <p:cNvPr id="16390" name="Picture 6" descr="heart int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078927" y="2263894"/>
            <a:ext cx="4023122" cy="4021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03" name="Picture 19" descr="CV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72445"/>
            <a:ext cx="2376488" cy="237648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092229" y="3657600"/>
            <a:ext cx="5996517" cy="2469762"/>
            <a:chOff x="3902523" y="3698410"/>
            <a:chExt cx="7995356" cy="2469762"/>
          </a:xfrm>
        </p:grpSpPr>
        <p:sp>
          <p:nvSpPr>
            <p:cNvPr id="16393" name="Text Box 9"/>
            <p:cNvSpPr txBox="1">
              <a:spLocks noChangeArrowheads="1"/>
            </p:cNvSpPr>
            <p:nvPr/>
          </p:nvSpPr>
          <p:spPr bwMode="auto">
            <a:xfrm>
              <a:off x="3902523" y="3698410"/>
              <a:ext cx="234990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200" b="1" dirty="0">
                  <a:latin typeface="Comic Sans MS" panose="030F0702030302020204" pitchFamily="66" charset="0"/>
                </a:rPr>
                <a:t>   Right AV (tricuspid) valve</a:t>
              </a:r>
              <a:endParaRPr lang="en-US" sz="2200" b="1" dirty="0">
                <a:latin typeface="Comic Sans MS" panose="030F0702030302020204" pitchFamily="66" charset="0"/>
              </a:endParaRPr>
            </a:p>
          </p:txBody>
        </p:sp>
        <p:sp>
          <p:nvSpPr>
            <p:cNvPr id="16394" name="AutoShape 10"/>
            <p:cNvSpPr>
              <a:spLocks noChangeArrowheads="1"/>
            </p:cNvSpPr>
            <p:nvPr/>
          </p:nvSpPr>
          <p:spPr bwMode="auto">
            <a:xfrm>
              <a:off x="6311901" y="4076701"/>
              <a:ext cx="936625" cy="144463"/>
            </a:xfrm>
            <a:prstGeom prst="rightArrow">
              <a:avLst>
                <a:gd name="adj1" fmla="val 50000"/>
                <a:gd name="adj2" fmla="val 1620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5" name="AutoShape 11"/>
            <p:cNvSpPr>
              <a:spLocks noChangeArrowheads="1"/>
            </p:cNvSpPr>
            <p:nvPr/>
          </p:nvSpPr>
          <p:spPr bwMode="auto">
            <a:xfrm>
              <a:off x="8401051" y="4076701"/>
              <a:ext cx="792163" cy="144463"/>
            </a:xfrm>
            <a:prstGeom prst="leftArrow">
              <a:avLst>
                <a:gd name="adj1" fmla="val 50000"/>
                <a:gd name="adj2" fmla="val 137088"/>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6" name="Text Box 12"/>
            <p:cNvSpPr txBox="1">
              <a:spLocks noChangeArrowheads="1"/>
            </p:cNvSpPr>
            <p:nvPr/>
          </p:nvSpPr>
          <p:spPr bwMode="auto">
            <a:xfrm>
              <a:off x="9200390" y="3889743"/>
              <a:ext cx="226180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200" b="1" dirty="0">
                  <a:latin typeface="Comic Sans MS" panose="030F0702030302020204" pitchFamily="66" charset="0"/>
                </a:rPr>
                <a:t>Left AV (bicuspid) valve</a:t>
              </a:r>
              <a:endParaRPr lang="en-US" sz="2200" b="1" dirty="0">
                <a:latin typeface="Comic Sans MS" panose="030F0702030302020204" pitchFamily="66" charset="0"/>
              </a:endParaRPr>
            </a:p>
          </p:txBody>
        </p:sp>
        <p:sp>
          <p:nvSpPr>
            <p:cNvPr id="16" name="AutoShape 11"/>
            <p:cNvSpPr>
              <a:spLocks noChangeArrowheads="1"/>
            </p:cNvSpPr>
            <p:nvPr/>
          </p:nvSpPr>
          <p:spPr bwMode="auto">
            <a:xfrm rot="2753851">
              <a:off x="7749252" y="4816149"/>
              <a:ext cx="1991486" cy="182418"/>
            </a:xfrm>
            <a:prstGeom prst="leftArrow">
              <a:avLst>
                <a:gd name="adj1" fmla="val 50000"/>
                <a:gd name="adj2" fmla="val 137088"/>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9438121" y="5337175"/>
              <a:ext cx="2459758" cy="830997"/>
            </a:xfrm>
            <a:prstGeom prst="rect">
              <a:avLst/>
            </a:prstGeom>
            <a:noFill/>
          </p:spPr>
          <p:txBody>
            <a:bodyPr wrap="square" rtlCol="0">
              <a:spAutoFit/>
            </a:bodyPr>
            <a:lstStyle/>
            <a:p>
              <a:r>
                <a:rPr lang="en-GB" sz="2400" b="1" dirty="0">
                  <a:latin typeface="Comic Sans MS" panose="030F0702030302020204" pitchFamily="66" charset="0"/>
                </a:rPr>
                <a:t>Semi-lunar valve</a:t>
              </a:r>
              <a:r>
                <a:rPr lang="en-GB" sz="2400" b="1" u="sng" dirty="0">
                  <a:latin typeface="Comic Sans MS" panose="030F0702030302020204" pitchFamily="66" charset="0"/>
                </a:rPr>
                <a:t>s</a:t>
              </a:r>
            </a:p>
          </p:txBody>
        </p:sp>
        <p:sp>
          <p:nvSpPr>
            <p:cNvPr id="17" name="AutoShape 11"/>
            <p:cNvSpPr>
              <a:spLocks noChangeArrowheads="1"/>
            </p:cNvSpPr>
            <p:nvPr/>
          </p:nvSpPr>
          <p:spPr bwMode="auto">
            <a:xfrm rot="2753851">
              <a:off x="7397233" y="4815216"/>
              <a:ext cx="2335453" cy="184397"/>
            </a:xfrm>
            <a:prstGeom prst="leftArrow">
              <a:avLst>
                <a:gd name="adj1" fmla="val 50000"/>
                <a:gd name="adj2" fmla="val 137088"/>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extLst>
      <p:ext uri="{BB962C8B-B14F-4D97-AF65-F5344CB8AC3E}">
        <p14:creationId xmlns:p14="http://schemas.microsoft.com/office/powerpoint/2010/main" val="343117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solidFill>
            <a:srgbClr val="FFC000"/>
          </a:solidFill>
        </p:spPr>
        <p:txBody>
          <a:bodyPr>
            <a:normAutofit fontScale="90000"/>
          </a:bodyPr>
          <a:lstStyle/>
          <a:p>
            <a:r>
              <a:rPr lang="en-GB" dirty="0"/>
              <a:t>Cardiac Function</a:t>
            </a:r>
          </a:p>
        </p:txBody>
      </p:sp>
      <p:sp>
        <p:nvSpPr>
          <p:cNvPr id="3" name="Text Placeholder 2"/>
          <p:cNvSpPr>
            <a:spLocks noGrp="1"/>
          </p:cNvSpPr>
          <p:nvPr>
            <p:ph type="body" sz="half" idx="1"/>
          </p:nvPr>
        </p:nvSpPr>
        <p:spPr>
          <a:xfrm>
            <a:off x="76200" y="1143000"/>
            <a:ext cx="8991600" cy="5486400"/>
          </a:xfrm>
        </p:spPr>
        <p:txBody>
          <a:bodyPr>
            <a:normAutofit fontScale="85000" lnSpcReduction="20000"/>
          </a:bodyPr>
          <a:lstStyle/>
          <a:p>
            <a:pPr marL="0" indent="0">
              <a:buNone/>
            </a:pPr>
            <a:r>
              <a:rPr lang="en-GB" sz="2800" b="1" u="sng" dirty="0">
                <a:solidFill>
                  <a:schemeClr val="tx2">
                    <a:lumMod val="50000"/>
                  </a:schemeClr>
                </a:solidFill>
                <a:latin typeface="+mn-lt"/>
              </a:rPr>
              <a:t>Heart rate (pulse)</a:t>
            </a:r>
            <a:r>
              <a:rPr lang="en-GB" sz="2800" dirty="0">
                <a:solidFill>
                  <a:schemeClr val="tx2">
                    <a:lumMod val="50000"/>
                  </a:schemeClr>
                </a:solidFill>
                <a:latin typeface="+mn-lt"/>
              </a:rPr>
              <a:t>:- </a:t>
            </a:r>
            <a:r>
              <a:rPr lang="en-GB" sz="2800" dirty="0">
                <a:latin typeface="+mn-lt"/>
              </a:rPr>
              <a:t>the number of heartbeats in </a:t>
            </a:r>
            <a:r>
              <a:rPr lang="en-GB" sz="2800" b="1" dirty="0">
                <a:latin typeface="+mn-lt"/>
              </a:rPr>
              <a:t>1 minute</a:t>
            </a:r>
            <a:r>
              <a:rPr lang="en-GB" sz="2800" dirty="0">
                <a:latin typeface="+mn-lt"/>
              </a:rPr>
              <a:t>. Can use a pulsometer to measure this.</a:t>
            </a:r>
          </a:p>
          <a:p>
            <a:pPr marL="0" indent="0">
              <a:buNone/>
            </a:pPr>
            <a:endParaRPr lang="en-GB" sz="2800" dirty="0">
              <a:latin typeface="+mn-lt"/>
            </a:endParaRPr>
          </a:p>
          <a:p>
            <a:pPr marL="0" indent="0">
              <a:buNone/>
            </a:pPr>
            <a:r>
              <a:rPr lang="en-GB" sz="2800" b="1" u="sng" dirty="0">
                <a:solidFill>
                  <a:schemeClr val="tx2">
                    <a:lumMod val="50000"/>
                  </a:schemeClr>
                </a:solidFill>
                <a:latin typeface="+mn-lt"/>
              </a:rPr>
              <a:t>Stroke volume</a:t>
            </a:r>
            <a:r>
              <a:rPr lang="en-GB" sz="2800" dirty="0">
                <a:latin typeface="+mn-lt"/>
              </a:rPr>
              <a:t>:- is the </a:t>
            </a:r>
            <a:r>
              <a:rPr lang="en-GB" sz="2800" b="1" dirty="0">
                <a:latin typeface="+mn-lt"/>
              </a:rPr>
              <a:t>volume</a:t>
            </a:r>
            <a:r>
              <a:rPr lang="en-GB" sz="2800" dirty="0">
                <a:latin typeface="+mn-lt"/>
              </a:rPr>
              <a:t> of blood expelled by each ventricle on contraction. </a:t>
            </a:r>
          </a:p>
          <a:p>
            <a:pPr marL="0" indent="0">
              <a:buNone/>
            </a:pPr>
            <a:endParaRPr lang="en-GB" sz="2800" dirty="0">
              <a:latin typeface="+mn-lt"/>
            </a:endParaRPr>
          </a:p>
          <a:p>
            <a:pPr marL="0" indent="0">
              <a:buNone/>
            </a:pPr>
            <a:r>
              <a:rPr lang="en-GB" sz="2800" b="1" u="sng" dirty="0">
                <a:solidFill>
                  <a:schemeClr val="tx2">
                    <a:lumMod val="50000"/>
                  </a:schemeClr>
                </a:solidFill>
                <a:latin typeface="+mn-lt"/>
              </a:rPr>
              <a:t>Cardiac output</a:t>
            </a:r>
            <a:r>
              <a:rPr lang="en-GB" sz="2800" dirty="0">
                <a:latin typeface="+mn-lt"/>
              </a:rPr>
              <a:t>:- the volume of blood pumped out of a ventricle </a:t>
            </a:r>
            <a:r>
              <a:rPr lang="en-GB" sz="2800" b="1" dirty="0">
                <a:latin typeface="+mn-lt"/>
              </a:rPr>
              <a:t>per minute.</a:t>
            </a:r>
          </a:p>
          <a:p>
            <a:pPr marL="0" indent="0">
              <a:buNone/>
            </a:pPr>
            <a:endParaRPr lang="en-GB" sz="2800" dirty="0">
              <a:latin typeface="+mn-lt"/>
            </a:endParaRPr>
          </a:p>
          <a:p>
            <a:pPr marL="0" indent="0" algn="ctr">
              <a:buNone/>
            </a:pPr>
            <a:r>
              <a:rPr lang="en-GB" sz="3600" dirty="0">
                <a:latin typeface="+mn-lt"/>
              </a:rPr>
              <a:t>CO = HR x SV</a:t>
            </a:r>
          </a:p>
          <a:p>
            <a:pPr marL="0" indent="0" algn="ctr">
              <a:buNone/>
            </a:pPr>
            <a:endParaRPr lang="en-GB" sz="3600" dirty="0">
              <a:latin typeface="+mn-lt"/>
            </a:endParaRPr>
          </a:p>
          <a:p>
            <a:pPr marL="0" indent="0" algn="ctr">
              <a:buNone/>
            </a:pPr>
            <a:r>
              <a:rPr lang="en-GB" sz="3600" dirty="0">
                <a:latin typeface="+mn-lt"/>
              </a:rPr>
              <a:t>Cardiac output increases during exercise.</a:t>
            </a:r>
          </a:p>
          <a:p>
            <a:pPr marL="0" indent="0" algn="ctr">
              <a:buNone/>
            </a:pPr>
            <a:r>
              <a:rPr lang="en-GB" sz="3600" dirty="0">
                <a:latin typeface="+mn-lt"/>
              </a:rPr>
              <a:t>*The left and right ventricles pump the </a:t>
            </a:r>
            <a:r>
              <a:rPr lang="en-GB" sz="3600" b="1" u="sng" dirty="0">
                <a:latin typeface="+mn-lt"/>
              </a:rPr>
              <a:t>same volume </a:t>
            </a:r>
            <a:r>
              <a:rPr lang="en-GB" sz="3600" dirty="0">
                <a:latin typeface="+mn-lt"/>
              </a:rPr>
              <a:t>of blood through the aorta and pulmonary artery*</a:t>
            </a:r>
            <a:r>
              <a:rPr lang="en-GB" sz="3600" dirty="0"/>
              <a:t>	</a:t>
            </a:r>
          </a:p>
          <a:p>
            <a:pPr marL="0" indent="0" algn="ctr">
              <a:buNone/>
            </a:pPr>
            <a:endParaRPr lang="en-GB" sz="3600" dirty="0"/>
          </a:p>
        </p:txBody>
      </p:sp>
    </p:spTree>
    <p:extLst>
      <p:ext uri="{BB962C8B-B14F-4D97-AF65-F5344CB8AC3E}">
        <p14:creationId xmlns:p14="http://schemas.microsoft.com/office/powerpoint/2010/main" val="39898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latin typeface="Comic Sans MS" panose="030F0702030302020204" pitchFamily="66" charset="0"/>
              </a:rPr>
              <a:t>Cardiac Output Calculation Example</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latin typeface="Comic Sans MS" panose="030F0702030302020204" pitchFamily="66" charset="0"/>
              </a:rPr>
              <a:t>A 40 year old man has a resting heart rate of 65 bpm and a stroke volume of 59ml. What is his cardiac output?</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Heart Rate = 65 bpm</a:t>
            </a:r>
          </a:p>
          <a:p>
            <a:pPr marL="0" indent="0">
              <a:buNone/>
            </a:pPr>
            <a:r>
              <a:rPr lang="en-GB" dirty="0">
                <a:latin typeface="Comic Sans MS" panose="030F0702030302020204" pitchFamily="66" charset="0"/>
              </a:rPr>
              <a:t>Stroke volume is 59ml = 0.059 litres.</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So		CO = HR x SV</a:t>
            </a:r>
          </a:p>
          <a:p>
            <a:pPr marL="0" indent="0">
              <a:buNone/>
            </a:pPr>
            <a:r>
              <a:rPr lang="en-GB" dirty="0">
                <a:latin typeface="Comic Sans MS" panose="030F0702030302020204" pitchFamily="66" charset="0"/>
              </a:rPr>
              <a:t>		CO = 65 x 0.059</a:t>
            </a:r>
          </a:p>
          <a:p>
            <a:pPr marL="0" indent="0">
              <a:buNone/>
            </a:pPr>
            <a:r>
              <a:rPr lang="en-GB" dirty="0">
                <a:latin typeface="Comic Sans MS" panose="030F0702030302020204" pitchFamily="66" charset="0"/>
              </a:rPr>
              <a:t>		CO = 3.84 l/min</a:t>
            </a:r>
          </a:p>
        </p:txBody>
      </p:sp>
      <p:pic>
        <p:nvPicPr>
          <p:cNvPr id="4" name="Picture 23" descr="penci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4693" y="365125"/>
            <a:ext cx="467915"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0600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Cardiac Output Calculations</a:t>
            </a:r>
            <a:endParaRPr lang="en-GB" dirty="0"/>
          </a:p>
        </p:txBody>
      </p:sp>
      <p:sp>
        <p:nvSpPr>
          <p:cNvPr id="3" name="Content Placeholder 2"/>
          <p:cNvSpPr>
            <a:spLocks noGrp="1"/>
          </p:cNvSpPr>
          <p:nvPr>
            <p:ph idx="1"/>
          </p:nvPr>
        </p:nvSpPr>
        <p:spPr/>
        <p:txBody>
          <a:bodyPr/>
          <a:lstStyle/>
          <a:p>
            <a:pPr marL="0" indent="0">
              <a:buNone/>
            </a:pPr>
            <a:endParaRPr lang="en-GB" dirty="0">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23771830"/>
              </p:ext>
            </p:extLst>
          </p:nvPr>
        </p:nvGraphicFramePr>
        <p:xfrm>
          <a:off x="1027354" y="1143000"/>
          <a:ext cx="7494700" cy="3811695"/>
        </p:xfrm>
        <a:graphic>
          <a:graphicData uri="http://schemas.openxmlformats.org/drawingml/2006/table">
            <a:tbl>
              <a:tblPr firstRow="1" bandRow="1">
                <a:tableStyleId>{5C22544A-7EE6-4342-B048-85BDC9FD1C3A}</a:tableStyleId>
              </a:tblPr>
              <a:tblGrid>
                <a:gridCol w="1873675">
                  <a:extLst>
                    <a:ext uri="{9D8B030D-6E8A-4147-A177-3AD203B41FA5}">
                      <a16:colId xmlns:a16="http://schemas.microsoft.com/office/drawing/2014/main" val="20000"/>
                    </a:ext>
                  </a:extLst>
                </a:gridCol>
                <a:gridCol w="1873675">
                  <a:extLst>
                    <a:ext uri="{9D8B030D-6E8A-4147-A177-3AD203B41FA5}">
                      <a16:colId xmlns:a16="http://schemas.microsoft.com/office/drawing/2014/main" val="20001"/>
                    </a:ext>
                  </a:extLst>
                </a:gridCol>
                <a:gridCol w="1873675">
                  <a:extLst>
                    <a:ext uri="{9D8B030D-6E8A-4147-A177-3AD203B41FA5}">
                      <a16:colId xmlns:a16="http://schemas.microsoft.com/office/drawing/2014/main" val="20002"/>
                    </a:ext>
                  </a:extLst>
                </a:gridCol>
                <a:gridCol w="1873675">
                  <a:extLst>
                    <a:ext uri="{9D8B030D-6E8A-4147-A177-3AD203B41FA5}">
                      <a16:colId xmlns:a16="http://schemas.microsoft.com/office/drawing/2014/main" val="20003"/>
                    </a:ext>
                  </a:extLst>
                </a:gridCol>
              </a:tblGrid>
              <a:tr h="813365">
                <a:tc>
                  <a:txBody>
                    <a:bodyPr/>
                    <a:lstStyle/>
                    <a:p>
                      <a:pPr algn="ctr"/>
                      <a:r>
                        <a:rPr lang="en-GB" sz="2800" dirty="0"/>
                        <a:t>Person</a:t>
                      </a:r>
                    </a:p>
                  </a:txBody>
                  <a:tcPr marL="68580" marR="68580"/>
                </a:tc>
                <a:tc>
                  <a:txBody>
                    <a:bodyPr/>
                    <a:lstStyle/>
                    <a:p>
                      <a:pPr algn="ctr"/>
                      <a:r>
                        <a:rPr lang="en-GB" sz="2800" dirty="0"/>
                        <a:t>Heart Rate </a:t>
                      </a:r>
                    </a:p>
                    <a:p>
                      <a:pPr algn="ctr"/>
                      <a:r>
                        <a:rPr lang="en-GB" sz="2800" dirty="0"/>
                        <a:t>(bpm)</a:t>
                      </a:r>
                    </a:p>
                  </a:txBody>
                  <a:tcPr marL="68580" marR="68580"/>
                </a:tc>
                <a:tc>
                  <a:txBody>
                    <a:bodyPr/>
                    <a:lstStyle/>
                    <a:p>
                      <a:pPr algn="ctr"/>
                      <a:r>
                        <a:rPr lang="en-GB" sz="2800" dirty="0"/>
                        <a:t>Stroke Volume </a:t>
                      </a:r>
                    </a:p>
                    <a:p>
                      <a:pPr algn="ctr"/>
                      <a:r>
                        <a:rPr lang="en-GB" sz="2800" dirty="0"/>
                        <a:t>(ml)</a:t>
                      </a:r>
                    </a:p>
                  </a:txBody>
                  <a:tcPr marL="68580" marR="68580"/>
                </a:tc>
                <a:tc>
                  <a:txBody>
                    <a:bodyPr/>
                    <a:lstStyle/>
                    <a:p>
                      <a:pPr algn="ctr"/>
                      <a:r>
                        <a:rPr lang="en-GB" sz="2800" dirty="0"/>
                        <a:t>Cardiac Output</a:t>
                      </a:r>
                    </a:p>
                    <a:p>
                      <a:pPr algn="ctr"/>
                      <a:r>
                        <a:rPr lang="en-GB" sz="2800" dirty="0"/>
                        <a:t>(l/min)</a:t>
                      </a:r>
                    </a:p>
                  </a:txBody>
                  <a:tcPr marL="68580" marR="68580"/>
                </a:tc>
                <a:extLst>
                  <a:ext uri="{0D108BD9-81ED-4DB2-BD59-A6C34878D82A}">
                    <a16:rowId xmlns:a16="http://schemas.microsoft.com/office/drawing/2014/main" val="10000"/>
                  </a:ext>
                </a:extLst>
              </a:tr>
              <a:tr h="813365">
                <a:tc>
                  <a:txBody>
                    <a:bodyPr/>
                    <a:lstStyle/>
                    <a:p>
                      <a:pPr algn="ctr"/>
                      <a:r>
                        <a:rPr lang="en-GB" sz="2800" dirty="0"/>
                        <a:t>A</a:t>
                      </a:r>
                    </a:p>
                  </a:txBody>
                  <a:tcPr marL="68580" marR="68580"/>
                </a:tc>
                <a:tc>
                  <a:txBody>
                    <a:bodyPr/>
                    <a:lstStyle/>
                    <a:p>
                      <a:pPr algn="ctr"/>
                      <a:r>
                        <a:rPr lang="en-GB" sz="2800" dirty="0"/>
                        <a:t>60</a:t>
                      </a:r>
                    </a:p>
                  </a:txBody>
                  <a:tcPr marL="68580" marR="68580"/>
                </a:tc>
                <a:tc>
                  <a:txBody>
                    <a:bodyPr/>
                    <a:lstStyle/>
                    <a:p>
                      <a:pPr algn="ctr"/>
                      <a:r>
                        <a:rPr lang="en-GB" sz="2800" dirty="0"/>
                        <a:t>60</a:t>
                      </a:r>
                    </a:p>
                  </a:txBody>
                  <a:tcPr marL="68580" marR="68580"/>
                </a:tc>
                <a:tc>
                  <a:txBody>
                    <a:bodyPr/>
                    <a:lstStyle/>
                    <a:p>
                      <a:pPr algn="ctr"/>
                      <a:endParaRPr lang="en-GB" sz="2800" dirty="0">
                        <a:solidFill>
                          <a:srgbClr val="FF0000"/>
                        </a:solidFill>
                      </a:endParaRPr>
                    </a:p>
                  </a:txBody>
                  <a:tcPr marL="68580" marR="68580"/>
                </a:tc>
                <a:extLst>
                  <a:ext uri="{0D108BD9-81ED-4DB2-BD59-A6C34878D82A}">
                    <a16:rowId xmlns:a16="http://schemas.microsoft.com/office/drawing/2014/main" val="10001"/>
                  </a:ext>
                </a:extLst>
              </a:tr>
              <a:tr h="813365">
                <a:tc>
                  <a:txBody>
                    <a:bodyPr/>
                    <a:lstStyle/>
                    <a:p>
                      <a:pPr algn="ctr"/>
                      <a:r>
                        <a:rPr lang="en-GB" sz="2800" dirty="0"/>
                        <a:t>B</a:t>
                      </a:r>
                    </a:p>
                  </a:txBody>
                  <a:tcPr marL="68580" marR="68580"/>
                </a:tc>
                <a:tc>
                  <a:txBody>
                    <a:bodyPr/>
                    <a:lstStyle/>
                    <a:p>
                      <a:pPr algn="ctr"/>
                      <a:r>
                        <a:rPr lang="en-GB" sz="2800" dirty="0"/>
                        <a:t>120</a:t>
                      </a:r>
                    </a:p>
                  </a:txBody>
                  <a:tcPr marL="68580" marR="68580"/>
                </a:tc>
                <a:tc>
                  <a:txBody>
                    <a:bodyPr/>
                    <a:lstStyle/>
                    <a:p>
                      <a:pPr algn="ctr"/>
                      <a:endParaRPr lang="en-GB" sz="2800" dirty="0">
                        <a:solidFill>
                          <a:srgbClr val="FF0000"/>
                        </a:solidFill>
                      </a:endParaRPr>
                    </a:p>
                  </a:txBody>
                  <a:tcPr marL="68580" marR="68580"/>
                </a:tc>
                <a:tc>
                  <a:txBody>
                    <a:bodyPr/>
                    <a:lstStyle/>
                    <a:p>
                      <a:pPr algn="ctr"/>
                      <a:r>
                        <a:rPr lang="en-GB" sz="2800" dirty="0"/>
                        <a:t>8.4</a:t>
                      </a:r>
                    </a:p>
                  </a:txBody>
                  <a:tcPr marL="68580" marR="68580"/>
                </a:tc>
                <a:extLst>
                  <a:ext uri="{0D108BD9-81ED-4DB2-BD59-A6C34878D82A}">
                    <a16:rowId xmlns:a16="http://schemas.microsoft.com/office/drawing/2014/main" val="10002"/>
                  </a:ext>
                </a:extLst>
              </a:tr>
              <a:tr h="813365">
                <a:tc>
                  <a:txBody>
                    <a:bodyPr/>
                    <a:lstStyle/>
                    <a:p>
                      <a:pPr algn="ctr"/>
                      <a:r>
                        <a:rPr lang="en-GB" sz="2800" dirty="0"/>
                        <a:t>C</a:t>
                      </a:r>
                    </a:p>
                  </a:txBody>
                  <a:tcPr marL="68580" marR="68580"/>
                </a:tc>
                <a:tc>
                  <a:txBody>
                    <a:bodyPr/>
                    <a:lstStyle/>
                    <a:p>
                      <a:pPr algn="ctr"/>
                      <a:endParaRPr lang="en-GB" sz="2800" dirty="0">
                        <a:solidFill>
                          <a:srgbClr val="FF0000"/>
                        </a:solidFill>
                      </a:endParaRPr>
                    </a:p>
                  </a:txBody>
                  <a:tcPr marL="68580" marR="68580"/>
                </a:tc>
                <a:tc>
                  <a:txBody>
                    <a:bodyPr/>
                    <a:lstStyle/>
                    <a:p>
                      <a:pPr algn="ctr"/>
                      <a:r>
                        <a:rPr lang="en-GB" sz="2800" dirty="0"/>
                        <a:t>80</a:t>
                      </a:r>
                    </a:p>
                  </a:txBody>
                  <a:tcPr marL="68580" marR="68580"/>
                </a:tc>
                <a:tc>
                  <a:txBody>
                    <a:bodyPr/>
                    <a:lstStyle/>
                    <a:p>
                      <a:pPr algn="ctr"/>
                      <a:r>
                        <a:rPr lang="en-GB" sz="2800" dirty="0"/>
                        <a:t>14.4</a:t>
                      </a:r>
                    </a:p>
                  </a:txBody>
                  <a:tcPr marL="68580" marR="68580"/>
                </a:tc>
                <a:extLst>
                  <a:ext uri="{0D108BD9-81ED-4DB2-BD59-A6C34878D82A}">
                    <a16:rowId xmlns:a16="http://schemas.microsoft.com/office/drawing/2014/main" val="10003"/>
                  </a:ext>
                </a:extLst>
              </a:tr>
            </a:tbl>
          </a:graphicData>
        </a:graphic>
      </p:graphicFrame>
      <p:pic>
        <p:nvPicPr>
          <p:cNvPr id="5" name="Picture 23" descr="penci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4693" y="365125"/>
            <a:ext cx="467915"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16984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Cardiac Output Calculations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215143707"/>
              </p:ext>
            </p:extLst>
          </p:nvPr>
        </p:nvGraphicFramePr>
        <p:xfrm>
          <a:off x="628650" y="2057400"/>
          <a:ext cx="7494700" cy="3811695"/>
        </p:xfrm>
        <a:graphic>
          <a:graphicData uri="http://schemas.openxmlformats.org/drawingml/2006/table">
            <a:tbl>
              <a:tblPr firstRow="1" bandRow="1">
                <a:tableStyleId>{5C22544A-7EE6-4342-B048-85BDC9FD1C3A}</a:tableStyleId>
              </a:tblPr>
              <a:tblGrid>
                <a:gridCol w="1873675">
                  <a:extLst>
                    <a:ext uri="{9D8B030D-6E8A-4147-A177-3AD203B41FA5}">
                      <a16:colId xmlns:a16="http://schemas.microsoft.com/office/drawing/2014/main" val="20000"/>
                    </a:ext>
                  </a:extLst>
                </a:gridCol>
                <a:gridCol w="1873675">
                  <a:extLst>
                    <a:ext uri="{9D8B030D-6E8A-4147-A177-3AD203B41FA5}">
                      <a16:colId xmlns:a16="http://schemas.microsoft.com/office/drawing/2014/main" val="20001"/>
                    </a:ext>
                  </a:extLst>
                </a:gridCol>
                <a:gridCol w="1873675">
                  <a:extLst>
                    <a:ext uri="{9D8B030D-6E8A-4147-A177-3AD203B41FA5}">
                      <a16:colId xmlns:a16="http://schemas.microsoft.com/office/drawing/2014/main" val="20002"/>
                    </a:ext>
                  </a:extLst>
                </a:gridCol>
                <a:gridCol w="1873675">
                  <a:extLst>
                    <a:ext uri="{9D8B030D-6E8A-4147-A177-3AD203B41FA5}">
                      <a16:colId xmlns:a16="http://schemas.microsoft.com/office/drawing/2014/main" val="20003"/>
                    </a:ext>
                  </a:extLst>
                </a:gridCol>
              </a:tblGrid>
              <a:tr h="813365">
                <a:tc>
                  <a:txBody>
                    <a:bodyPr/>
                    <a:lstStyle/>
                    <a:p>
                      <a:pPr algn="ctr"/>
                      <a:r>
                        <a:rPr lang="en-GB" sz="2800" dirty="0"/>
                        <a:t>Person</a:t>
                      </a:r>
                    </a:p>
                  </a:txBody>
                  <a:tcPr marL="68580" marR="68580"/>
                </a:tc>
                <a:tc>
                  <a:txBody>
                    <a:bodyPr/>
                    <a:lstStyle/>
                    <a:p>
                      <a:pPr algn="ctr"/>
                      <a:r>
                        <a:rPr lang="en-GB" sz="2800" dirty="0"/>
                        <a:t>Heart Rate </a:t>
                      </a:r>
                    </a:p>
                    <a:p>
                      <a:pPr algn="ctr"/>
                      <a:r>
                        <a:rPr lang="en-GB" sz="2800" dirty="0"/>
                        <a:t>(bpm)</a:t>
                      </a:r>
                    </a:p>
                  </a:txBody>
                  <a:tcPr marL="68580" marR="68580"/>
                </a:tc>
                <a:tc>
                  <a:txBody>
                    <a:bodyPr/>
                    <a:lstStyle/>
                    <a:p>
                      <a:pPr algn="ctr"/>
                      <a:r>
                        <a:rPr lang="en-GB" sz="2800" dirty="0"/>
                        <a:t>Stroke Volume </a:t>
                      </a:r>
                    </a:p>
                    <a:p>
                      <a:pPr algn="ctr"/>
                      <a:r>
                        <a:rPr lang="en-GB" sz="2800" dirty="0"/>
                        <a:t>(ml)</a:t>
                      </a:r>
                    </a:p>
                  </a:txBody>
                  <a:tcPr marL="68580" marR="68580"/>
                </a:tc>
                <a:tc>
                  <a:txBody>
                    <a:bodyPr/>
                    <a:lstStyle/>
                    <a:p>
                      <a:pPr algn="ctr"/>
                      <a:r>
                        <a:rPr lang="en-GB" sz="2800" dirty="0"/>
                        <a:t>Cardiac Output</a:t>
                      </a:r>
                    </a:p>
                    <a:p>
                      <a:pPr algn="ctr"/>
                      <a:r>
                        <a:rPr lang="en-GB" sz="2800" dirty="0"/>
                        <a:t>(l/min)</a:t>
                      </a:r>
                    </a:p>
                  </a:txBody>
                  <a:tcPr marL="68580" marR="68580"/>
                </a:tc>
                <a:extLst>
                  <a:ext uri="{0D108BD9-81ED-4DB2-BD59-A6C34878D82A}">
                    <a16:rowId xmlns:a16="http://schemas.microsoft.com/office/drawing/2014/main" val="10000"/>
                  </a:ext>
                </a:extLst>
              </a:tr>
              <a:tr h="813365">
                <a:tc>
                  <a:txBody>
                    <a:bodyPr/>
                    <a:lstStyle/>
                    <a:p>
                      <a:pPr algn="ctr"/>
                      <a:r>
                        <a:rPr lang="en-GB" sz="2800" dirty="0"/>
                        <a:t>A</a:t>
                      </a:r>
                    </a:p>
                  </a:txBody>
                  <a:tcPr marL="68580" marR="68580"/>
                </a:tc>
                <a:tc>
                  <a:txBody>
                    <a:bodyPr/>
                    <a:lstStyle/>
                    <a:p>
                      <a:pPr algn="ctr"/>
                      <a:r>
                        <a:rPr lang="en-GB" sz="2800" dirty="0"/>
                        <a:t>60</a:t>
                      </a:r>
                    </a:p>
                  </a:txBody>
                  <a:tcPr marL="68580" marR="68580"/>
                </a:tc>
                <a:tc>
                  <a:txBody>
                    <a:bodyPr/>
                    <a:lstStyle/>
                    <a:p>
                      <a:pPr algn="ctr"/>
                      <a:r>
                        <a:rPr lang="en-GB" sz="2800" dirty="0"/>
                        <a:t>60</a:t>
                      </a:r>
                    </a:p>
                  </a:txBody>
                  <a:tcPr marL="68580" marR="68580"/>
                </a:tc>
                <a:tc>
                  <a:txBody>
                    <a:bodyPr/>
                    <a:lstStyle/>
                    <a:p>
                      <a:pPr algn="ctr"/>
                      <a:r>
                        <a:rPr lang="en-GB" sz="2800" dirty="0">
                          <a:solidFill>
                            <a:srgbClr val="FF0000"/>
                          </a:solidFill>
                        </a:rPr>
                        <a:t>3.6</a:t>
                      </a:r>
                    </a:p>
                  </a:txBody>
                  <a:tcPr marL="68580" marR="68580"/>
                </a:tc>
                <a:extLst>
                  <a:ext uri="{0D108BD9-81ED-4DB2-BD59-A6C34878D82A}">
                    <a16:rowId xmlns:a16="http://schemas.microsoft.com/office/drawing/2014/main" val="10001"/>
                  </a:ext>
                </a:extLst>
              </a:tr>
              <a:tr h="813365">
                <a:tc>
                  <a:txBody>
                    <a:bodyPr/>
                    <a:lstStyle/>
                    <a:p>
                      <a:pPr algn="ctr"/>
                      <a:r>
                        <a:rPr lang="en-GB" sz="2800" dirty="0"/>
                        <a:t>B</a:t>
                      </a:r>
                    </a:p>
                  </a:txBody>
                  <a:tcPr marL="68580" marR="68580"/>
                </a:tc>
                <a:tc>
                  <a:txBody>
                    <a:bodyPr/>
                    <a:lstStyle/>
                    <a:p>
                      <a:pPr algn="ctr"/>
                      <a:r>
                        <a:rPr lang="en-GB" sz="2800" dirty="0"/>
                        <a:t>120</a:t>
                      </a:r>
                    </a:p>
                  </a:txBody>
                  <a:tcPr marL="68580" marR="68580"/>
                </a:tc>
                <a:tc>
                  <a:txBody>
                    <a:bodyPr/>
                    <a:lstStyle/>
                    <a:p>
                      <a:pPr algn="ctr"/>
                      <a:endParaRPr lang="en-GB" sz="2800" dirty="0">
                        <a:solidFill>
                          <a:srgbClr val="FF0000"/>
                        </a:solidFill>
                      </a:endParaRPr>
                    </a:p>
                  </a:txBody>
                  <a:tcPr marL="68580" marR="68580"/>
                </a:tc>
                <a:tc>
                  <a:txBody>
                    <a:bodyPr/>
                    <a:lstStyle/>
                    <a:p>
                      <a:pPr algn="ctr"/>
                      <a:r>
                        <a:rPr lang="en-GB" sz="2800" dirty="0"/>
                        <a:t>8.4</a:t>
                      </a:r>
                    </a:p>
                  </a:txBody>
                  <a:tcPr marL="68580" marR="68580"/>
                </a:tc>
                <a:extLst>
                  <a:ext uri="{0D108BD9-81ED-4DB2-BD59-A6C34878D82A}">
                    <a16:rowId xmlns:a16="http://schemas.microsoft.com/office/drawing/2014/main" val="10002"/>
                  </a:ext>
                </a:extLst>
              </a:tr>
              <a:tr h="813365">
                <a:tc>
                  <a:txBody>
                    <a:bodyPr/>
                    <a:lstStyle/>
                    <a:p>
                      <a:pPr algn="ctr"/>
                      <a:r>
                        <a:rPr lang="en-GB" sz="2800" dirty="0"/>
                        <a:t>C</a:t>
                      </a:r>
                    </a:p>
                  </a:txBody>
                  <a:tcPr marL="68580" marR="68580"/>
                </a:tc>
                <a:tc>
                  <a:txBody>
                    <a:bodyPr/>
                    <a:lstStyle/>
                    <a:p>
                      <a:pPr algn="ctr"/>
                      <a:endParaRPr lang="en-GB" sz="2800" dirty="0">
                        <a:solidFill>
                          <a:srgbClr val="FF0000"/>
                        </a:solidFill>
                      </a:endParaRPr>
                    </a:p>
                  </a:txBody>
                  <a:tcPr marL="68580" marR="68580"/>
                </a:tc>
                <a:tc>
                  <a:txBody>
                    <a:bodyPr/>
                    <a:lstStyle/>
                    <a:p>
                      <a:pPr algn="ctr"/>
                      <a:r>
                        <a:rPr lang="en-GB" sz="2800" dirty="0"/>
                        <a:t>80</a:t>
                      </a:r>
                    </a:p>
                  </a:txBody>
                  <a:tcPr marL="68580" marR="68580"/>
                </a:tc>
                <a:tc>
                  <a:txBody>
                    <a:bodyPr/>
                    <a:lstStyle/>
                    <a:p>
                      <a:pPr algn="ctr"/>
                      <a:r>
                        <a:rPr lang="en-GB" sz="2800" dirty="0"/>
                        <a:t>14.4</a:t>
                      </a:r>
                    </a:p>
                  </a:txBody>
                  <a:tcPr marL="68580" marR="68580"/>
                </a:tc>
                <a:extLst>
                  <a:ext uri="{0D108BD9-81ED-4DB2-BD59-A6C34878D82A}">
                    <a16:rowId xmlns:a16="http://schemas.microsoft.com/office/drawing/2014/main" val="10003"/>
                  </a:ext>
                </a:extLst>
              </a:tr>
            </a:tbl>
          </a:graphicData>
        </a:graphic>
      </p:graphicFrame>
      <p:pic>
        <p:nvPicPr>
          <p:cNvPr id="5" name="Picture 23" descr="penci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4693" y="365125"/>
            <a:ext cx="467915"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53138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Cardiac Output Calculations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931056060"/>
              </p:ext>
            </p:extLst>
          </p:nvPr>
        </p:nvGraphicFramePr>
        <p:xfrm>
          <a:off x="867226" y="2133600"/>
          <a:ext cx="7494700" cy="3811695"/>
        </p:xfrm>
        <a:graphic>
          <a:graphicData uri="http://schemas.openxmlformats.org/drawingml/2006/table">
            <a:tbl>
              <a:tblPr firstRow="1" bandRow="1">
                <a:tableStyleId>{5C22544A-7EE6-4342-B048-85BDC9FD1C3A}</a:tableStyleId>
              </a:tblPr>
              <a:tblGrid>
                <a:gridCol w="1873675">
                  <a:extLst>
                    <a:ext uri="{9D8B030D-6E8A-4147-A177-3AD203B41FA5}">
                      <a16:colId xmlns:a16="http://schemas.microsoft.com/office/drawing/2014/main" val="20000"/>
                    </a:ext>
                  </a:extLst>
                </a:gridCol>
                <a:gridCol w="1873675">
                  <a:extLst>
                    <a:ext uri="{9D8B030D-6E8A-4147-A177-3AD203B41FA5}">
                      <a16:colId xmlns:a16="http://schemas.microsoft.com/office/drawing/2014/main" val="20001"/>
                    </a:ext>
                  </a:extLst>
                </a:gridCol>
                <a:gridCol w="1873675">
                  <a:extLst>
                    <a:ext uri="{9D8B030D-6E8A-4147-A177-3AD203B41FA5}">
                      <a16:colId xmlns:a16="http://schemas.microsoft.com/office/drawing/2014/main" val="20002"/>
                    </a:ext>
                  </a:extLst>
                </a:gridCol>
                <a:gridCol w="1873675">
                  <a:extLst>
                    <a:ext uri="{9D8B030D-6E8A-4147-A177-3AD203B41FA5}">
                      <a16:colId xmlns:a16="http://schemas.microsoft.com/office/drawing/2014/main" val="20003"/>
                    </a:ext>
                  </a:extLst>
                </a:gridCol>
              </a:tblGrid>
              <a:tr h="813365">
                <a:tc>
                  <a:txBody>
                    <a:bodyPr/>
                    <a:lstStyle/>
                    <a:p>
                      <a:pPr algn="ctr"/>
                      <a:r>
                        <a:rPr lang="en-GB" sz="2800" dirty="0"/>
                        <a:t>Person</a:t>
                      </a:r>
                    </a:p>
                  </a:txBody>
                  <a:tcPr marL="68580" marR="68580"/>
                </a:tc>
                <a:tc>
                  <a:txBody>
                    <a:bodyPr/>
                    <a:lstStyle/>
                    <a:p>
                      <a:pPr algn="ctr"/>
                      <a:r>
                        <a:rPr lang="en-GB" sz="2800" dirty="0"/>
                        <a:t>Heart Rate </a:t>
                      </a:r>
                    </a:p>
                    <a:p>
                      <a:pPr algn="ctr"/>
                      <a:r>
                        <a:rPr lang="en-GB" sz="2800" dirty="0"/>
                        <a:t>(bpm)</a:t>
                      </a:r>
                    </a:p>
                  </a:txBody>
                  <a:tcPr marL="68580" marR="68580"/>
                </a:tc>
                <a:tc>
                  <a:txBody>
                    <a:bodyPr/>
                    <a:lstStyle/>
                    <a:p>
                      <a:pPr algn="ctr"/>
                      <a:r>
                        <a:rPr lang="en-GB" sz="2800" dirty="0"/>
                        <a:t>Stroke Volume </a:t>
                      </a:r>
                    </a:p>
                    <a:p>
                      <a:pPr algn="ctr"/>
                      <a:r>
                        <a:rPr lang="en-GB" sz="2800" dirty="0"/>
                        <a:t>(ml)</a:t>
                      </a:r>
                    </a:p>
                  </a:txBody>
                  <a:tcPr marL="68580" marR="68580"/>
                </a:tc>
                <a:tc>
                  <a:txBody>
                    <a:bodyPr/>
                    <a:lstStyle/>
                    <a:p>
                      <a:pPr algn="ctr"/>
                      <a:r>
                        <a:rPr lang="en-GB" sz="2800" dirty="0"/>
                        <a:t>Cardiac Output</a:t>
                      </a:r>
                    </a:p>
                    <a:p>
                      <a:pPr algn="ctr"/>
                      <a:r>
                        <a:rPr lang="en-GB" sz="2800" dirty="0"/>
                        <a:t>(l/min)</a:t>
                      </a:r>
                    </a:p>
                  </a:txBody>
                  <a:tcPr marL="68580" marR="68580"/>
                </a:tc>
                <a:extLst>
                  <a:ext uri="{0D108BD9-81ED-4DB2-BD59-A6C34878D82A}">
                    <a16:rowId xmlns:a16="http://schemas.microsoft.com/office/drawing/2014/main" val="10000"/>
                  </a:ext>
                </a:extLst>
              </a:tr>
              <a:tr h="813365">
                <a:tc>
                  <a:txBody>
                    <a:bodyPr/>
                    <a:lstStyle/>
                    <a:p>
                      <a:pPr algn="ctr"/>
                      <a:r>
                        <a:rPr lang="en-GB" sz="2800" dirty="0"/>
                        <a:t>A</a:t>
                      </a:r>
                    </a:p>
                  </a:txBody>
                  <a:tcPr marL="68580" marR="68580"/>
                </a:tc>
                <a:tc>
                  <a:txBody>
                    <a:bodyPr/>
                    <a:lstStyle/>
                    <a:p>
                      <a:pPr algn="ctr"/>
                      <a:r>
                        <a:rPr lang="en-GB" sz="2800" dirty="0"/>
                        <a:t>60</a:t>
                      </a:r>
                    </a:p>
                  </a:txBody>
                  <a:tcPr marL="68580" marR="68580"/>
                </a:tc>
                <a:tc>
                  <a:txBody>
                    <a:bodyPr/>
                    <a:lstStyle/>
                    <a:p>
                      <a:pPr algn="ctr"/>
                      <a:r>
                        <a:rPr lang="en-GB" sz="2800" dirty="0"/>
                        <a:t>60</a:t>
                      </a:r>
                    </a:p>
                  </a:txBody>
                  <a:tcPr marL="68580" marR="68580"/>
                </a:tc>
                <a:tc>
                  <a:txBody>
                    <a:bodyPr/>
                    <a:lstStyle/>
                    <a:p>
                      <a:pPr algn="ctr"/>
                      <a:r>
                        <a:rPr lang="en-GB" sz="2800" dirty="0">
                          <a:solidFill>
                            <a:srgbClr val="FF0000"/>
                          </a:solidFill>
                        </a:rPr>
                        <a:t>3.6</a:t>
                      </a:r>
                    </a:p>
                  </a:txBody>
                  <a:tcPr marL="68580" marR="68580"/>
                </a:tc>
                <a:extLst>
                  <a:ext uri="{0D108BD9-81ED-4DB2-BD59-A6C34878D82A}">
                    <a16:rowId xmlns:a16="http://schemas.microsoft.com/office/drawing/2014/main" val="10001"/>
                  </a:ext>
                </a:extLst>
              </a:tr>
              <a:tr h="813365">
                <a:tc>
                  <a:txBody>
                    <a:bodyPr/>
                    <a:lstStyle/>
                    <a:p>
                      <a:pPr algn="ctr"/>
                      <a:r>
                        <a:rPr lang="en-GB" sz="2800" dirty="0"/>
                        <a:t>B</a:t>
                      </a:r>
                    </a:p>
                  </a:txBody>
                  <a:tcPr marL="68580" marR="68580"/>
                </a:tc>
                <a:tc>
                  <a:txBody>
                    <a:bodyPr/>
                    <a:lstStyle/>
                    <a:p>
                      <a:pPr algn="ctr"/>
                      <a:r>
                        <a:rPr lang="en-GB" sz="2800" dirty="0"/>
                        <a:t>120</a:t>
                      </a:r>
                    </a:p>
                  </a:txBody>
                  <a:tcPr marL="68580" marR="68580"/>
                </a:tc>
                <a:tc>
                  <a:txBody>
                    <a:bodyPr/>
                    <a:lstStyle/>
                    <a:p>
                      <a:pPr algn="ctr"/>
                      <a:r>
                        <a:rPr lang="en-GB" sz="2800" dirty="0">
                          <a:solidFill>
                            <a:srgbClr val="FF0000"/>
                          </a:solidFill>
                        </a:rPr>
                        <a:t>70</a:t>
                      </a:r>
                    </a:p>
                  </a:txBody>
                  <a:tcPr marL="68580" marR="68580"/>
                </a:tc>
                <a:tc>
                  <a:txBody>
                    <a:bodyPr/>
                    <a:lstStyle/>
                    <a:p>
                      <a:pPr algn="ctr"/>
                      <a:r>
                        <a:rPr lang="en-GB" sz="2800" dirty="0"/>
                        <a:t>8.4</a:t>
                      </a:r>
                    </a:p>
                  </a:txBody>
                  <a:tcPr marL="68580" marR="68580"/>
                </a:tc>
                <a:extLst>
                  <a:ext uri="{0D108BD9-81ED-4DB2-BD59-A6C34878D82A}">
                    <a16:rowId xmlns:a16="http://schemas.microsoft.com/office/drawing/2014/main" val="10002"/>
                  </a:ext>
                </a:extLst>
              </a:tr>
              <a:tr h="813365">
                <a:tc>
                  <a:txBody>
                    <a:bodyPr/>
                    <a:lstStyle/>
                    <a:p>
                      <a:pPr algn="ctr"/>
                      <a:r>
                        <a:rPr lang="en-GB" sz="2800" dirty="0"/>
                        <a:t>C</a:t>
                      </a:r>
                    </a:p>
                  </a:txBody>
                  <a:tcPr marL="68580" marR="68580"/>
                </a:tc>
                <a:tc>
                  <a:txBody>
                    <a:bodyPr/>
                    <a:lstStyle/>
                    <a:p>
                      <a:pPr algn="ctr"/>
                      <a:endParaRPr lang="en-GB" sz="2800" dirty="0">
                        <a:solidFill>
                          <a:srgbClr val="FF0000"/>
                        </a:solidFill>
                      </a:endParaRPr>
                    </a:p>
                  </a:txBody>
                  <a:tcPr marL="68580" marR="68580"/>
                </a:tc>
                <a:tc>
                  <a:txBody>
                    <a:bodyPr/>
                    <a:lstStyle/>
                    <a:p>
                      <a:pPr algn="ctr"/>
                      <a:r>
                        <a:rPr lang="en-GB" sz="2800" dirty="0"/>
                        <a:t>80</a:t>
                      </a:r>
                    </a:p>
                  </a:txBody>
                  <a:tcPr marL="68580" marR="68580"/>
                </a:tc>
                <a:tc>
                  <a:txBody>
                    <a:bodyPr/>
                    <a:lstStyle/>
                    <a:p>
                      <a:pPr algn="ctr"/>
                      <a:r>
                        <a:rPr lang="en-GB" sz="2800" dirty="0"/>
                        <a:t>14.4</a:t>
                      </a:r>
                    </a:p>
                  </a:txBody>
                  <a:tcPr marL="68580" marR="68580"/>
                </a:tc>
                <a:extLst>
                  <a:ext uri="{0D108BD9-81ED-4DB2-BD59-A6C34878D82A}">
                    <a16:rowId xmlns:a16="http://schemas.microsoft.com/office/drawing/2014/main" val="10003"/>
                  </a:ext>
                </a:extLst>
              </a:tr>
            </a:tbl>
          </a:graphicData>
        </a:graphic>
      </p:graphicFrame>
      <p:pic>
        <p:nvPicPr>
          <p:cNvPr id="5" name="Picture 23" descr="penci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4693" y="365125"/>
            <a:ext cx="467915"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25632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Cardiac Output Calculations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80514145"/>
              </p:ext>
            </p:extLst>
          </p:nvPr>
        </p:nvGraphicFramePr>
        <p:xfrm>
          <a:off x="591705" y="2209800"/>
          <a:ext cx="7494700" cy="3811695"/>
        </p:xfrm>
        <a:graphic>
          <a:graphicData uri="http://schemas.openxmlformats.org/drawingml/2006/table">
            <a:tbl>
              <a:tblPr firstRow="1" bandRow="1">
                <a:tableStyleId>{5C22544A-7EE6-4342-B048-85BDC9FD1C3A}</a:tableStyleId>
              </a:tblPr>
              <a:tblGrid>
                <a:gridCol w="1873675">
                  <a:extLst>
                    <a:ext uri="{9D8B030D-6E8A-4147-A177-3AD203B41FA5}">
                      <a16:colId xmlns:a16="http://schemas.microsoft.com/office/drawing/2014/main" val="20000"/>
                    </a:ext>
                  </a:extLst>
                </a:gridCol>
                <a:gridCol w="1873675">
                  <a:extLst>
                    <a:ext uri="{9D8B030D-6E8A-4147-A177-3AD203B41FA5}">
                      <a16:colId xmlns:a16="http://schemas.microsoft.com/office/drawing/2014/main" val="20001"/>
                    </a:ext>
                  </a:extLst>
                </a:gridCol>
                <a:gridCol w="1873675">
                  <a:extLst>
                    <a:ext uri="{9D8B030D-6E8A-4147-A177-3AD203B41FA5}">
                      <a16:colId xmlns:a16="http://schemas.microsoft.com/office/drawing/2014/main" val="20002"/>
                    </a:ext>
                  </a:extLst>
                </a:gridCol>
                <a:gridCol w="1873675">
                  <a:extLst>
                    <a:ext uri="{9D8B030D-6E8A-4147-A177-3AD203B41FA5}">
                      <a16:colId xmlns:a16="http://schemas.microsoft.com/office/drawing/2014/main" val="20003"/>
                    </a:ext>
                  </a:extLst>
                </a:gridCol>
              </a:tblGrid>
              <a:tr h="813365">
                <a:tc>
                  <a:txBody>
                    <a:bodyPr/>
                    <a:lstStyle/>
                    <a:p>
                      <a:pPr algn="ctr"/>
                      <a:r>
                        <a:rPr lang="en-GB" sz="2800" dirty="0"/>
                        <a:t>Person</a:t>
                      </a:r>
                    </a:p>
                  </a:txBody>
                  <a:tcPr marL="68580" marR="68580"/>
                </a:tc>
                <a:tc>
                  <a:txBody>
                    <a:bodyPr/>
                    <a:lstStyle/>
                    <a:p>
                      <a:pPr algn="ctr"/>
                      <a:r>
                        <a:rPr lang="en-GB" sz="2800" dirty="0"/>
                        <a:t>Heart Rate </a:t>
                      </a:r>
                    </a:p>
                    <a:p>
                      <a:pPr algn="ctr"/>
                      <a:r>
                        <a:rPr lang="en-GB" sz="2800" dirty="0"/>
                        <a:t>(bpm)</a:t>
                      </a:r>
                    </a:p>
                  </a:txBody>
                  <a:tcPr marL="68580" marR="68580"/>
                </a:tc>
                <a:tc>
                  <a:txBody>
                    <a:bodyPr/>
                    <a:lstStyle/>
                    <a:p>
                      <a:pPr algn="ctr"/>
                      <a:r>
                        <a:rPr lang="en-GB" sz="2800" dirty="0"/>
                        <a:t>Stroke Volume </a:t>
                      </a:r>
                    </a:p>
                    <a:p>
                      <a:pPr algn="ctr"/>
                      <a:r>
                        <a:rPr lang="en-GB" sz="2800" dirty="0"/>
                        <a:t>(ml)</a:t>
                      </a:r>
                    </a:p>
                  </a:txBody>
                  <a:tcPr marL="68580" marR="68580"/>
                </a:tc>
                <a:tc>
                  <a:txBody>
                    <a:bodyPr/>
                    <a:lstStyle/>
                    <a:p>
                      <a:pPr algn="ctr"/>
                      <a:r>
                        <a:rPr lang="en-GB" sz="2800" dirty="0"/>
                        <a:t>Cardiac Output</a:t>
                      </a:r>
                    </a:p>
                    <a:p>
                      <a:pPr algn="ctr"/>
                      <a:r>
                        <a:rPr lang="en-GB" sz="2800" dirty="0"/>
                        <a:t>(l/min)</a:t>
                      </a:r>
                    </a:p>
                  </a:txBody>
                  <a:tcPr marL="68580" marR="68580"/>
                </a:tc>
                <a:extLst>
                  <a:ext uri="{0D108BD9-81ED-4DB2-BD59-A6C34878D82A}">
                    <a16:rowId xmlns:a16="http://schemas.microsoft.com/office/drawing/2014/main" val="10000"/>
                  </a:ext>
                </a:extLst>
              </a:tr>
              <a:tr h="813365">
                <a:tc>
                  <a:txBody>
                    <a:bodyPr/>
                    <a:lstStyle/>
                    <a:p>
                      <a:pPr algn="ctr"/>
                      <a:r>
                        <a:rPr lang="en-GB" sz="2800" dirty="0"/>
                        <a:t>A</a:t>
                      </a:r>
                    </a:p>
                  </a:txBody>
                  <a:tcPr marL="68580" marR="68580"/>
                </a:tc>
                <a:tc>
                  <a:txBody>
                    <a:bodyPr/>
                    <a:lstStyle/>
                    <a:p>
                      <a:pPr algn="ctr"/>
                      <a:r>
                        <a:rPr lang="en-GB" sz="2800" dirty="0"/>
                        <a:t>60</a:t>
                      </a:r>
                    </a:p>
                  </a:txBody>
                  <a:tcPr marL="68580" marR="68580"/>
                </a:tc>
                <a:tc>
                  <a:txBody>
                    <a:bodyPr/>
                    <a:lstStyle/>
                    <a:p>
                      <a:pPr algn="ctr"/>
                      <a:r>
                        <a:rPr lang="en-GB" sz="2800" dirty="0"/>
                        <a:t>60</a:t>
                      </a:r>
                    </a:p>
                  </a:txBody>
                  <a:tcPr marL="68580" marR="68580"/>
                </a:tc>
                <a:tc>
                  <a:txBody>
                    <a:bodyPr/>
                    <a:lstStyle/>
                    <a:p>
                      <a:pPr algn="ctr"/>
                      <a:r>
                        <a:rPr lang="en-GB" sz="2800" dirty="0">
                          <a:solidFill>
                            <a:srgbClr val="FF0000"/>
                          </a:solidFill>
                        </a:rPr>
                        <a:t>3.6</a:t>
                      </a:r>
                    </a:p>
                  </a:txBody>
                  <a:tcPr marL="68580" marR="68580"/>
                </a:tc>
                <a:extLst>
                  <a:ext uri="{0D108BD9-81ED-4DB2-BD59-A6C34878D82A}">
                    <a16:rowId xmlns:a16="http://schemas.microsoft.com/office/drawing/2014/main" val="10001"/>
                  </a:ext>
                </a:extLst>
              </a:tr>
              <a:tr h="813365">
                <a:tc>
                  <a:txBody>
                    <a:bodyPr/>
                    <a:lstStyle/>
                    <a:p>
                      <a:pPr algn="ctr"/>
                      <a:r>
                        <a:rPr lang="en-GB" sz="2800" dirty="0"/>
                        <a:t>B</a:t>
                      </a:r>
                    </a:p>
                  </a:txBody>
                  <a:tcPr marL="68580" marR="68580"/>
                </a:tc>
                <a:tc>
                  <a:txBody>
                    <a:bodyPr/>
                    <a:lstStyle/>
                    <a:p>
                      <a:pPr algn="ctr"/>
                      <a:r>
                        <a:rPr lang="en-GB" sz="2800" dirty="0"/>
                        <a:t>120</a:t>
                      </a:r>
                    </a:p>
                  </a:txBody>
                  <a:tcPr marL="68580" marR="68580"/>
                </a:tc>
                <a:tc>
                  <a:txBody>
                    <a:bodyPr/>
                    <a:lstStyle/>
                    <a:p>
                      <a:pPr algn="ctr"/>
                      <a:r>
                        <a:rPr lang="en-GB" sz="2800" dirty="0">
                          <a:solidFill>
                            <a:srgbClr val="FF0000"/>
                          </a:solidFill>
                        </a:rPr>
                        <a:t>70</a:t>
                      </a:r>
                    </a:p>
                  </a:txBody>
                  <a:tcPr marL="68580" marR="68580"/>
                </a:tc>
                <a:tc>
                  <a:txBody>
                    <a:bodyPr/>
                    <a:lstStyle/>
                    <a:p>
                      <a:pPr algn="ctr"/>
                      <a:r>
                        <a:rPr lang="en-GB" sz="2800" dirty="0"/>
                        <a:t>8.4</a:t>
                      </a:r>
                    </a:p>
                  </a:txBody>
                  <a:tcPr marL="68580" marR="68580"/>
                </a:tc>
                <a:extLst>
                  <a:ext uri="{0D108BD9-81ED-4DB2-BD59-A6C34878D82A}">
                    <a16:rowId xmlns:a16="http://schemas.microsoft.com/office/drawing/2014/main" val="10002"/>
                  </a:ext>
                </a:extLst>
              </a:tr>
              <a:tr h="813365">
                <a:tc>
                  <a:txBody>
                    <a:bodyPr/>
                    <a:lstStyle/>
                    <a:p>
                      <a:pPr algn="ctr"/>
                      <a:r>
                        <a:rPr lang="en-GB" sz="2800" dirty="0"/>
                        <a:t>C</a:t>
                      </a:r>
                    </a:p>
                  </a:txBody>
                  <a:tcPr marL="68580" marR="68580"/>
                </a:tc>
                <a:tc>
                  <a:txBody>
                    <a:bodyPr/>
                    <a:lstStyle/>
                    <a:p>
                      <a:pPr algn="ctr"/>
                      <a:r>
                        <a:rPr lang="en-GB" sz="2800" dirty="0">
                          <a:solidFill>
                            <a:srgbClr val="FF0000"/>
                          </a:solidFill>
                        </a:rPr>
                        <a:t>180</a:t>
                      </a:r>
                    </a:p>
                  </a:txBody>
                  <a:tcPr marL="68580" marR="68580"/>
                </a:tc>
                <a:tc>
                  <a:txBody>
                    <a:bodyPr/>
                    <a:lstStyle/>
                    <a:p>
                      <a:pPr algn="ctr"/>
                      <a:r>
                        <a:rPr lang="en-GB" sz="2800" dirty="0"/>
                        <a:t>80</a:t>
                      </a:r>
                    </a:p>
                  </a:txBody>
                  <a:tcPr marL="68580" marR="68580"/>
                </a:tc>
                <a:tc>
                  <a:txBody>
                    <a:bodyPr/>
                    <a:lstStyle/>
                    <a:p>
                      <a:pPr algn="ctr"/>
                      <a:r>
                        <a:rPr lang="en-GB" sz="2800" dirty="0"/>
                        <a:t>14.4</a:t>
                      </a:r>
                    </a:p>
                  </a:txBody>
                  <a:tcPr marL="68580" marR="68580"/>
                </a:tc>
                <a:extLst>
                  <a:ext uri="{0D108BD9-81ED-4DB2-BD59-A6C34878D82A}">
                    <a16:rowId xmlns:a16="http://schemas.microsoft.com/office/drawing/2014/main" val="10003"/>
                  </a:ext>
                </a:extLst>
              </a:tr>
            </a:tbl>
          </a:graphicData>
        </a:graphic>
      </p:graphicFrame>
      <p:pic>
        <p:nvPicPr>
          <p:cNvPr id="5" name="Picture 23" descr="penci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4693" y="365125"/>
            <a:ext cx="467915"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22580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5291"/>
            <a:ext cx="8229600" cy="1143000"/>
          </a:xfrm>
        </p:spPr>
        <p:txBody>
          <a:bodyPr/>
          <a:lstStyle/>
          <a:p>
            <a:pPr algn="ctr"/>
            <a:r>
              <a:rPr lang="en-GB" dirty="0">
                <a:latin typeface="+mn-lt"/>
              </a:rPr>
              <a:t>Measuring Heart Rate</a:t>
            </a:r>
          </a:p>
        </p:txBody>
      </p:sp>
      <p:sp>
        <p:nvSpPr>
          <p:cNvPr id="3" name="Content Placeholder 2"/>
          <p:cNvSpPr>
            <a:spLocks noGrp="1"/>
          </p:cNvSpPr>
          <p:nvPr>
            <p:ph idx="1"/>
          </p:nvPr>
        </p:nvSpPr>
        <p:spPr>
          <a:xfrm>
            <a:off x="628650" y="1584101"/>
            <a:ext cx="7886700" cy="4592862"/>
          </a:xfrm>
        </p:spPr>
        <p:txBody>
          <a:bodyPr>
            <a:normAutofit/>
          </a:bodyPr>
          <a:lstStyle/>
          <a:p>
            <a:pPr marL="0" indent="0">
              <a:buNone/>
            </a:pPr>
            <a:r>
              <a:rPr lang="en-GB" sz="2400" dirty="0"/>
              <a:t>We have carried out calculations using heart rate (bpm), but how can we measure heart rate? </a:t>
            </a:r>
            <a:endParaRPr lang="en-GB" sz="2400" b="1" u="sng" dirty="0"/>
          </a:p>
          <a:p>
            <a:pPr marL="0" indent="0">
              <a:buNone/>
            </a:pPr>
            <a:r>
              <a:rPr lang="en-GB" sz="2400" b="1" u="sng" dirty="0"/>
              <a:t>Easy, by measuring PULSE RATE.</a:t>
            </a:r>
            <a:r>
              <a:rPr lang="en-GB" sz="2400" dirty="0"/>
              <a:t> </a:t>
            </a:r>
          </a:p>
          <a:p>
            <a:pPr marL="0" indent="0">
              <a:buNone/>
            </a:pPr>
            <a:endParaRPr lang="en-GB" sz="2400" dirty="0"/>
          </a:p>
          <a:p>
            <a:pPr marL="0" indent="0">
              <a:buNone/>
            </a:pPr>
            <a:r>
              <a:rPr lang="en-GB" sz="2400" dirty="0"/>
              <a:t>Pulse rate is the same as heart rate. We can use our fingers and a stopwatch or a </a:t>
            </a:r>
            <a:r>
              <a:rPr lang="en-GB" sz="2400" dirty="0" err="1"/>
              <a:t>pulsometer</a:t>
            </a:r>
            <a:r>
              <a:rPr lang="en-GB" sz="2400" dirty="0"/>
              <a:t> to measure our pulse rate.</a:t>
            </a:r>
          </a:p>
        </p:txBody>
      </p:sp>
      <p:sp>
        <p:nvSpPr>
          <p:cNvPr id="4" name="TextBox 3"/>
          <p:cNvSpPr txBox="1"/>
          <p:nvPr/>
        </p:nvSpPr>
        <p:spPr>
          <a:xfrm>
            <a:off x="152400" y="228600"/>
            <a:ext cx="1777285" cy="923330"/>
          </a:xfrm>
          <a:prstGeom prst="rect">
            <a:avLst/>
          </a:prstGeom>
          <a:noFill/>
          <a:ln>
            <a:solidFill>
              <a:schemeClr val="tx1"/>
            </a:solidFill>
          </a:ln>
        </p:spPr>
        <p:txBody>
          <a:bodyPr wrap="square" rtlCol="0">
            <a:spAutoFit/>
          </a:bodyPr>
          <a:lstStyle/>
          <a:p>
            <a:r>
              <a:rPr lang="en-GB" b="1" dirty="0">
                <a:latin typeface="Comic Sans MS" panose="030F0702030302020204" pitchFamily="66" charset="0"/>
              </a:rPr>
              <a:t>Extension Exercise: If there is time</a:t>
            </a:r>
          </a:p>
        </p:txBody>
      </p:sp>
      <p:pic>
        <p:nvPicPr>
          <p:cNvPr id="5" name="Picture 22" descr="a1">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600200" y="4499487"/>
            <a:ext cx="1562276" cy="2358513"/>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8" descr="puls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029200"/>
            <a:ext cx="1839055" cy="1672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puls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760021"/>
            <a:ext cx="1456214" cy="1941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37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Blood pressure vs. heart rate</a:t>
            </a:r>
            <a:br>
              <a:rPr lang="en-GB" b="1" dirty="0"/>
            </a:br>
            <a:endParaRPr lang="en-GB" dirty="0"/>
          </a:p>
        </p:txBody>
      </p:sp>
      <p:sp>
        <p:nvSpPr>
          <p:cNvPr id="3" name="Content Placeholder 2"/>
          <p:cNvSpPr>
            <a:spLocks noGrp="1"/>
          </p:cNvSpPr>
          <p:nvPr>
            <p:ph idx="1"/>
          </p:nvPr>
        </p:nvSpPr>
        <p:spPr/>
        <p:txBody>
          <a:bodyPr>
            <a:normAutofit fontScale="92500" lnSpcReduction="10000"/>
          </a:bodyPr>
          <a:lstStyle/>
          <a:p>
            <a:r>
              <a:rPr lang="en-GB" dirty="0"/>
              <a:t>Some people confuse high blood pressure with a high heart rate. </a:t>
            </a:r>
            <a:r>
              <a:rPr lang="en-GB" b="1" dirty="0">
                <a:hlinkClick r:id="rId2"/>
              </a:rPr>
              <a:t>Blood pressure</a:t>
            </a:r>
            <a:r>
              <a:rPr lang="en-GB" b="1" dirty="0"/>
              <a:t> </a:t>
            </a:r>
            <a:r>
              <a:rPr lang="en-GB" dirty="0"/>
              <a:t>is the </a:t>
            </a:r>
            <a:r>
              <a:rPr lang="en-GB" b="1" dirty="0"/>
              <a:t>measurement of the force of the blood</a:t>
            </a:r>
            <a:r>
              <a:rPr lang="en-GB" dirty="0"/>
              <a:t> against the walls of arteries, while pulse rate is the number of times your </a:t>
            </a:r>
            <a:r>
              <a:rPr lang="en-GB" b="1" dirty="0"/>
              <a:t>heart beats per minute. </a:t>
            </a:r>
          </a:p>
          <a:p>
            <a:endParaRPr lang="en-GB" dirty="0"/>
          </a:p>
          <a:p>
            <a:r>
              <a:rPr lang="en-GB" dirty="0"/>
              <a:t>There is no direct correlation between the two, and </a:t>
            </a:r>
            <a:r>
              <a:rPr lang="en-GB" dirty="0">
                <a:hlinkClick r:id="rId3"/>
              </a:rPr>
              <a:t>high blood pressure</a:t>
            </a:r>
            <a:r>
              <a:rPr lang="en-GB" dirty="0"/>
              <a:t>, or hypertension, does not necessarily result in a high pulse rate, and vice versa.</a:t>
            </a:r>
          </a:p>
        </p:txBody>
      </p:sp>
    </p:spTree>
    <p:extLst>
      <p:ext uri="{BB962C8B-B14F-4D97-AF65-F5344CB8AC3E}">
        <p14:creationId xmlns:p14="http://schemas.microsoft.com/office/powerpoint/2010/main" val="344209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0825" y="692150"/>
            <a:ext cx="7769225" cy="5184775"/>
          </a:xfrm>
        </p:spPr>
        <p:txBody>
          <a:bodyPr/>
          <a:lstStyle/>
          <a:p>
            <a:pPr algn="l"/>
            <a:r>
              <a:rPr lang="en-GB" altLang="en-US" sz="1800" dirty="0"/>
              <a:t>2.1 Gamete Production and fertilisation</a:t>
            </a:r>
            <a:br>
              <a:rPr lang="en-GB" altLang="en-US" sz="1800" dirty="0">
                <a:solidFill>
                  <a:schemeClr val="tx1"/>
                </a:solidFill>
              </a:rPr>
            </a:br>
            <a:br>
              <a:rPr lang="en-GB" altLang="en-US" sz="1800" dirty="0">
                <a:solidFill>
                  <a:schemeClr val="tx1"/>
                </a:solidFill>
              </a:rPr>
            </a:br>
            <a:r>
              <a:rPr lang="en-GB" altLang="en-US" sz="1800" dirty="0">
                <a:solidFill>
                  <a:schemeClr val="tx1"/>
                </a:solidFill>
              </a:rPr>
              <a:t>2.2 Hormonal Control of Reproduction</a:t>
            </a:r>
            <a:br>
              <a:rPr lang="en-GB" altLang="en-US" sz="1800" dirty="0">
                <a:solidFill>
                  <a:schemeClr val="tx1"/>
                </a:solidFill>
              </a:rPr>
            </a:br>
            <a:br>
              <a:rPr lang="en-GB" altLang="en-US" sz="1800" dirty="0">
                <a:solidFill>
                  <a:schemeClr val="tx1"/>
                </a:solidFill>
              </a:rPr>
            </a:br>
            <a:r>
              <a:rPr lang="en-GB" altLang="en-US" sz="1800" dirty="0">
                <a:solidFill>
                  <a:schemeClr val="tx1"/>
                </a:solidFill>
              </a:rPr>
              <a:t>2.3 Biology of controlling fertility</a:t>
            </a:r>
            <a:br>
              <a:rPr lang="en-GB" altLang="en-US" sz="1800" dirty="0">
                <a:solidFill>
                  <a:schemeClr val="tx1"/>
                </a:solidFill>
              </a:rPr>
            </a:br>
            <a:br>
              <a:rPr lang="en-GB" altLang="en-US" sz="1800" dirty="0">
                <a:solidFill>
                  <a:schemeClr val="tx1"/>
                </a:solidFill>
              </a:rPr>
            </a:br>
            <a:r>
              <a:rPr lang="en-GB" altLang="en-US" sz="1800" dirty="0">
                <a:solidFill>
                  <a:schemeClr val="tx1"/>
                </a:solidFill>
              </a:rPr>
              <a:t>2.4 Ante- and post natal screening</a:t>
            </a:r>
            <a:br>
              <a:rPr lang="en-GB" altLang="en-US" sz="1800" dirty="0">
                <a:solidFill>
                  <a:schemeClr val="tx1"/>
                </a:solidFill>
              </a:rPr>
            </a:br>
            <a:br>
              <a:rPr lang="en-GB" altLang="en-US" sz="1800" dirty="0">
                <a:solidFill>
                  <a:schemeClr val="tx1"/>
                </a:solidFill>
              </a:rPr>
            </a:br>
            <a:r>
              <a:rPr lang="en-GB" altLang="en-US" sz="1800" dirty="0">
                <a:solidFill>
                  <a:schemeClr val="tx1"/>
                </a:solidFill>
              </a:rPr>
              <a:t>2.5 The structure and function of arteries, capillaries and veins</a:t>
            </a:r>
            <a:br>
              <a:rPr lang="en-GB" altLang="en-US" sz="1800" dirty="0">
                <a:solidFill>
                  <a:schemeClr val="tx1"/>
                </a:solidFill>
              </a:rPr>
            </a:br>
            <a:br>
              <a:rPr lang="en-GB" altLang="en-US" sz="1800" dirty="0">
                <a:solidFill>
                  <a:schemeClr val="tx1"/>
                </a:solidFill>
              </a:rPr>
            </a:br>
            <a:r>
              <a:rPr lang="en-GB" altLang="en-US" sz="1800" dirty="0">
                <a:solidFill>
                  <a:srgbClr val="FF0000"/>
                </a:solidFill>
              </a:rPr>
              <a:t>2.6 Structure and Function of the heart</a:t>
            </a:r>
            <a:br>
              <a:rPr lang="en-GB" altLang="en-US" sz="1800" dirty="0">
                <a:solidFill>
                  <a:schemeClr val="tx1"/>
                </a:solidFill>
              </a:rPr>
            </a:br>
            <a:br>
              <a:rPr lang="en-GB" altLang="en-US" sz="1800" dirty="0">
                <a:solidFill>
                  <a:schemeClr val="tx1"/>
                </a:solidFill>
              </a:rPr>
            </a:br>
            <a:r>
              <a:rPr lang="en-GB" altLang="en-US" sz="1800" dirty="0">
                <a:solidFill>
                  <a:schemeClr val="tx1"/>
                </a:solidFill>
              </a:rPr>
              <a:t>2.7 Pathology of cardiovascular disease</a:t>
            </a:r>
            <a:br>
              <a:rPr lang="en-GB" altLang="en-US" sz="1800" dirty="0">
                <a:solidFill>
                  <a:schemeClr val="tx1"/>
                </a:solidFill>
              </a:rPr>
            </a:br>
            <a:br>
              <a:rPr lang="en-GB" altLang="en-US" sz="1800" dirty="0">
                <a:solidFill>
                  <a:schemeClr val="tx1"/>
                </a:solidFill>
              </a:rPr>
            </a:br>
            <a:r>
              <a:rPr lang="en-GB" altLang="en-US" sz="1800" dirty="0">
                <a:solidFill>
                  <a:schemeClr val="tx1"/>
                </a:solidFill>
              </a:rPr>
              <a:t>2.8 Blood glucose levels and obesity</a:t>
            </a:r>
            <a:br>
              <a:rPr lang="en-GB" altLang="en-US" sz="1800" dirty="0">
                <a:solidFill>
                  <a:schemeClr val="tx1"/>
                </a:solidFill>
              </a:rPr>
            </a:br>
            <a:br>
              <a:rPr lang="en-GB" altLang="en-US" sz="1800" dirty="0">
                <a:solidFill>
                  <a:schemeClr val="accent2"/>
                </a:solidFill>
              </a:rPr>
            </a:br>
            <a:endParaRPr lang="en-GB" altLang="en-US" sz="1800" dirty="0">
              <a:solidFill>
                <a:schemeClr val="accent2"/>
              </a:solidFill>
            </a:endParaRPr>
          </a:p>
        </p:txBody>
      </p:sp>
    </p:spTree>
    <p:extLst>
      <p:ext uri="{BB962C8B-B14F-4D97-AF65-F5344CB8AC3E}">
        <p14:creationId xmlns:p14="http://schemas.microsoft.com/office/powerpoint/2010/main" val="2492299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09" y="4495800"/>
            <a:ext cx="89154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a:stretch>
            <a:fillRect/>
          </a:stretch>
        </p:blipFill>
        <p:spPr>
          <a:xfrm>
            <a:off x="2690203" y="3126631"/>
            <a:ext cx="877230" cy="1135500"/>
          </a:xfrm>
          <a:prstGeom prst="rect">
            <a:avLst/>
          </a:prstGeom>
        </p:spPr>
      </p:pic>
      <p:sp>
        <p:nvSpPr>
          <p:cNvPr id="6" name="TextBox 5"/>
          <p:cNvSpPr txBox="1"/>
          <p:nvPr/>
        </p:nvSpPr>
        <p:spPr>
          <a:xfrm>
            <a:off x="1295400" y="3886200"/>
            <a:ext cx="2590800" cy="369332"/>
          </a:xfrm>
          <a:prstGeom prst="rect">
            <a:avLst/>
          </a:prstGeom>
          <a:noFill/>
        </p:spPr>
        <p:txBody>
          <a:bodyPr wrap="square" rtlCol="0">
            <a:spAutoFit/>
          </a:bodyPr>
          <a:lstStyle/>
          <a:p>
            <a:r>
              <a:rPr lang="en-GB" dirty="0"/>
              <a:t>Page 169</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689866"/>
            <a:ext cx="9715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8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639762"/>
          </a:xfrm>
          <a:solidFill>
            <a:srgbClr val="FFC000"/>
          </a:solidFill>
        </p:spPr>
        <p:txBody>
          <a:bodyPr>
            <a:normAutofit fontScale="90000"/>
          </a:bodyPr>
          <a:lstStyle/>
          <a:p>
            <a:pPr eaLnBrk="1" hangingPunct="1"/>
            <a:r>
              <a:rPr lang="en-GB" altLang="en-US" dirty="0">
                <a:latin typeface="Comic Sans MS" pitchFamily="66" charset="0"/>
              </a:rPr>
              <a:t>Cardiac Cycle</a:t>
            </a:r>
          </a:p>
        </p:txBody>
      </p:sp>
      <p:sp>
        <p:nvSpPr>
          <p:cNvPr id="27651" name="Rectangle 3"/>
          <p:cNvSpPr>
            <a:spLocks noGrp="1" noChangeArrowheads="1"/>
          </p:cNvSpPr>
          <p:nvPr>
            <p:ph type="body" idx="1"/>
          </p:nvPr>
        </p:nvSpPr>
        <p:spPr>
          <a:xfrm>
            <a:off x="152400" y="1219200"/>
            <a:ext cx="8915400" cy="4906963"/>
          </a:xfrm>
        </p:spPr>
        <p:txBody>
          <a:bodyPr>
            <a:normAutofit fontScale="92500" lnSpcReduction="10000"/>
          </a:bodyPr>
          <a:lstStyle/>
          <a:p>
            <a:pPr eaLnBrk="1" hangingPunct="1"/>
            <a:r>
              <a:rPr lang="en-GB" altLang="en-US" sz="2800" dirty="0"/>
              <a:t>The cardiac cycle is the pattern of contraction and relaxation shown by the heart in 1 heartbeat.</a:t>
            </a:r>
          </a:p>
          <a:p>
            <a:pPr eaLnBrk="1" hangingPunct="1"/>
            <a:endParaRPr lang="en-GB" altLang="en-US" sz="2800" dirty="0"/>
          </a:p>
          <a:p>
            <a:pPr marL="0" indent="0" eaLnBrk="1" hangingPunct="1">
              <a:buNone/>
            </a:pPr>
            <a:r>
              <a:rPr lang="en-GB" altLang="en-US" sz="2800" b="1" dirty="0"/>
              <a:t>Contraction = </a:t>
            </a:r>
            <a:r>
              <a:rPr lang="en-GB" altLang="en-US" sz="2800" b="1" dirty="0">
                <a:solidFill>
                  <a:srgbClr val="009999"/>
                </a:solidFill>
              </a:rPr>
              <a:t>systole</a:t>
            </a:r>
            <a:r>
              <a:rPr lang="en-GB" altLang="en-US" sz="2800" b="1" dirty="0"/>
              <a:t> </a:t>
            </a:r>
          </a:p>
          <a:p>
            <a:pPr marL="0" indent="0" eaLnBrk="1" hangingPunct="1">
              <a:buNone/>
            </a:pPr>
            <a:r>
              <a:rPr lang="en-GB" altLang="en-US" sz="2800" b="1" dirty="0"/>
              <a:t>Relaxation = </a:t>
            </a:r>
            <a:r>
              <a:rPr lang="en-GB" altLang="en-US" sz="2800" b="1" dirty="0">
                <a:solidFill>
                  <a:srgbClr val="009999"/>
                </a:solidFill>
              </a:rPr>
              <a:t>diastole</a:t>
            </a:r>
          </a:p>
          <a:p>
            <a:pPr marL="0" indent="0" eaLnBrk="1" hangingPunct="1">
              <a:buNone/>
            </a:pPr>
            <a:endParaRPr lang="en-GB" altLang="en-US" sz="2800" dirty="0">
              <a:solidFill>
                <a:srgbClr val="009999"/>
              </a:solidFill>
            </a:endParaRPr>
          </a:p>
          <a:p>
            <a:pPr eaLnBrk="1" hangingPunct="1"/>
            <a:r>
              <a:rPr lang="en-GB" altLang="en-US" sz="2800" dirty="0"/>
              <a:t>One full cycle takes about 0.8 seconds.  (75bpm)</a:t>
            </a:r>
          </a:p>
          <a:p>
            <a:pPr eaLnBrk="1" hangingPunct="1"/>
            <a:r>
              <a:rPr lang="en-GB" altLang="en-US" sz="2800" dirty="0"/>
              <a:t>This can be broken down into 3 stages:</a:t>
            </a:r>
          </a:p>
          <a:p>
            <a:pPr eaLnBrk="1" hangingPunct="1">
              <a:buFontTx/>
              <a:buNone/>
            </a:pPr>
            <a:r>
              <a:rPr lang="en-GB" altLang="en-US" sz="2800" dirty="0"/>
              <a:t>	</a:t>
            </a:r>
            <a:r>
              <a:rPr lang="en-GB" altLang="en-US" sz="2800" dirty="0">
                <a:solidFill>
                  <a:schemeClr val="accent2"/>
                </a:solidFill>
              </a:rPr>
              <a:t>- Atrial systole</a:t>
            </a:r>
          </a:p>
          <a:p>
            <a:pPr eaLnBrk="1" hangingPunct="1">
              <a:buFontTx/>
              <a:buNone/>
            </a:pPr>
            <a:r>
              <a:rPr lang="en-GB" altLang="en-US" sz="2800" dirty="0">
                <a:solidFill>
                  <a:schemeClr val="accent2"/>
                </a:solidFill>
              </a:rPr>
              <a:t>	- Ventricular systole</a:t>
            </a:r>
          </a:p>
          <a:p>
            <a:pPr eaLnBrk="1" hangingPunct="1">
              <a:buFontTx/>
              <a:buNone/>
            </a:pPr>
            <a:r>
              <a:rPr lang="en-GB" altLang="en-US" sz="2800" dirty="0">
                <a:solidFill>
                  <a:schemeClr val="accent2"/>
                </a:solidFill>
              </a:rPr>
              <a:t>	- Diastole (of both atria and ventricles)</a:t>
            </a:r>
          </a:p>
        </p:txBody>
      </p:sp>
    </p:spTree>
    <p:extLst>
      <p:ext uri="{BB962C8B-B14F-4D97-AF65-F5344CB8AC3E}">
        <p14:creationId xmlns:p14="http://schemas.microsoft.com/office/powerpoint/2010/main" val="125714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 calcmode="lin" valueType="num">
                                      <p:cBhvr additive="base">
                                        <p:cTn id="7"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anim calcmode="lin" valueType="num">
                                      <p:cBhvr additive="base">
                                        <p:cTn id="13"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anim calcmode="lin" valueType="num">
                                      <p:cBhvr additive="base">
                                        <p:cTn id="19"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6" end="6"/>
                                            </p:txEl>
                                          </p:spTgt>
                                        </p:tgtEl>
                                        <p:attrNameLst>
                                          <p:attrName>style.visibility</p:attrName>
                                        </p:attrNameLst>
                                      </p:cBhvr>
                                      <p:to>
                                        <p:strVal val="visible"/>
                                      </p:to>
                                    </p:set>
                                    <p:anim calcmode="lin" valueType="num">
                                      <p:cBhvr additive="base">
                                        <p:cTn id="25"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1">
                                            <p:txEl>
                                              <p:pRg st="7" end="7"/>
                                            </p:txEl>
                                          </p:spTgt>
                                        </p:tgtEl>
                                        <p:attrNameLst>
                                          <p:attrName>style.visibility</p:attrName>
                                        </p:attrNameLst>
                                      </p:cBhvr>
                                      <p:to>
                                        <p:strVal val="visible"/>
                                      </p:to>
                                    </p:set>
                                    <p:anim calcmode="lin" valueType="num">
                                      <p:cBhvr additive="base">
                                        <p:cTn id="31"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651">
                                            <p:txEl>
                                              <p:pRg st="8" end="8"/>
                                            </p:txEl>
                                          </p:spTgt>
                                        </p:tgtEl>
                                        <p:attrNameLst>
                                          <p:attrName>style.visibility</p:attrName>
                                        </p:attrNameLst>
                                      </p:cBhvr>
                                      <p:to>
                                        <p:strVal val="visible"/>
                                      </p:to>
                                    </p:set>
                                    <p:anim calcmode="lin" valueType="num">
                                      <p:cBhvr additive="base">
                                        <p:cTn id="37" dur="5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651">
                                            <p:txEl>
                                              <p:pRg st="9" end="9"/>
                                            </p:txEl>
                                          </p:spTgt>
                                        </p:tgtEl>
                                        <p:attrNameLst>
                                          <p:attrName>style.visibility</p:attrName>
                                        </p:attrNameLst>
                                      </p:cBhvr>
                                      <p:to>
                                        <p:strVal val="visible"/>
                                      </p:to>
                                    </p:set>
                                    <p:anim calcmode="lin" valueType="num">
                                      <p:cBhvr additive="base">
                                        <p:cTn id="43" dur="500" fill="hold"/>
                                        <p:tgtEl>
                                          <p:spTgt spid="27651">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65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534400" cy="3200401"/>
          </a:xfrm>
        </p:spPr>
        <p:txBody>
          <a:bodyPr>
            <a:normAutofit fontScale="85000" lnSpcReduction="20000"/>
          </a:bodyPr>
          <a:lstStyle/>
          <a:p>
            <a:pPr marL="0" indent="0">
              <a:buNone/>
            </a:pPr>
            <a:endParaRPr lang="en-GB" dirty="0">
              <a:solidFill>
                <a:srgbClr val="7030A0"/>
              </a:solidFill>
              <a:latin typeface="Comic Sans MS" panose="030F0702030302020204" pitchFamily="66" charset="0"/>
            </a:endParaRPr>
          </a:p>
          <a:p>
            <a:pPr marL="0" indent="0">
              <a:buNone/>
            </a:pPr>
            <a:endParaRPr lang="en-GB" dirty="0"/>
          </a:p>
          <a:p>
            <a:pPr marL="0" indent="0">
              <a:buNone/>
            </a:pPr>
            <a:r>
              <a:rPr lang="en-GB" dirty="0">
                <a:solidFill>
                  <a:srgbClr val="7030A0"/>
                </a:solidFill>
                <a:latin typeface="Comic Sans MS" panose="030F0702030302020204" pitchFamily="66" charset="0"/>
              </a:rPr>
              <a:t>Atrial systole</a:t>
            </a:r>
            <a:r>
              <a:rPr lang="en-GB" dirty="0"/>
              <a:t> </a:t>
            </a:r>
          </a:p>
          <a:p>
            <a:r>
              <a:rPr lang="en-GB" dirty="0"/>
              <a:t>The 2 atria contract at same time. This transfers the remainder of the blood through the open atrio-ventricular (AV) valves to the ventricles. </a:t>
            </a:r>
          </a:p>
          <a:p>
            <a:r>
              <a:rPr lang="en-GB" dirty="0"/>
              <a:t>Ventricles fill with blood and semi-lunar (SL) valves stay closed.</a:t>
            </a:r>
          </a:p>
          <a:p>
            <a:pPr marL="0" indent="0">
              <a:buNone/>
            </a:pPr>
            <a:endParaRPr lang="en-GB" dirty="0"/>
          </a:p>
          <a:p>
            <a:endParaRPr lang="en-GB" dirty="0"/>
          </a:p>
        </p:txBody>
      </p:sp>
      <p:pic>
        <p:nvPicPr>
          <p:cNvPr id="2" name="Picture 1">
            <a:extLst>
              <a:ext uri="{FF2B5EF4-FFF2-40B4-BE49-F238E27FC236}">
                <a16:creationId xmlns:a16="http://schemas.microsoft.com/office/drawing/2014/main" id="{34C5EAD7-070D-ACB9-C9B3-4C9A4356B36D}"/>
              </a:ext>
            </a:extLst>
          </p:cNvPr>
          <p:cNvPicPr>
            <a:picLocks noChangeAspect="1"/>
          </p:cNvPicPr>
          <p:nvPr/>
        </p:nvPicPr>
        <p:blipFill rotWithShape="1">
          <a:blip r:embed="rId2">
            <a:extLst>
              <a:ext uri="{28A0092B-C50C-407E-A947-70E740481C1C}">
                <a14:useLocalDpi xmlns:a14="http://schemas.microsoft.com/office/drawing/2010/main" val="0"/>
              </a:ext>
            </a:extLst>
          </a:blip>
          <a:srcRect r="67351"/>
          <a:stretch/>
        </p:blipFill>
        <p:spPr>
          <a:xfrm>
            <a:off x="2836493" y="2286000"/>
            <a:ext cx="3471013" cy="4267200"/>
          </a:xfrm>
          <a:prstGeom prst="rect">
            <a:avLst/>
          </a:prstGeom>
        </p:spPr>
      </p:pic>
    </p:spTree>
    <p:extLst>
      <p:ext uri="{BB962C8B-B14F-4D97-AF65-F5344CB8AC3E}">
        <p14:creationId xmlns:p14="http://schemas.microsoft.com/office/powerpoint/2010/main" val="99602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FCC08B-157B-43CC-7D4B-D0CE738D2B13}"/>
              </a:ext>
            </a:extLst>
          </p:cNvPr>
          <p:cNvSpPr txBox="1"/>
          <p:nvPr/>
        </p:nvSpPr>
        <p:spPr>
          <a:xfrm>
            <a:off x="304800" y="152400"/>
            <a:ext cx="7924800" cy="1938992"/>
          </a:xfrm>
          <a:prstGeom prst="rect">
            <a:avLst/>
          </a:prstGeom>
          <a:noFill/>
        </p:spPr>
        <p:txBody>
          <a:bodyPr wrap="square">
            <a:spAutoFit/>
          </a:bodyPr>
          <a:lstStyle/>
          <a:p>
            <a:pPr marL="0" indent="0">
              <a:buNone/>
            </a:pPr>
            <a:r>
              <a:rPr lang="en-GB" sz="2400" dirty="0">
                <a:solidFill>
                  <a:srgbClr val="7030A0"/>
                </a:solidFill>
                <a:latin typeface="Comic Sans MS" panose="030F0702030302020204" pitchFamily="66" charset="0"/>
              </a:rPr>
              <a:t>Ventricular systole </a:t>
            </a:r>
          </a:p>
          <a:p>
            <a:pPr marL="0" indent="0">
              <a:buNone/>
            </a:pPr>
            <a:r>
              <a:rPr lang="en-GB" sz="2400" dirty="0">
                <a:latin typeface="+mj-lt"/>
              </a:rPr>
              <a:t>Ventricles contract, </a:t>
            </a:r>
            <a:r>
              <a:rPr lang="en-GB" sz="2400" dirty="0"/>
              <a:t>the AV valves close and blood is pumped out through the SL valves to the aorta and pulmonary artery.  (Ventricular pressure exceeds arterial pressure so SL valves open)</a:t>
            </a:r>
          </a:p>
        </p:txBody>
      </p:sp>
      <p:pic>
        <p:nvPicPr>
          <p:cNvPr id="6" name="Picture 5">
            <a:extLst>
              <a:ext uri="{FF2B5EF4-FFF2-40B4-BE49-F238E27FC236}">
                <a16:creationId xmlns:a16="http://schemas.microsoft.com/office/drawing/2014/main" id="{F2206746-361C-5460-A4A1-13985B8B9E9D}"/>
              </a:ext>
            </a:extLst>
          </p:cNvPr>
          <p:cNvPicPr>
            <a:picLocks noChangeAspect="1"/>
          </p:cNvPicPr>
          <p:nvPr/>
        </p:nvPicPr>
        <p:blipFill rotWithShape="1">
          <a:blip r:embed="rId2">
            <a:extLst>
              <a:ext uri="{28A0092B-C50C-407E-A947-70E740481C1C}">
                <a14:useLocalDpi xmlns:a14="http://schemas.microsoft.com/office/drawing/2010/main" val="0"/>
              </a:ext>
            </a:extLst>
          </a:blip>
          <a:srcRect l="31767" r="35584"/>
          <a:stretch/>
        </p:blipFill>
        <p:spPr>
          <a:xfrm>
            <a:off x="2857499" y="2091392"/>
            <a:ext cx="3753275" cy="4614208"/>
          </a:xfrm>
          <a:prstGeom prst="rect">
            <a:avLst/>
          </a:prstGeom>
        </p:spPr>
      </p:pic>
    </p:spTree>
    <p:extLst>
      <p:ext uri="{BB962C8B-B14F-4D97-AF65-F5344CB8AC3E}">
        <p14:creationId xmlns:p14="http://schemas.microsoft.com/office/powerpoint/2010/main" val="2219611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FCC08B-157B-43CC-7D4B-D0CE738D2B13}"/>
              </a:ext>
            </a:extLst>
          </p:cNvPr>
          <p:cNvSpPr txBox="1"/>
          <p:nvPr/>
        </p:nvSpPr>
        <p:spPr>
          <a:xfrm>
            <a:off x="304800" y="-227588"/>
            <a:ext cx="8839200" cy="3046988"/>
          </a:xfrm>
          <a:prstGeom prst="rect">
            <a:avLst/>
          </a:prstGeom>
          <a:noFill/>
        </p:spPr>
        <p:txBody>
          <a:bodyPr wrap="square">
            <a:spAutoFit/>
          </a:bodyPr>
          <a:lstStyle/>
          <a:p>
            <a:pPr marL="0" indent="0">
              <a:buNone/>
            </a:pPr>
            <a:endParaRPr lang="en-GB" sz="2400" dirty="0"/>
          </a:p>
          <a:p>
            <a:pPr marL="0" indent="0">
              <a:buNone/>
            </a:pPr>
            <a:r>
              <a:rPr lang="en-GB" sz="2400" dirty="0">
                <a:solidFill>
                  <a:srgbClr val="7030A0"/>
                </a:solidFill>
                <a:latin typeface="Comic Sans MS" panose="030F0702030302020204" pitchFamily="66" charset="0"/>
              </a:rPr>
              <a:t>Diastole</a:t>
            </a:r>
          </a:p>
          <a:p>
            <a:pPr marL="0" indent="0">
              <a:buNone/>
            </a:pPr>
            <a:r>
              <a:rPr lang="en-GB" sz="2400" dirty="0"/>
              <a:t>The heart muscle is relaxed. Blood returning to the atria flows into the ventricles. Atrial pressure exceeds that in the ventricles.  AV valves open. Higher pressure in the arteries closes the SL valves.  </a:t>
            </a:r>
          </a:p>
          <a:p>
            <a:pPr marL="0" indent="0">
              <a:buNone/>
            </a:pPr>
            <a:endParaRPr lang="en-GB" sz="2400" dirty="0"/>
          </a:p>
          <a:p>
            <a:pPr marL="0" indent="0">
              <a:buNone/>
            </a:pPr>
            <a:r>
              <a:rPr lang="en-GB" sz="2400" dirty="0"/>
              <a:t>(The opening and closing of the AV and SL valves are responsible for the heart sounds heard with a stethoscope.)</a:t>
            </a:r>
          </a:p>
        </p:txBody>
      </p:sp>
      <p:pic>
        <p:nvPicPr>
          <p:cNvPr id="2" name="Picture 1">
            <a:extLst>
              <a:ext uri="{FF2B5EF4-FFF2-40B4-BE49-F238E27FC236}">
                <a16:creationId xmlns:a16="http://schemas.microsoft.com/office/drawing/2014/main" id="{0B437BD5-9AEA-7244-1C6B-5C5D34AC5EDB}"/>
              </a:ext>
            </a:extLst>
          </p:cNvPr>
          <p:cNvPicPr>
            <a:picLocks noChangeAspect="1"/>
          </p:cNvPicPr>
          <p:nvPr/>
        </p:nvPicPr>
        <p:blipFill rotWithShape="1">
          <a:blip r:embed="rId2">
            <a:extLst>
              <a:ext uri="{28A0092B-C50C-407E-A947-70E740481C1C}">
                <a14:useLocalDpi xmlns:a14="http://schemas.microsoft.com/office/drawing/2010/main" val="0"/>
              </a:ext>
            </a:extLst>
          </a:blip>
          <a:srcRect l="64416"/>
          <a:stretch/>
        </p:blipFill>
        <p:spPr>
          <a:xfrm>
            <a:off x="3124200" y="2743200"/>
            <a:ext cx="3505200" cy="3953767"/>
          </a:xfrm>
          <a:prstGeom prst="rect">
            <a:avLst/>
          </a:prstGeom>
        </p:spPr>
      </p:pic>
    </p:spTree>
    <p:extLst>
      <p:ext uri="{BB962C8B-B14F-4D97-AF65-F5344CB8AC3E}">
        <p14:creationId xmlns:p14="http://schemas.microsoft.com/office/powerpoint/2010/main" val="3832963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sz="quarter" idx="2"/>
          </p:nvPr>
        </p:nvSpPr>
        <p:spPr/>
        <p:txBody>
          <a:bodyPr/>
          <a:lstStyle/>
          <a:p>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83132"/>
            <a:ext cx="8988630" cy="3607868"/>
          </a:xfrm>
          <a:prstGeom prst="rect">
            <a:avLst/>
          </a:prstGeom>
        </p:spPr>
      </p:pic>
    </p:spTree>
    <p:extLst>
      <p:ext uri="{BB962C8B-B14F-4D97-AF65-F5344CB8AC3E}">
        <p14:creationId xmlns:p14="http://schemas.microsoft.com/office/powerpoint/2010/main" val="3843348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a:solidFill>
            <a:srgbClr val="FFC000"/>
          </a:solidFill>
        </p:spPr>
        <p:txBody>
          <a:bodyPr>
            <a:normAutofit fontScale="90000"/>
          </a:bodyPr>
          <a:lstStyle/>
          <a:p>
            <a:r>
              <a:rPr lang="en-GB" dirty="0"/>
              <a:t>Cardiac conducting system</a:t>
            </a:r>
          </a:p>
        </p:txBody>
      </p:sp>
      <p:sp>
        <p:nvSpPr>
          <p:cNvPr id="3" name="Content Placeholder 2"/>
          <p:cNvSpPr>
            <a:spLocks noGrp="1"/>
          </p:cNvSpPr>
          <p:nvPr>
            <p:ph idx="1"/>
          </p:nvPr>
        </p:nvSpPr>
        <p:spPr>
          <a:xfrm>
            <a:off x="457200" y="1600200"/>
            <a:ext cx="3962400" cy="4525963"/>
          </a:xfrm>
        </p:spPr>
        <p:txBody>
          <a:bodyPr>
            <a:normAutofit/>
          </a:bodyPr>
          <a:lstStyle/>
          <a:p>
            <a:r>
              <a:rPr lang="en-GB" dirty="0"/>
              <a:t>The heart beat originates in the heart itself but it is </a:t>
            </a:r>
            <a:r>
              <a:rPr lang="en-GB" b="1" dirty="0"/>
              <a:t>regulated</a:t>
            </a:r>
            <a:r>
              <a:rPr lang="en-GB" dirty="0"/>
              <a:t> by nervous and hormonal control.</a:t>
            </a:r>
          </a:p>
          <a:p>
            <a:endParaRPr lang="en-GB" dirty="0"/>
          </a:p>
          <a:p>
            <a:endParaRPr lang="en-GB" dirty="0"/>
          </a:p>
        </p:txBody>
      </p:sp>
      <p:pic>
        <p:nvPicPr>
          <p:cNvPr id="151554" name="Picture 2" descr="http://www.vetmed.vt.edu/education/curriculum/vm8054/Labs/Lab12a/IMAGES/HEART%20MUSCLE%20HI%20MAG1.JPG"/>
          <p:cNvPicPr>
            <a:picLocks noChangeAspect="1" noChangeArrowheads="1"/>
          </p:cNvPicPr>
          <p:nvPr/>
        </p:nvPicPr>
        <p:blipFill>
          <a:blip r:embed="rId2" cstate="print"/>
          <a:srcRect r="27257"/>
          <a:stretch>
            <a:fillRect/>
          </a:stretch>
        </p:blipFill>
        <p:spPr bwMode="auto">
          <a:xfrm>
            <a:off x="4495800" y="1676400"/>
            <a:ext cx="4343400" cy="4495800"/>
          </a:xfrm>
          <a:prstGeom prst="rect">
            <a:avLst/>
          </a:prstGeom>
          <a:noFill/>
        </p:spPr>
      </p:pic>
    </p:spTree>
    <p:extLst>
      <p:ext uri="{BB962C8B-B14F-4D97-AF65-F5344CB8AC3E}">
        <p14:creationId xmlns:p14="http://schemas.microsoft.com/office/powerpoint/2010/main" val="4168045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FFC000"/>
          </a:solidFill>
        </p:spPr>
        <p:txBody>
          <a:bodyPr/>
          <a:lstStyle/>
          <a:p>
            <a:r>
              <a:rPr lang="en-GB" dirty="0"/>
              <a:t>Cardiac conducting system</a:t>
            </a:r>
          </a:p>
        </p:txBody>
      </p:sp>
      <p:sp>
        <p:nvSpPr>
          <p:cNvPr id="3" name="Content Placeholder 2"/>
          <p:cNvSpPr>
            <a:spLocks noGrp="1"/>
          </p:cNvSpPr>
          <p:nvPr>
            <p:ph idx="1"/>
          </p:nvPr>
        </p:nvSpPr>
        <p:spPr/>
        <p:txBody>
          <a:bodyPr/>
          <a:lstStyle/>
          <a:p>
            <a:r>
              <a:rPr lang="en-GB" dirty="0"/>
              <a:t>Heart muscle cells are able to contract and produce an electrochemical signal, which is passed on to other cardiac muscle cells, causing them to contract. </a:t>
            </a:r>
          </a:p>
          <a:p>
            <a:endParaRPr lang="en-GB" dirty="0"/>
          </a:p>
          <a:p>
            <a:r>
              <a:rPr lang="en-GB" dirty="0"/>
              <a:t>The conducting system (nervous control) of the heart ensures that it beats in a </a:t>
            </a:r>
            <a:r>
              <a:rPr lang="en-GB" b="1" dirty="0"/>
              <a:t>co-ordinated manner.</a:t>
            </a:r>
          </a:p>
        </p:txBody>
      </p:sp>
    </p:spTree>
    <p:extLst>
      <p:ext uri="{BB962C8B-B14F-4D97-AF65-F5344CB8AC3E}">
        <p14:creationId xmlns:p14="http://schemas.microsoft.com/office/powerpoint/2010/main" val="262817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solidFill>
            <a:srgbClr val="FFC000"/>
          </a:solidFill>
        </p:spPr>
        <p:txBody>
          <a:bodyPr>
            <a:normAutofit fontScale="90000"/>
          </a:bodyPr>
          <a:lstStyle/>
          <a:p>
            <a:r>
              <a:rPr lang="en-GB" dirty="0"/>
              <a:t>Cardiac conducting system</a:t>
            </a:r>
          </a:p>
        </p:txBody>
      </p:sp>
      <p:sp>
        <p:nvSpPr>
          <p:cNvPr id="3" name="Content Placeholder 2"/>
          <p:cNvSpPr>
            <a:spLocks noGrp="1"/>
          </p:cNvSpPr>
          <p:nvPr>
            <p:ph idx="1"/>
          </p:nvPr>
        </p:nvSpPr>
        <p:spPr>
          <a:xfrm>
            <a:off x="457200" y="914400"/>
            <a:ext cx="8229600" cy="4678363"/>
          </a:xfrm>
        </p:spPr>
        <p:txBody>
          <a:bodyPr>
            <a:normAutofit/>
          </a:bodyPr>
          <a:lstStyle/>
          <a:p>
            <a:r>
              <a:rPr lang="en-GB" dirty="0"/>
              <a:t>The </a:t>
            </a:r>
            <a:r>
              <a:rPr lang="en-GB" dirty="0" err="1"/>
              <a:t>sino</a:t>
            </a:r>
            <a:r>
              <a:rPr lang="en-GB" dirty="0"/>
              <a:t>-atrial node (SAN) is found at the top of the right atrium.</a:t>
            </a:r>
            <a:endParaRPr lang="en-US" dirty="0"/>
          </a:p>
        </p:txBody>
      </p:sp>
      <p:pic>
        <p:nvPicPr>
          <p:cNvPr id="4" name="Picture 3"/>
          <p:cNvPicPr>
            <a:picLocks noChangeAspect="1"/>
          </p:cNvPicPr>
          <p:nvPr/>
        </p:nvPicPr>
        <p:blipFill>
          <a:blip r:embed="rId2"/>
          <a:stretch>
            <a:fillRect/>
          </a:stretch>
        </p:blipFill>
        <p:spPr>
          <a:xfrm>
            <a:off x="2057400" y="2286000"/>
            <a:ext cx="4876800" cy="4491519"/>
          </a:xfrm>
          <a:prstGeom prst="rect">
            <a:avLst/>
          </a:prstGeom>
        </p:spPr>
      </p:pic>
      <p:sp>
        <p:nvSpPr>
          <p:cNvPr id="5" name="Oval 4"/>
          <p:cNvSpPr/>
          <p:nvPr/>
        </p:nvSpPr>
        <p:spPr>
          <a:xfrm>
            <a:off x="2232891" y="2438400"/>
            <a:ext cx="2286000" cy="609600"/>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28575">
                <a:solidFill>
                  <a:schemeClr val="tx1"/>
                </a:solidFill>
              </a:ln>
              <a:noFill/>
            </a:endParaRPr>
          </a:p>
        </p:txBody>
      </p:sp>
    </p:spTree>
    <p:extLst>
      <p:ext uri="{BB962C8B-B14F-4D97-AF65-F5344CB8AC3E}">
        <p14:creationId xmlns:p14="http://schemas.microsoft.com/office/powerpoint/2010/main" val="169948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29"/>
            <a:ext cx="8229600" cy="715962"/>
          </a:xfrm>
          <a:solidFill>
            <a:srgbClr val="FFC000"/>
          </a:solidFill>
        </p:spPr>
        <p:txBody>
          <a:bodyPr>
            <a:normAutofit fontScale="90000"/>
          </a:bodyPr>
          <a:lstStyle/>
          <a:p>
            <a:r>
              <a:rPr lang="en-GB" dirty="0"/>
              <a:t>Cardiac conducting system</a:t>
            </a:r>
          </a:p>
        </p:txBody>
      </p:sp>
      <p:sp>
        <p:nvSpPr>
          <p:cNvPr id="3" name="Content Placeholder 2"/>
          <p:cNvSpPr>
            <a:spLocks noGrp="1"/>
          </p:cNvSpPr>
          <p:nvPr>
            <p:ph idx="1"/>
          </p:nvPr>
        </p:nvSpPr>
        <p:spPr>
          <a:xfrm>
            <a:off x="228600" y="1143000"/>
            <a:ext cx="8610600" cy="5381172"/>
          </a:xfrm>
        </p:spPr>
        <p:txBody>
          <a:bodyPr>
            <a:normAutofit fontScale="92500" lnSpcReduction="10000"/>
          </a:bodyPr>
          <a:lstStyle/>
          <a:p>
            <a:r>
              <a:rPr lang="en-GB" dirty="0"/>
              <a:t>The SAN is also known as the </a:t>
            </a:r>
            <a:r>
              <a:rPr lang="en-GB" b="1" dirty="0">
                <a:solidFill>
                  <a:srgbClr val="92D050"/>
                </a:solidFill>
              </a:rPr>
              <a:t>pacemaker</a:t>
            </a:r>
            <a:r>
              <a:rPr lang="en-GB" dirty="0"/>
              <a:t>.</a:t>
            </a:r>
          </a:p>
          <a:p>
            <a:endParaRPr lang="en-GB" dirty="0"/>
          </a:p>
          <a:p>
            <a:r>
              <a:rPr lang="en-GB" dirty="0"/>
              <a:t>It is a small area of specialised tissue (auto-rhythmic cells) that exhibits spontaneous excitation.  It sets the </a:t>
            </a:r>
            <a:r>
              <a:rPr lang="en-GB" b="1" dirty="0"/>
              <a:t>rate at which cardiac muscle cells contract</a:t>
            </a:r>
            <a:r>
              <a:rPr lang="en-GB" dirty="0"/>
              <a:t>. 	</a:t>
            </a:r>
          </a:p>
          <a:p>
            <a:pPr marL="0" indent="0">
              <a:buNone/>
            </a:pPr>
            <a:endParaRPr lang="en-GB" dirty="0"/>
          </a:p>
          <a:p>
            <a:r>
              <a:rPr lang="en-GB" dirty="0"/>
              <a:t>The electrical impulse that is generated by the contracting cells in the SAN is passed through the left and right atria (this causes the atria to contract simultaneously – systole) to the </a:t>
            </a:r>
            <a:r>
              <a:rPr lang="en-GB" dirty="0" err="1"/>
              <a:t>atrio</a:t>
            </a:r>
            <a:r>
              <a:rPr lang="en-GB" dirty="0"/>
              <a:t>-ventricular node </a:t>
            </a:r>
            <a:r>
              <a:rPr lang="en-GB" b="1" dirty="0"/>
              <a:t>(AVN). </a:t>
            </a:r>
            <a:endParaRPr lang="en-US" b="1" dirty="0"/>
          </a:p>
        </p:txBody>
      </p:sp>
    </p:spTree>
    <p:extLst>
      <p:ext uri="{BB962C8B-B14F-4D97-AF65-F5344CB8AC3E}">
        <p14:creationId xmlns:p14="http://schemas.microsoft.com/office/powerpoint/2010/main" val="360612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additive="base">
                                        <p:cTn id="1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Structure of the Heart – What Can you Remember?</a:t>
            </a:r>
          </a:p>
        </p:txBody>
      </p:sp>
      <p:sp>
        <p:nvSpPr>
          <p:cNvPr id="3" name="Content Placeholder 2"/>
          <p:cNvSpPr>
            <a:spLocks noGrp="1"/>
          </p:cNvSpPr>
          <p:nvPr>
            <p:ph idx="1"/>
          </p:nvPr>
        </p:nvSpPr>
        <p:spPr>
          <a:xfrm>
            <a:off x="457200" y="1600200"/>
            <a:ext cx="8229600" cy="4953000"/>
          </a:xfrm>
        </p:spPr>
        <p:txBody>
          <a:bodyPr>
            <a:normAutofit/>
          </a:bodyPr>
          <a:lstStyle/>
          <a:p>
            <a:pPr marL="514350" indent="-514350">
              <a:buAutoNum type="arabicParenR"/>
            </a:pPr>
            <a:r>
              <a:rPr lang="en-GB" dirty="0"/>
              <a:t>What are the chambers of the heart called?</a:t>
            </a:r>
          </a:p>
          <a:p>
            <a:pPr marL="514350" indent="-514350">
              <a:buAutoNum type="arabicParenR"/>
            </a:pPr>
            <a:endParaRPr lang="en-GB" dirty="0"/>
          </a:p>
          <a:p>
            <a:pPr marL="514350" indent="-514350">
              <a:buAutoNum type="arabicParenR"/>
            </a:pPr>
            <a:r>
              <a:rPr lang="en-GB" dirty="0"/>
              <a:t>Which side of the heart carries deoxygenated blood?</a:t>
            </a:r>
          </a:p>
          <a:p>
            <a:pPr marL="514350" indent="-514350">
              <a:buAutoNum type="arabicParenR"/>
            </a:pPr>
            <a:endParaRPr lang="en-GB" dirty="0"/>
          </a:p>
          <a:p>
            <a:pPr marL="514350" indent="-514350">
              <a:buAutoNum type="arabicParenR"/>
            </a:pPr>
            <a:r>
              <a:rPr lang="en-GB" dirty="0"/>
              <a:t>Which side of the heart carries oxygenated blood?</a:t>
            </a:r>
          </a:p>
        </p:txBody>
      </p:sp>
    </p:spTree>
    <p:extLst>
      <p:ext uri="{BB962C8B-B14F-4D97-AF65-F5344CB8AC3E}">
        <p14:creationId xmlns:p14="http://schemas.microsoft.com/office/powerpoint/2010/main" val="1817645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solidFill>
            <a:srgbClr val="FFC000"/>
          </a:solidFill>
        </p:spPr>
        <p:txBody>
          <a:bodyPr>
            <a:normAutofit fontScale="90000"/>
          </a:bodyPr>
          <a:lstStyle/>
          <a:p>
            <a:r>
              <a:rPr lang="en-GB" dirty="0"/>
              <a:t>Cardiac conducting system</a:t>
            </a:r>
          </a:p>
        </p:txBody>
      </p:sp>
      <p:sp>
        <p:nvSpPr>
          <p:cNvPr id="3" name="Content Placeholder 2"/>
          <p:cNvSpPr>
            <a:spLocks noGrp="1"/>
          </p:cNvSpPr>
          <p:nvPr>
            <p:ph idx="1"/>
          </p:nvPr>
        </p:nvSpPr>
        <p:spPr>
          <a:xfrm>
            <a:off x="457200" y="852714"/>
            <a:ext cx="8229600" cy="5852886"/>
          </a:xfrm>
        </p:spPr>
        <p:txBody>
          <a:bodyPr>
            <a:normAutofit fontScale="92500" lnSpcReduction="20000"/>
          </a:bodyPr>
          <a:lstStyle/>
          <a:p>
            <a:r>
              <a:rPr lang="en-GB" dirty="0"/>
              <a:t>The AVN is found centrally near the base of the atria (near lower wall of right atrium)</a:t>
            </a:r>
          </a:p>
          <a:p>
            <a:pPr marL="0" indent="0">
              <a:buNone/>
            </a:pPr>
            <a:endParaRPr lang="en-GB" dirty="0"/>
          </a:p>
          <a:p>
            <a:r>
              <a:rPr lang="en-GB" dirty="0"/>
              <a:t>When the wave of excitation from the SAN reaches the AVN, the electrical impulse is conducted to the cells in the ventricles of the heart.</a:t>
            </a:r>
          </a:p>
          <a:p>
            <a:endParaRPr lang="en-GB" dirty="0"/>
          </a:p>
          <a:p>
            <a:r>
              <a:rPr lang="en-GB" dirty="0"/>
              <a:t>This makes the </a:t>
            </a:r>
            <a:r>
              <a:rPr lang="en-GB" b="1" dirty="0"/>
              <a:t>ventricles contract simultaneously </a:t>
            </a:r>
            <a:r>
              <a:rPr lang="en-GB" dirty="0"/>
              <a:t>during </a:t>
            </a:r>
            <a:r>
              <a:rPr lang="en-GB" b="1" dirty="0"/>
              <a:t>ventricular systole.</a:t>
            </a:r>
          </a:p>
          <a:p>
            <a:endParaRPr lang="en-GB" dirty="0"/>
          </a:p>
          <a:p>
            <a:r>
              <a:rPr lang="en-GB" dirty="0"/>
              <a:t>This system allows the heart to contract in a co-ordinated manner and ensures the ventricles contract </a:t>
            </a:r>
            <a:r>
              <a:rPr lang="en-GB" b="1" dirty="0"/>
              <a:t>after</a:t>
            </a:r>
            <a:r>
              <a:rPr lang="en-GB" dirty="0"/>
              <a:t> the atria.</a:t>
            </a:r>
            <a:endParaRPr lang="en-US" dirty="0"/>
          </a:p>
          <a:p>
            <a:endParaRPr lang="en-GB" dirty="0"/>
          </a:p>
          <a:p>
            <a:endParaRPr lang="en-GB" dirty="0"/>
          </a:p>
        </p:txBody>
      </p:sp>
    </p:spTree>
    <p:extLst>
      <p:ext uri="{BB962C8B-B14F-4D97-AF65-F5344CB8AC3E}">
        <p14:creationId xmlns:p14="http://schemas.microsoft.com/office/powerpoint/2010/main" val="252390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5000" y="535828"/>
            <a:ext cx="4931077" cy="4871944"/>
          </a:xfrm>
          <a:prstGeom prst="rect">
            <a:avLst/>
          </a:prstGeom>
        </p:spPr>
      </p:pic>
      <p:sp>
        <p:nvSpPr>
          <p:cNvPr id="4" name="Oval 3"/>
          <p:cNvSpPr/>
          <p:nvPr/>
        </p:nvSpPr>
        <p:spPr>
          <a:xfrm>
            <a:off x="3810000" y="2971800"/>
            <a:ext cx="2286000" cy="609600"/>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28575">
                <a:solidFill>
                  <a:schemeClr val="tx1"/>
                </a:solidFill>
              </a:ln>
              <a:noFill/>
            </a:endParaRPr>
          </a:p>
        </p:txBody>
      </p:sp>
    </p:spTree>
    <p:extLst>
      <p:ext uri="{BB962C8B-B14F-4D97-AF65-F5344CB8AC3E}">
        <p14:creationId xmlns:p14="http://schemas.microsoft.com/office/powerpoint/2010/main" val="82850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09E118-5E27-DA70-649C-3B41875F78AB}"/>
              </a:ext>
            </a:extLst>
          </p:cNvPr>
          <p:cNvSpPr>
            <a:spLocks noGrp="1"/>
          </p:cNvSpPr>
          <p:nvPr>
            <p:ph idx="1"/>
          </p:nvPr>
        </p:nvSpPr>
        <p:spPr>
          <a:xfrm>
            <a:off x="152400" y="152400"/>
            <a:ext cx="8839200" cy="5257800"/>
          </a:xfrm>
        </p:spPr>
        <p:txBody>
          <a:bodyPr>
            <a:normAutofit/>
          </a:bodyPr>
          <a:lstStyle/>
          <a:p>
            <a:pPr marL="0" indent="0">
              <a:buNone/>
            </a:pPr>
            <a:endParaRPr lang="en-GB" sz="2400" dirty="0"/>
          </a:p>
          <a:p>
            <a:pPr marL="0" indent="0">
              <a:buNone/>
            </a:pPr>
            <a:r>
              <a:rPr lang="en-GB" sz="2400" dirty="0"/>
              <a:t>The timing of cardiac muscle cell contraction is controlled by impulses from the SAN spreading through the atria causing atrial systole. They then travel to the atrioventricular node (AVN), located in the centre of the heart. Impulses from the AVN travel down fibres in the central wall of the heart and then up through the walls of the ventricles, causing ventricular systole.</a:t>
            </a:r>
            <a:endParaRPr lang="en-GB" sz="4000" dirty="0"/>
          </a:p>
        </p:txBody>
      </p:sp>
      <p:pic>
        <p:nvPicPr>
          <p:cNvPr id="4" name="Picture 3">
            <a:extLst>
              <a:ext uri="{FF2B5EF4-FFF2-40B4-BE49-F238E27FC236}">
                <a16:creationId xmlns:a16="http://schemas.microsoft.com/office/drawing/2014/main" id="{E6EF1975-5ADA-5A17-18DA-7AD903B97069}"/>
              </a:ext>
            </a:extLst>
          </p:cNvPr>
          <p:cNvPicPr>
            <a:picLocks noChangeAspect="1"/>
          </p:cNvPicPr>
          <p:nvPr/>
        </p:nvPicPr>
        <p:blipFill>
          <a:blip r:embed="rId2"/>
          <a:stretch>
            <a:fillRect/>
          </a:stretch>
        </p:blipFill>
        <p:spPr>
          <a:xfrm>
            <a:off x="163689" y="3276600"/>
            <a:ext cx="8605520" cy="2667000"/>
          </a:xfrm>
          <a:prstGeom prst="rect">
            <a:avLst/>
          </a:prstGeom>
        </p:spPr>
      </p:pic>
    </p:spTree>
    <p:extLst>
      <p:ext uri="{BB962C8B-B14F-4D97-AF65-F5344CB8AC3E}">
        <p14:creationId xmlns:p14="http://schemas.microsoft.com/office/powerpoint/2010/main" val="932206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133AEB-D76B-6BA4-A786-CE72C54B0384}"/>
              </a:ext>
            </a:extLst>
          </p:cNvPr>
          <p:cNvPicPr>
            <a:picLocks noChangeAspect="1"/>
          </p:cNvPicPr>
          <p:nvPr/>
        </p:nvPicPr>
        <p:blipFill>
          <a:blip r:embed="rId2"/>
          <a:stretch>
            <a:fillRect/>
          </a:stretch>
        </p:blipFill>
        <p:spPr>
          <a:xfrm>
            <a:off x="228600" y="533400"/>
            <a:ext cx="8605520" cy="2667000"/>
          </a:xfrm>
          <a:prstGeom prst="rect">
            <a:avLst/>
          </a:prstGeom>
        </p:spPr>
      </p:pic>
    </p:spTree>
    <p:extLst>
      <p:ext uri="{BB962C8B-B14F-4D97-AF65-F5344CB8AC3E}">
        <p14:creationId xmlns:p14="http://schemas.microsoft.com/office/powerpoint/2010/main" val="3437968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GB" dirty="0"/>
              <a:t>Starter Questions</a:t>
            </a:r>
          </a:p>
        </p:txBody>
      </p:sp>
      <p:sp>
        <p:nvSpPr>
          <p:cNvPr id="3" name="Content Placeholder 2"/>
          <p:cNvSpPr>
            <a:spLocks noGrp="1"/>
          </p:cNvSpPr>
          <p:nvPr>
            <p:ph idx="1"/>
          </p:nvPr>
        </p:nvSpPr>
        <p:spPr>
          <a:xfrm>
            <a:off x="76200" y="914400"/>
            <a:ext cx="8991600" cy="5791200"/>
          </a:xfrm>
        </p:spPr>
        <p:txBody>
          <a:bodyPr>
            <a:normAutofit fontScale="70000" lnSpcReduction="20000"/>
          </a:bodyPr>
          <a:lstStyle/>
          <a:p>
            <a:pPr marL="514350" indent="-514350">
              <a:buFont typeface="+mj-lt"/>
              <a:buAutoNum type="arabicPeriod"/>
            </a:pPr>
            <a:r>
              <a:rPr lang="en-GB" sz="2800" dirty="0"/>
              <a:t>Calculate the cardiac output if the HR is 75 bpm and the stroke volume is 68ml (include units!).</a:t>
            </a:r>
          </a:p>
          <a:p>
            <a:pPr marL="514350" indent="-514350">
              <a:buFont typeface="+mj-lt"/>
              <a:buAutoNum type="arabicPeriod"/>
            </a:pPr>
            <a:endParaRPr lang="en-GB" sz="2800" dirty="0"/>
          </a:p>
          <a:p>
            <a:pPr marL="514350" indent="-514350">
              <a:buFont typeface="+mj-lt"/>
              <a:buAutoNum type="arabicPeriod"/>
            </a:pPr>
            <a:r>
              <a:rPr lang="en-GB" sz="2800" dirty="0"/>
              <a:t>Calculate the HR if the cardiac output is 5.2L and the stroke volume is 61ml (include units!).</a:t>
            </a:r>
          </a:p>
          <a:p>
            <a:pPr marL="514350" indent="-514350">
              <a:buFont typeface="+mj-lt"/>
              <a:buAutoNum type="arabicPeriod"/>
            </a:pPr>
            <a:endParaRPr lang="en-GB" sz="2800" dirty="0"/>
          </a:p>
          <a:p>
            <a:pPr marL="514350" indent="-514350">
              <a:buFont typeface="+mj-lt"/>
              <a:buAutoNum type="arabicPeriod"/>
            </a:pPr>
            <a:r>
              <a:rPr lang="en-GB" sz="2800" dirty="0"/>
              <a:t>What happens to a muscle during a) systole   b) diastole</a:t>
            </a:r>
          </a:p>
          <a:p>
            <a:pPr marL="514350" indent="-514350">
              <a:buFont typeface="+mj-lt"/>
              <a:buAutoNum type="arabicPeriod"/>
            </a:pPr>
            <a:endParaRPr lang="en-GB" sz="2800" dirty="0"/>
          </a:p>
          <a:p>
            <a:pPr marL="514350" indent="-514350">
              <a:buFont typeface="+mj-lt"/>
              <a:buAutoNum type="arabicPeriod"/>
            </a:pPr>
            <a:r>
              <a:rPr lang="en-GB" sz="2800" dirty="0"/>
              <a:t>State which valves are open and which are closed during atrial systole.</a:t>
            </a:r>
          </a:p>
          <a:p>
            <a:pPr marL="514350" indent="-514350">
              <a:buFont typeface="+mj-lt"/>
              <a:buAutoNum type="arabicPeriod"/>
            </a:pPr>
            <a:endParaRPr lang="en-GB" sz="2800" dirty="0"/>
          </a:p>
          <a:p>
            <a:pPr marL="514350" indent="-514350">
              <a:buFont typeface="+mj-lt"/>
              <a:buAutoNum type="arabicPeriod"/>
            </a:pPr>
            <a:r>
              <a:rPr lang="en-GB" sz="2800" dirty="0"/>
              <a:t>State which valves are open and which are closed during ventricular systole.</a:t>
            </a:r>
          </a:p>
          <a:p>
            <a:pPr marL="514350" indent="-514350">
              <a:buFont typeface="+mj-lt"/>
              <a:buAutoNum type="arabicPeriod"/>
            </a:pPr>
            <a:endParaRPr lang="en-GB" sz="2800" dirty="0"/>
          </a:p>
          <a:p>
            <a:pPr marL="514350" indent="-514350">
              <a:buFont typeface="+mj-lt"/>
              <a:buAutoNum type="arabicPeriod"/>
            </a:pPr>
            <a:r>
              <a:rPr lang="en-GB" sz="2800" dirty="0"/>
              <a:t>Where does the heart beat originate?</a:t>
            </a:r>
          </a:p>
          <a:p>
            <a:pPr marL="514350" indent="-514350">
              <a:buFont typeface="+mj-lt"/>
              <a:buAutoNum type="arabicPeriod"/>
            </a:pPr>
            <a:endParaRPr lang="en-GB" sz="2800" dirty="0"/>
          </a:p>
          <a:p>
            <a:pPr marL="514350" indent="-514350">
              <a:buFont typeface="+mj-lt"/>
              <a:buAutoNum type="arabicPeriod"/>
            </a:pPr>
            <a:r>
              <a:rPr lang="en-GB" sz="2800" dirty="0"/>
              <a:t>Name the area of the heart that sets the rate at which cardiac muscle cells contract.</a:t>
            </a:r>
          </a:p>
          <a:p>
            <a:pPr marL="514350" indent="-514350">
              <a:buFont typeface="+mj-lt"/>
              <a:buAutoNum type="arabicPeriod"/>
            </a:pPr>
            <a:endParaRPr lang="en-GB" sz="2800" dirty="0"/>
          </a:p>
          <a:p>
            <a:pPr marL="514350" indent="-514350">
              <a:buFont typeface="+mj-lt"/>
              <a:buAutoNum type="arabicPeriod"/>
            </a:pPr>
            <a:r>
              <a:rPr lang="en-GB" sz="2900" dirty="0"/>
              <a:t>What happens as a result of the wave of excitation from the SAN reaches the AVN?</a:t>
            </a:r>
            <a:endParaRPr lang="en-GB" sz="4000" dirty="0"/>
          </a:p>
          <a:p>
            <a:pPr marL="514350" indent="-514350">
              <a:buFont typeface="+mj-lt"/>
              <a:buAutoNum type="arabicPeriod"/>
            </a:pPr>
            <a:endParaRPr lang="en-GB" sz="2800" dirty="0"/>
          </a:p>
          <a:p>
            <a:pPr marL="514350" indent="-514350">
              <a:buFont typeface="+mj-lt"/>
              <a:buAutoNum type="arabicPeriod"/>
            </a:pPr>
            <a:endParaRPr lang="en-GB" sz="2800" dirty="0"/>
          </a:p>
          <a:p>
            <a:pPr marL="514350" indent="-514350">
              <a:buFont typeface="+mj-lt"/>
              <a:buAutoNum type="arabicPeriod"/>
            </a:pPr>
            <a:endParaRPr lang="en-GB" sz="2800" dirty="0"/>
          </a:p>
          <a:p>
            <a:pPr marL="514350" indent="-514350">
              <a:buFont typeface="+mj-lt"/>
              <a:buAutoNum type="arabicPeriod"/>
            </a:pPr>
            <a:endParaRPr lang="en-GB" sz="2800" dirty="0"/>
          </a:p>
          <a:p>
            <a:pPr marL="514350" indent="-514350">
              <a:buFont typeface="+mj-lt"/>
              <a:buAutoNum type="arabicPeriod"/>
            </a:pPr>
            <a:endParaRPr lang="en-GB" sz="2800" dirty="0"/>
          </a:p>
          <a:p>
            <a:pPr marL="514350" indent="-514350">
              <a:buFont typeface="+mj-lt"/>
              <a:buAutoNum type="arabicPeriod"/>
            </a:pPr>
            <a:endParaRPr lang="en-GB" dirty="0"/>
          </a:p>
        </p:txBody>
      </p:sp>
    </p:spTree>
    <p:extLst>
      <p:ext uri="{BB962C8B-B14F-4D97-AF65-F5344CB8AC3E}">
        <p14:creationId xmlns:p14="http://schemas.microsoft.com/office/powerpoint/2010/main" val="888433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GB" dirty="0"/>
              <a:t>Starter Questions</a:t>
            </a:r>
          </a:p>
        </p:txBody>
      </p:sp>
      <p:sp>
        <p:nvSpPr>
          <p:cNvPr id="3" name="Content Placeholder 2"/>
          <p:cNvSpPr>
            <a:spLocks noGrp="1"/>
          </p:cNvSpPr>
          <p:nvPr>
            <p:ph idx="1"/>
          </p:nvPr>
        </p:nvSpPr>
        <p:spPr>
          <a:xfrm>
            <a:off x="76200" y="914400"/>
            <a:ext cx="8991600" cy="5791200"/>
          </a:xfrm>
        </p:spPr>
        <p:txBody>
          <a:bodyPr>
            <a:normAutofit fontScale="70000" lnSpcReduction="20000"/>
          </a:bodyPr>
          <a:lstStyle/>
          <a:p>
            <a:pPr marL="514350" indent="-514350">
              <a:buFont typeface="+mj-lt"/>
              <a:buAutoNum type="arabicPeriod"/>
            </a:pPr>
            <a:r>
              <a:rPr lang="en-GB" sz="2800" dirty="0"/>
              <a:t>Calculate the cardiac output if the HR is 75 bpm and the stroke volume is 68ml (include units!).</a:t>
            </a:r>
          </a:p>
          <a:p>
            <a:pPr marL="514350" indent="-514350">
              <a:buFont typeface="+mj-lt"/>
              <a:buAutoNum type="arabicPeriod"/>
            </a:pPr>
            <a:endParaRPr lang="en-GB" sz="2800" dirty="0"/>
          </a:p>
          <a:p>
            <a:pPr marL="514350" indent="-514350">
              <a:buFont typeface="+mj-lt"/>
              <a:buAutoNum type="arabicPeriod"/>
            </a:pPr>
            <a:r>
              <a:rPr lang="en-GB" sz="2800" dirty="0"/>
              <a:t>Calculate the HR if the cardiac output is 5.2L and the stroke volume is 61ml (include units!).</a:t>
            </a:r>
          </a:p>
          <a:p>
            <a:pPr marL="514350" indent="-514350">
              <a:buFont typeface="+mj-lt"/>
              <a:buAutoNum type="arabicPeriod"/>
            </a:pPr>
            <a:endParaRPr lang="en-GB" sz="2800" dirty="0"/>
          </a:p>
          <a:p>
            <a:pPr marL="514350" indent="-514350">
              <a:buFont typeface="+mj-lt"/>
              <a:buAutoNum type="arabicPeriod"/>
            </a:pPr>
            <a:r>
              <a:rPr lang="en-GB" sz="2800" dirty="0"/>
              <a:t>What happens to a muscle during a) systole   b) diastole</a:t>
            </a:r>
          </a:p>
          <a:p>
            <a:pPr marL="514350" indent="-514350">
              <a:buFont typeface="+mj-lt"/>
              <a:buAutoNum type="arabicPeriod"/>
            </a:pPr>
            <a:endParaRPr lang="en-GB" sz="2800" dirty="0"/>
          </a:p>
          <a:p>
            <a:pPr marL="514350" indent="-514350">
              <a:buFont typeface="+mj-lt"/>
              <a:buAutoNum type="arabicPeriod"/>
            </a:pPr>
            <a:r>
              <a:rPr lang="en-GB" sz="2800" dirty="0"/>
              <a:t>State which valves are open and which are closed during atrial systole.</a:t>
            </a:r>
          </a:p>
          <a:p>
            <a:pPr marL="514350" indent="-514350">
              <a:buFont typeface="+mj-lt"/>
              <a:buAutoNum type="arabicPeriod"/>
            </a:pPr>
            <a:endParaRPr lang="en-GB" sz="2800" dirty="0"/>
          </a:p>
          <a:p>
            <a:pPr marL="514350" indent="-514350">
              <a:buFont typeface="+mj-lt"/>
              <a:buAutoNum type="arabicPeriod"/>
            </a:pPr>
            <a:r>
              <a:rPr lang="en-GB" sz="2800" dirty="0"/>
              <a:t>State which valves are open and which are closed during ventricular systole.</a:t>
            </a:r>
          </a:p>
          <a:p>
            <a:pPr marL="514350" indent="-514350">
              <a:buFont typeface="+mj-lt"/>
              <a:buAutoNum type="arabicPeriod"/>
            </a:pPr>
            <a:endParaRPr lang="en-GB" sz="2800" dirty="0"/>
          </a:p>
          <a:p>
            <a:pPr marL="514350" indent="-514350">
              <a:buFont typeface="+mj-lt"/>
              <a:buAutoNum type="arabicPeriod"/>
            </a:pPr>
            <a:r>
              <a:rPr lang="en-GB" sz="2800" dirty="0"/>
              <a:t>Where does the heart beat originate?</a:t>
            </a:r>
          </a:p>
          <a:p>
            <a:pPr marL="514350" indent="-514350">
              <a:buFont typeface="+mj-lt"/>
              <a:buAutoNum type="arabicPeriod"/>
            </a:pPr>
            <a:endParaRPr lang="en-GB" sz="2800" dirty="0"/>
          </a:p>
          <a:p>
            <a:pPr marL="514350" indent="-514350">
              <a:buFont typeface="+mj-lt"/>
              <a:buAutoNum type="arabicPeriod"/>
            </a:pPr>
            <a:r>
              <a:rPr lang="en-GB" sz="2800" dirty="0"/>
              <a:t>Name the area of the heart that sets the rate at which cardiac muscle cells contract.</a:t>
            </a:r>
          </a:p>
          <a:p>
            <a:pPr marL="514350" indent="-514350">
              <a:buFont typeface="+mj-lt"/>
              <a:buAutoNum type="arabicPeriod"/>
            </a:pPr>
            <a:endParaRPr lang="en-GB" sz="2800" dirty="0"/>
          </a:p>
          <a:p>
            <a:pPr marL="514350" indent="-514350">
              <a:buFont typeface="+mj-lt"/>
              <a:buAutoNum type="arabicPeriod"/>
            </a:pPr>
            <a:r>
              <a:rPr lang="en-GB" sz="2900" dirty="0"/>
              <a:t>What happens as a result of the wave of excitation from the SAN reaches the AVN?</a:t>
            </a:r>
            <a:endParaRPr lang="en-GB" sz="4000" dirty="0"/>
          </a:p>
          <a:p>
            <a:pPr marL="514350" indent="-514350">
              <a:buFont typeface="+mj-lt"/>
              <a:buAutoNum type="arabicPeriod"/>
            </a:pPr>
            <a:endParaRPr lang="en-GB" sz="2800" dirty="0"/>
          </a:p>
          <a:p>
            <a:pPr marL="514350" indent="-514350">
              <a:buFont typeface="+mj-lt"/>
              <a:buAutoNum type="arabicPeriod"/>
            </a:pPr>
            <a:endParaRPr lang="en-GB" sz="2800" dirty="0"/>
          </a:p>
          <a:p>
            <a:pPr marL="514350" indent="-514350">
              <a:buFont typeface="+mj-lt"/>
              <a:buAutoNum type="arabicPeriod"/>
            </a:pPr>
            <a:endParaRPr lang="en-GB" sz="2800" dirty="0"/>
          </a:p>
          <a:p>
            <a:pPr marL="514350" indent="-514350">
              <a:buFont typeface="+mj-lt"/>
              <a:buAutoNum type="arabicPeriod"/>
            </a:pPr>
            <a:endParaRPr lang="en-GB" sz="2800" dirty="0"/>
          </a:p>
          <a:p>
            <a:pPr marL="514350" indent="-514350">
              <a:buFont typeface="+mj-lt"/>
              <a:buAutoNum type="arabicPeriod"/>
            </a:pPr>
            <a:endParaRPr lang="en-GB" sz="2800" dirty="0"/>
          </a:p>
          <a:p>
            <a:pPr marL="514350" indent="-514350">
              <a:buFont typeface="+mj-lt"/>
              <a:buAutoNum type="arabicPeriod"/>
            </a:pPr>
            <a:endParaRPr lang="en-GB" dirty="0"/>
          </a:p>
        </p:txBody>
      </p:sp>
      <p:sp>
        <p:nvSpPr>
          <p:cNvPr id="4" name="Rectangle 3">
            <a:extLst>
              <a:ext uri="{FF2B5EF4-FFF2-40B4-BE49-F238E27FC236}">
                <a16:creationId xmlns:a16="http://schemas.microsoft.com/office/drawing/2014/main" id="{F47EDC74-35A9-C9C4-5982-AECE20B86BB4}"/>
              </a:ext>
            </a:extLst>
          </p:cNvPr>
          <p:cNvSpPr/>
          <p:nvPr/>
        </p:nvSpPr>
        <p:spPr>
          <a:xfrm>
            <a:off x="3185242" y="1143000"/>
            <a:ext cx="2773516"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5100 ml or 5.1L</a:t>
            </a:r>
          </a:p>
        </p:txBody>
      </p:sp>
      <p:sp>
        <p:nvSpPr>
          <p:cNvPr id="5" name="Rectangle 4">
            <a:extLst>
              <a:ext uri="{FF2B5EF4-FFF2-40B4-BE49-F238E27FC236}">
                <a16:creationId xmlns:a16="http://schemas.microsoft.com/office/drawing/2014/main" id="{AC88DF62-A641-1D49-FBD9-BB2C560A8E93}"/>
              </a:ext>
            </a:extLst>
          </p:cNvPr>
          <p:cNvSpPr/>
          <p:nvPr/>
        </p:nvSpPr>
        <p:spPr>
          <a:xfrm>
            <a:off x="3814365" y="1956375"/>
            <a:ext cx="1362874"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85bpm</a:t>
            </a:r>
          </a:p>
        </p:txBody>
      </p:sp>
      <p:sp>
        <p:nvSpPr>
          <p:cNvPr id="6" name="Rectangle 5">
            <a:extLst>
              <a:ext uri="{FF2B5EF4-FFF2-40B4-BE49-F238E27FC236}">
                <a16:creationId xmlns:a16="http://schemas.microsoft.com/office/drawing/2014/main" id="{4921F73C-9DB5-4399-1BD5-55A7884AC089}"/>
              </a:ext>
            </a:extLst>
          </p:cNvPr>
          <p:cNvSpPr/>
          <p:nvPr/>
        </p:nvSpPr>
        <p:spPr>
          <a:xfrm>
            <a:off x="778705" y="2813181"/>
            <a:ext cx="6511077"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Systole- contract 		Diastole- relax</a:t>
            </a:r>
          </a:p>
        </p:txBody>
      </p:sp>
      <p:sp>
        <p:nvSpPr>
          <p:cNvPr id="7" name="Rectangle 6">
            <a:extLst>
              <a:ext uri="{FF2B5EF4-FFF2-40B4-BE49-F238E27FC236}">
                <a16:creationId xmlns:a16="http://schemas.microsoft.com/office/drawing/2014/main" id="{38B8A166-5502-C6BE-3166-A573AE96CF4C}"/>
              </a:ext>
            </a:extLst>
          </p:cNvPr>
          <p:cNvSpPr/>
          <p:nvPr/>
        </p:nvSpPr>
        <p:spPr>
          <a:xfrm>
            <a:off x="1740510" y="3420533"/>
            <a:ext cx="5197770"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AV valve open, SL valve closed</a:t>
            </a:r>
          </a:p>
        </p:txBody>
      </p:sp>
      <p:sp>
        <p:nvSpPr>
          <p:cNvPr id="8" name="Rectangle 7">
            <a:extLst>
              <a:ext uri="{FF2B5EF4-FFF2-40B4-BE49-F238E27FC236}">
                <a16:creationId xmlns:a16="http://schemas.microsoft.com/office/drawing/2014/main" id="{D5EB7AB0-321A-AA1B-5AC8-4FACA4F92074}"/>
              </a:ext>
            </a:extLst>
          </p:cNvPr>
          <p:cNvSpPr/>
          <p:nvPr/>
        </p:nvSpPr>
        <p:spPr>
          <a:xfrm>
            <a:off x="1740510" y="3984403"/>
            <a:ext cx="5197770"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AV valve closed, SL valve open</a:t>
            </a:r>
          </a:p>
        </p:txBody>
      </p:sp>
      <p:sp>
        <p:nvSpPr>
          <p:cNvPr id="9" name="Rectangle 8">
            <a:extLst>
              <a:ext uri="{FF2B5EF4-FFF2-40B4-BE49-F238E27FC236}">
                <a16:creationId xmlns:a16="http://schemas.microsoft.com/office/drawing/2014/main" id="{05D57F24-B6FC-512B-C99E-9C20AD2EA9FE}"/>
              </a:ext>
            </a:extLst>
          </p:cNvPr>
          <p:cNvSpPr/>
          <p:nvPr/>
        </p:nvSpPr>
        <p:spPr>
          <a:xfrm>
            <a:off x="1988647" y="4645378"/>
            <a:ext cx="5014322"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Originates in the heart itself. </a:t>
            </a:r>
          </a:p>
        </p:txBody>
      </p:sp>
      <p:sp>
        <p:nvSpPr>
          <p:cNvPr id="10" name="Rectangle 9">
            <a:extLst>
              <a:ext uri="{FF2B5EF4-FFF2-40B4-BE49-F238E27FC236}">
                <a16:creationId xmlns:a16="http://schemas.microsoft.com/office/drawing/2014/main" id="{0D50A5B9-2D7C-85F9-870F-F6B7B079974F}"/>
              </a:ext>
            </a:extLst>
          </p:cNvPr>
          <p:cNvSpPr/>
          <p:nvPr/>
        </p:nvSpPr>
        <p:spPr>
          <a:xfrm>
            <a:off x="3001533" y="5359112"/>
            <a:ext cx="3050643"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SAN (pacemaker)</a:t>
            </a:r>
          </a:p>
        </p:txBody>
      </p:sp>
      <p:sp>
        <p:nvSpPr>
          <p:cNvPr id="11" name="Rectangle 10">
            <a:extLst>
              <a:ext uri="{FF2B5EF4-FFF2-40B4-BE49-F238E27FC236}">
                <a16:creationId xmlns:a16="http://schemas.microsoft.com/office/drawing/2014/main" id="{D68CEC66-7023-CD54-A5E7-6C85D489F89F}"/>
              </a:ext>
            </a:extLst>
          </p:cNvPr>
          <p:cNvSpPr/>
          <p:nvPr/>
        </p:nvSpPr>
        <p:spPr>
          <a:xfrm>
            <a:off x="2852135" y="6235125"/>
            <a:ext cx="3349443" cy="584775"/>
          </a:xfrm>
          <a:prstGeom prst="rect">
            <a:avLst/>
          </a:prstGeom>
          <a:noFill/>
        </p:spPr>
        <p:txBody>
          <a:bodyPr wrap="none" lIns="91440" tIns="45720" rIns="91440" bIns="45720">
            <a:spAutoFit/>
          </a:bodyPr>
          <a:lstStyle/>
          <a:p>
            <a:pPr algn="ctr"/>
            <a:r>
              <a:rPr lang="en-US" sz="3200" dirty="0">
                <a:ln w="0"/>
                <a:solidFill>
                  <a:srgbClr val="FF0000"/>
                </a:solidFill>
                <a:effectLst>
                  <a:outerShdw blurRad="38100" dist="19050" dir="2700000" algn="tl" rotWithShape="0">
                    <a:schemeClr val="dk1">
                      <a:alpha val="40000"/>
                    </a:schemeClr>
                  </a:outerShdw>
                </a:effectLst>
              </a:rPr>
              <a:t>Ventricles contact. </a:t>
            </a:r>
            <a:endParaRPr lang="en-US" sz="32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2853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052" name="Picture 4" descr="Image result for autonomic nervous system vs somatic"/>
          <p:cNvPicPr>
            <a:picLocks noChangeAspect="1" noChangeArrowheads="1"/>
          </p:cNvPicPr>
          <p:nvPr/>
        </p:nvPicPr>
        <p:blipFill rotWithShape="1">
          <a:blip r:embed="rId2">
            <a:extLst>
              <a:ext uri="{28A0092B-C50C-407E-A947-70E740481C1C}">
                <a14:useLocalDpi xmlns:a14="http://schemas.microsoft.com/office/drawing/2010/main" val="0"/>
              </a:ext>
            </a:extLst>
          </a:blip>
          <a:srcRect l="19509" r="20013" b="1042"/>
          <a:stretch/>
        </p:blipFill>
        <p:spPr bwMode="auto">
          <a:xfrm>
            <a:off x="685800" y="0"/>
            <a:ext cx="7948171" cy="723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984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rgbClr val="FFC000"/>
          </a:solidFill>
        </p:spPr>
        <p:txBody>
          <a:bodyPr>
            <a:normAutofit fontScale="90000"/>
          </a:bodyPr>
          <a:lstStyle/>
          <a:p>
            <a:r>
              <a:rPr lang="en-GB" dirty="0"/>
              <a:t>Cardiac conducting system</a:t>
            </a:r>
          </a:p>
        </p:txBody>
      </p:sp>
      <p:sp>
        <p:nvSpPr>
          <p:cNvPr id="3" name="Content Placeholder 2"/>
          <p:cNvSpPr>
            <a:spLocks noGrp="1"/>
          </p:cNvSpPr>
          <p:nvPr>
            <p:ph idx="1"/>
          </p:nvPr>
        </p:nvSpPr>
        <p:spPr>
          <a:xfrm>
            <a:off x="457200" y="1600200"/>
            <a:ext cx="4724400" cy="4876800"/>
          </a:xfrm>
        </p:spPr>
        <p:txBody>
          <a:bodyPr>
            <a:normAutofit lnSpcReduction="10000"/>
          </a:bodyPr>
          <a:lstStyle/>
          <a:p>
            <a:r>
              <a:rPr lang="en-GB" dirty="0"/>
              <a:t>Heart rate is not only controlled by the SAN, it can be altered by nerve impulses and hormones.</a:t>
            </a:r>
          </a:p>
          <a:p>
            <a:endParaRPr lang="en-GB" dirty="0"/>
          </a:p>
          <a:p>
            <a:r>
              <a:rPr lang="en-GB" dirty="0"/>
              <a:t>The </a:t>
            </a:r>
            <a:r>
              <a:rPr lang="en-GB" b="1" dirty="0">
                <a:solidFill>
                  <a:srgbClr val="92D050"/>
                </a:solidFill>
              </a:rPr>
              <a:t>medulla</a:t>
            </a:r>
            <a:r>
              <a:rPr lang="en-GB" dirty="0"/>
              <a:t> regulates the rate of the SAN through the action of the autonomic nervous system.</a:t>
            </a:r>
          </a:p>
        </p:txBody>
      </p:sp>
      <p:pic>
        <p:nvPicPr>
          <p:cNvPr id="149505" name="Picture 1"/>
          <p:cNvPicPr>
            <a:picLocks noChangeAspect="1" noChangeArrowheads="1"/>
          </p:cNvPicPr>
          <p:nvPr/>
        </p:nvPicPr>
        <p:blipFill>
          <a:blip r:embed="rId2" cstate="print"/>
          <a:srcRect/>
          <a:stretch>
            <a:fillRect/>
          </a:stretch>
        </p:blipFill>
        <p:spPr bwMode="auto">
          <a:xfrm>
            <a:off x="5212745" y="1905000"/>
            <a:ext cx="3645505" cy="3352800"/>
          </a:xfrm>
          <a:prstGeom prst="rect">
            <a:avLst/>
          </a:prstGeom>
          <a:noFill/>
          <a:ln w="9525">
            <a:noFill/>
            <a:miter lim="800000"/>
            <a:headEnd/>
            <a:tailEnd/>
          </a:ln>
        </p:spPr>
      </p:pic>
    </p:spTree>
    <p:extLst>
      <p:ext uri="{BB962C8B-B14F-4D97-AF65-F5344CB8AC3E}">
        <p14:creationId xmlns:p14="http://schemas.microsoft.com/office/powerpoint/2010/main" val="34145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9925"/>
          </a:xfrm>
          <a:solidFill>
            <a:srgbClr val="FFC000"/>
          </a:solidFill>
        </p:spPr>
        <p:txBody>
          <a:bodyPr>
            <a:normAutofit fontScale="90000"/>
          </a:bodyPr>
          <a:lstStyle/>
          <a:p>
            <a:r>
              <a:rPr lang="en-GB" dirty="0"/>
              <a:t>Cardiac conducting system</a:t>
            </a:r>
          </a:p>
        </p:txBody>
      </p:sp>
      <p:sp>
        <p:nvSpPr>
          <p:cNvPr id="3" name="Content Placeholder 2"/>
          <p:cNvSpPr>
            <a:spLocks noGrp="1"/>
          </p:cNvSpPr>
          <p:nvPr>
            <p:ph idx="1"/>
          </p:nvPr>
        </p:nvSpPr>
        <p:spPr>
          <a:xfrm>
            <a:off x="453571" y="1066800"/>
            <a:ext cx="8229600" cy="4525963"/>
          </a:xfrm>
        </p:spPr>
        <p:txBody>
          <a:bodyPr/>
          <a:lstStyle/>
          <a:p>
            <a:r>
              <a:rPr lang="en-GB" dirty="0"/>
              <a:t>The </a:t>
            </a:r>
            <a:r>
              <a:rPr lang="en-GB" b="1" dirty="0"/>
              <a:t>autonomic</a:t>
            </a:r>
            <a:r>
              <a:rPr lang="en-GB" dirty="0"/>
              <a:t> nervous system is part of the peripheral nervous system and is in control of the functions of the body that are </a:t>
            </a:r>
            <a:r>
              <a:rPr lang="en-GB" b="1" dirty="0"/>
              <a:t>not conscious </a:t>
            </a:r>
            <a:r>
              <a:rPr lang="en-GB" dirty="0"/>
              <a:t>actions.</a:t>
            </a:r>
            <a:endParaRPr lang="en-US" dirty="0"/>
          </a:p>
        </p:txBody>
      </p:sp>
      <p:pic>
        <p:nvPicPr>
          <p:cNvPr id="157698" name="Picture 2" descr="http://encyclopedia.lubopitko-bg.com/images/Autonomic%20nervous%20system%20regulation%20of%20the%20heart.jpg"/>
          <p:cNvPicPr>
            <a:picLocks noChangeAspect="1" noChangeArrowheads="1"/>
          </p:cNvPicPr>
          <p:nvPr/>
        </p:nvPicPr>
        <p:blipFill>
          <a:blip r:embed="rId2" cstate="print"/>
          <a:srcRect b="6145"/>
          <a:stretch>
            <a:fillRect/>
          </a:stretch>
        </p:blipFill>
        <p:spPr bwMode="auto">
          <a:xfrm>
            <a:off x="2971800" y="3200400"/>
            <a:ext cx="6172200" cy="3581400"/>
          </a:xfrm>
          <a:prstGeom prst="rect">
            <a:avLst/>
          </a:prstGeom>
          <a:noFill/>
        </p:spPr>
      </p:pic>
      <p:sp>
        <p:nvSpPr>
          <p:cNvPr id="6" name="TextBox 5"/>
          <p:cNvSpPr txBox="1"/>
          <p:nvPr/>
        </p:nvSpPr>
        <p:spPr>
          <a:xfrm>
            <a:off x="76200" y="3657600"/>
            <a:ext cx="2743200" cy="2031325"/>
          </a:xfrm>
          <a:prstGeom prst="rect">
            <a:avLst/>
          </a:prstGeom>
          <a:noFill/>
        </p:spPr>
        <p:txBody>
          <a:bodyPr wrap="square" rtlCol="0">
            <a:spAutoFit/>
          </a:bodyPr>
          <a:lstStyle/>
          <a:p>
            <a:r>
              <a:rPr lang="en-GB" dirty="0"/>
              <a:t>The heart is supplied by branches of the opposing parts of the autonomic nervous system:</a:t>
            </a:r>
          </a:p>
          <a:p>
            <a:endParaRPr lang="en-GB" dirty="0"/>
          </a:p>
          <a:p>
            <a:pPr marL="285750" indent="-285750">
              <a:buFont typeface="Arial" panose="020B0604020202020204" pitchFamily="34" charset="0"/>
              <a:buChar char="•"/>
            </a:pPr>
            <a:r>
              <a:rPr lang="en-GB" b="1" dirty="0"/>
              <a:t>sympathetic</a:t>
            </a:r>
            <a:r>
              <a:rPr lang="en-GB" dirty="0"/>
              <a:t> nerves</a:t>
            </a:r>
          </a:p>
          <a:p>
            <a:pPr marL="285750" indent="-285750">
              <a:buFont typeface="Arial" panose="020B0604020202020204" pitchFamily="34" charset="0"/>
              <a:buChar char="•"/>
            </a:pPr>
            <a:r>
              <a:rPr lang="en-GB" b="1" dirty="0"/>
              <a:t>parasympathetic</a:t>
            </a:r>
            <a:r>
              <a:rPr lang="en-GB" dirty="0"/>
              <a:t> nerves</a:t>
            </a:r>
          </a:p>
        </p:txBody>
      </p:sp>
    </p:spTree>
    <p:extLst>
      <p:ext uri="{BB962C8B-B14F-4D97-AF65-F5344CB8AC3E}">
        <p14:creationId xmlns:p14="http://schemas.microsoft.com/office/powerpoint/2010/main" val="984531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FFC000"/>
          </a:solidFill>
        </p:spPr>
        <p:txBody>
          <a:bodyPr/>
          <a:lstStyle/>
          <a:p>
            <a:r>
              <a:rPr lang="en-GB" dirty="0"/>
              <a:t>Cardiac conducting system</a:t>
            </a:r>
          </a:p>
        </p:txBody>
      </p:sp>
      <p:sp>
        <p:nvSpPr>
          <p:cNvPr id="3" name="Content Placeholder 2"/>
          <p:cNvSpPr>
            <a:spLocks noGrp="1"/>
          </p:cNvSpPr>
          <p:nvPr>
            <p:ph idx="1"/>
          </p:nvPr>
        </p:nvSpPr>
        <p:spPr>
          <a:xfrm>
            <a:off x="152400" y="1371600"/>
            <a:ext cx="4419600" cy="5029200"/>
          </a:xfrm>
        </p:spPr>
        <p:txBody>
          <a:bodyPr>
            <a:normAutofit/>
          </a:bodyPr>
          <a:lstStyle/>
          <a:p>
            <a:r>
              <a:rPr lang="en-GB" b="1" dirty="0">
                <a:solidFill>
                  <a:srgbClr val="92D050"/>
                </a:solidFill>
              </a:rPr>
              <a:t>Sympathetic</a:t>
            </a:r>
            <a:r>
              <a:rPr lang="en-GB" dirty="0"/>
              <a:t> </a:t>
            </a:r>
            <a:r>
              <a:rPr lang="en-GB" b="1" dirty="0"/>
              <a:t>accelerator</a:t>
            </a:r>
            <a:r>
              <a:rPr lang="en-GB" dirty="0"/>
              <a:t> nerves release </a:t>
            </a:r>
            <a:r>
              <a:rPr lang="en-GB" b="1" dirty="0">
                <a:solidFill>
                  <a:srgbClr val="92D050"/>
                </a:solidFill>
              </a:rPr>
              <a:t>nor-adrenaline</a:t>
            </a:r>
            <a:r>
              <a:rPr lang="en-GB" dirty="0"/>
              <a:t> </a:t>
            </a:r>
            <a:r>
              <a:rPr lang="en-GB" b="1" dirty="0"/>
              <a:t>which increases the heart rate.</a:t>
            </a:r>
          </a:p>
          <a:p>
            <a:endParaRPr lang="en-GB" dirty="0"/>
          </a:p>
          <a:p>
            <a:r>
              <a:rPr lang="en-GB" dirty="0"/>
              <a:t>It can be activated due to </a:t>
            </a:r>
            <a:r>
              <a:rPr lang="en-GB" b="1" u="sng" dirty="0">
                <a:solidFill>
                  <a:srgbClr val="92D050"/>
                </a:solidFill>
              </a:rPr>
              <a:t>stress</a:t>
            </a:r>
            <a:r>
              <a:rPr lang="en-GB" b="1" u="sng" dirty="0"/>
              <a:t> or </a:t>
            </a:r>
            <a:r>
              <a:rPr lang="en-GB" b="1" u="sng" dirty="0">
                <a:solidFill>
                  <a:srgbClr val="92D050"/>
                </a:solidFill>
              </a:rPr>
              <a:t>fear</a:t>
            </a:r>
            <a:r>
              <a:rPr lang="en-GB" b="1" u="sng" dirty="0"/>
              <a:t>.</a:t>
            </a:r>
            <a:endParaRPr lang="en-US" b="1" u="sng" dirty="0"/>
          </a:p>
        </p:txBody>
      </p:sp>
      <p:pic>
        <p:nvPicPr>
          <p:cNvPr id="153602" name="Picture 2" descr="http://charlottesmartypants.com/wp-content/uploads/2013/10/FightOrFlight.jpg"/>
          <p:cNvPicPr>
            <a:picLocks noChangeAspect="1" noChangeArrowheads="1"/>
          </p:cNvPicPr>
          <p:nvPr/>
        </p:nvPicPr>
        <p:blipFill>
          <a:blip r:embed="rId2" cstate="print"/>
          <a:srcRect l="7128" r="8147"/>
          <a:stretch>
            <a:fillRect/>
          </a:stretch>
        </p:blipFill>
        <p:spPr bwMode="auto">
          <a:xfrm>
            <a:off x="5486399" y="1081314"/>
            <a:ext cx="3222171" cy="3044022"/>
          </a:xfrm>
          <a:prstGeom prst="rect">
            <a:avLst/>
          </a:prstGeom>
          <a:noFill/>
        </p:spPr>
      </p:pic>
      <p:sp>
        <p:nvSpPr>
          <p:cNvPr id="4" name="Rectangle 3"/>
          <p:cNvSpPr/>
          <p:nvPr/>
        </p:nvSpPr>
        <p:spPr>
          <a:xfrm>
            <a:off x="5105400" y="4419600"/>
            <a:ext cx="3810000" cy="2308324"/>
          </a:xfrm>
          <a:prstGeom prst="rect">
            <a:avLst/>
          </a:prstGeom>
        </p:spPr>
        <p:txBody>
          <a:bodyPr wrap="square">
            <a:spAutoFit/>
          </a:bodyPr>
          <a:lstStyle/>
          <a:p>
            <a:r>
              <a:rPr lang="en-GB" altLang="en-US" dirty="0"/>
              <a:t>NB:-The hormone adrenaline, secreted by adrenal glands, also increases heart rate.</a:t>
            </a:r>
          </a:p>
          <a:p>
            <a:endParaRPr lang="en-GB" altLang="en-US" dirty="0"/>
          </a:p>
          <a:p>
            <a:r>
              <a:rPr lang="en-GB" altLang="en-US" dirty="0"/>
              <a:t>During times of stress or exercise the sympathetic nervous system acts on the adrenal gland making adrenaline which acts on the SAN (pacemaker).</a:t>
            </a:r>
          </a:p>
        </p:txBody>
      </p:sp>
    </p:spTree>
    <p:extLst>
      <p:ext uri="{BB962C8B-B14F-4D97-AF65-F5344CB8AC3E}">
        <p14:creationId xmlns:p14="http://schemas.microsoft.com/office/powerpoint/2010/main" val="51672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Which ventricle is the thicker of the 2 and why?</a:t>
            </a:r>
          </a:p>
          <a:p>
            <a:endParaRPr lang="en-GB" dirty="0"/>
          </a:p>
          <a:p>
            <a:r>
              <a:rPr lang="en-GB" dirty="0"/>
              <a:t>What is the function of valves?</a:t>
            </a:r>
          </a:p>
          <a:p>
            <a:endParaRPr lang="en-GB" dirty="0"/>
          </a:p>
          <a:p>
            <a:r>
              <a:rPr lang="en-GB" dirty="0"/>
              <a:t>What are the names of the valves and where are they situated?</a:t>
            </a:r>
          </a:p>
        </p:txBody>
      </p:sp>
    </p:spTree>
    <p:extLst>
      <p:ext uri="{BB962C8B-B14F-4D97-AF65-F5344CB8AC3E}">
        <p14:creationId xmlns:p14="http://schemas.microsoft.com/office/powerpoint/2010/main" val="2493207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rgbClr val="FFC000"/>
          </a:solidFill>
        </p:spPr>
        <p:txBody>
          <a:bodyPr>
            <a:normAutofit fontScale="90000"/>
          </a:bodyPr>
          <a:lstStyle/>
          <a:p>
            <a:r>
              <a:rPr lang="en-GB" dirty="0"/>
              <a:t>Cardiac conducting system</a:t>
            </a:r>
          </a:p>
        </p:txBody>
      </p:sp>
      <p:sp>
        <p:nvSpPr>
          <p:cNvPr id="3" name="Content Placeholder 2"/>
          <p:cNvSpPr>
            <a:spLocks noGrp="1"/>
          </p:cNvSpPr>
          <p:nvPr>
            <p:ph idx="1"/>
          </p:nvPr>
        </p:nvSpPr>
        <p:spPr/>
        <p:txBody>
          <a:bodyPr>
            <a:normAutofit/>
          </a:bodyPr>
          <a:lstStyle/>
          <a:p>
            <a:r>
              <a:rPr lang="en-GB" b="1" dirty="0">
                <a:solidFill>
                  <a:srgbClr val="92D050"/>
                </a:solidFill>
              </a:rPr>
              <a:t>Parasympathetic nerves </a:t>
            </a:r>
            <a:r>
              <a:rPr lang="en-GB" dirty="0"/>
              <a:t>release </a:t>
            </a:r>
            <a:r>
              <a:rPr lang="en-GB" b="1" dirty="0">
                <a:solidFill>
                  <a:srgbClr val="92D050"/>
                </a:solidFill>
              </a:rPr>
              <a:t>acetylcholine</a:t>
            </a:r>
            <a:r>
              <a:rPr lang="en-GB" dirty="0"/>
              <a:t>, which </a:t>
            </a:r>
            <a:r>
              <a:rPr lang="en-GB" b="1" dirty="0"/>
              <a:t>slows the heart rate</a:t>
            </a:r>
            <a:r>
              <a:rPr lang="en-GB" dirty="0"/>
              <a:t>. </a:t>
            </a:r>
          </a:p>
          <a:p>
            <a:endParaRPr lang="en-GB" dirty="0"/>
          </a:p>
          <a:p>
            <a:r>
              <a:rPr lang="en-GB" dirty="0"/>
              <a:t>These fibres are activated during periods of </a:t>
            </a:r>
            <a:r>
              <a:rPr lang="en-GB" b="1" u="sng" dirty="0">
                <a:solidFill>
                  <a:srgbClr val="92D050"/>
                </a:solidFill>
              </a:rPr>
              <a:t>rest</a:t>
            </a:r>
            <a:r>
              <a:rPr lang="en-GB" u="sng" dirty="0">
                <a:solidFill>
                  <a:srgbClr val="92D050"/>
                </a:solidFill>
              </a:rPr>
              <a:t>.</a:t>
            </a:r>
          </a:p>
          <a:p>
            <a:endParaRPr lang="en-GB" dirty="0"/>
          </a:p>
          <a:p>
            <a:endParaRPr lang="en-GB" dirty="0"/>
          </a:p>
        </p:txBody>
      </p:sp>
    </p:spTree>
    <p:extLst>
      <p:ext uri="{BB962C8B-B14F-4D97-AF65-F5344CB8AC3E}">
        <p14:creationId xmlns:p14="http://schemas.microsoft.com/office/powerpoint/2010/main" val="424600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600200" y="0"/>
            <a:ext cx="6400800" cy="6858000"/>
          </a:xfrm>
          <a:prstGeom prst="rect">
            <a:avLst/>
          </a:prstGeom>
        </p:spPr>
      </p:pic>
    </p:spTree>
    <p:extLst>
      <p:ext uri="{BB962C8B-B14F-4D97-AF65-F5344CB8AC3E}">
        <p14:creationId xmlns:p14="http://schemas.microsoft.com/office/powerpoint/2010/main" val="3450887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41DEDF-E53C-0750-370D-DAE9EEC2BD52}"/>
              </a:ext>
            </a:extLst>
          </p:cNvPr>
          <p:cNvSpPr>
            <a:spLocks noGrp="1"/>
          </p:cNvSpPr>
          <p:nvPr>
            <p:ph idx="1"/>
          </p:nvPr>
        </p:nvSpPr>
        <p:spPr/>
        <p:txBody>
          <a:bodyPr/>
          <a:lstStyle/>
          <a:p>
            <a:r>
              <a:rPr lang="en-GB" dirty="0"/>
              <a:t>The medulla regulates the rate of the sinoatrial node through the antagonistic action of the autonomic nervous system (ANS). A sympathetic nerve releases noradrenaline which increases the heart rate, whereas a parasympathetic nerve releases acetylcholine which decreases the heart rate.</a:t>
            </a:r>
          </a:p>
        </p:txBody>
      </p:sp>
    </p:spTree>
    <p:extLst>
      <p:ext uri="{BB962C8B-B14F-4D97-AF65-F5344CB8AC3E}">
        <p14:creationId xmlns:p14="http://schemas.microsoft.com/office/powerpoint/2010/main" val="216191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rgbClr val="FFC000"/>
          </a:solidFill>
        </p:spPr>
        <p:txBody>
          <a:bodyPr>
            <a:normAutofit fontScale="90000"/>
          </a:bodyPr>
          <a:lstStyle/>
          <a:p>
            <a:r>
              <a:rPr lang="en-GB" dirty="0"/>
              <a:t>Cardiac conducting system</a:t>
            </a:r>
          </a:p>
        </p:txBody>
      </p:sp>
      <p:sp>
        <p:nvSpPr>
          <p:cNvPr id="3" name="Content Placeholder 2"/>
          <p:cNvSpPr>
            <a:spLocks noGrp="1"/>
          </p:cNvSpPr>
          <p:nvPr>
            <p:ph idx="1"/>
          </p:nvPr>
        </p:nvSpPr>
        <p:spPr>
          <a:xfrm>
            <a:off x="0" y="1299029"/>
            <a:ext cx="4343400" cy="5105400"/>
          </a:xfrm>
        </p:spPr>
        <p:txBody>
          <a:bodyPr>
            <a:normAutofit fontScale="92500" lnSpcReduction="10000"/>
          </a:bodyPr>
          <a:lstStyle/>
          <a:p>
            <a:r>
              <a:rPr lang="en-GB" dirty="0"/>
              <a:t>The electrical impulses in the heart generates currents that can be detected by an </a:t>
            </a:r>
            <a:r>
              <a:rPr lang="en-GB" b="1" dirty="0"/>
              <a:t>electrocardiogram (ECG). </a:t>
            </a:r>
          </a:p>
          <a:p>
            <a:endParaRPr lang="en-GB" dirty="0"/>
          </a:p>
          <a:p>
            <a:r>
              <a:rPr lang="en-GB" dirty="0"/>
              <a:t>An ECG is used to measure the electrical changes that take place in the heart.</a:t>
            </a:r>
            <a:endParaRPr lang="en-US" dirty="0"/>
          </a:p>
          <a:p>
            <a:endParaRPr lang="en-GB" dirty="0"/>
          </a:p>
        </p:txBody>
      </p:sp>
      <p:pic>
        <p:nvPicPr>
          <p:cNvPr id="144386" name="Picture 2" descr="http://studentnursediaries.files.wordpress.com/2011/06/normalecg2.png"/>
          <p:cNvPicPr>
            <a:picLocks noChangeAspect="1" noChangeArrowheads="1"/>
          </p:cNvPicPr>
          <p:nvPr/>
        </p:nvPicPr>
        <p:blipFill>
          <a:blip r:embed="rId2" cstate="print"/>
          <a:srcRect l="9320" t="10178" r="10076" b="12468"/>
          <a:stretch>
            <a:fillRect/>
          </a:stretch>
        </p:blipFill>
        <p:spPr bwMode="auto">
          <a:xfrm>
            <a:off x="4876800" y="1676400"/>
            <a:ext cx="4090737" cy="3886200"/>
          </a:xfrm>
          <a:prstGeom prst="rect">
            <a:avLst/>
          </a:prstGeom>
          <a:noFill/>
        </p:spPr>
      </p:pic>
      <p:pic>
        <p:nvPicPr>
          <p:cNvPr id="4" name="Picture 3"/>
          <p:cNvPicPr>
            <a:picLocks noChangeAspect="1"/>
          </p:cNvPicPr>
          <p:nvPr/>
        </p:nvPicPr>
        <p:blipFill>
          <a:blip r:embed="rId3"/>
          <a:stretch>
            <a:fillRect/>
          </a:stretch>
        </p:blipFill>
        <p:spPr>
          <a:xfrm>
            <a:off x="4114800" y="1108528"/>
            <a:ext cx="5181600" cy="5749471"/>
          </a:xfrm>
          <a:prstGeom prst="rect">
            <a:avLst/>
          </a:prstGeom>
        </p:spPr>
      </p:pic>
    </p:spTree>
    <p:extLst>
      <p:ext uri="{BB962C8B-B14F-4D97-AF65-F5344CB8AC3E}">
        <p14:creationId xmlns:p14="http://schemas.microsoft.com/office/powerpoint/2010/main" val="9814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FFC000"/>
          </a:solidFill>
        </p:spPr>
        <p:txBody>
          <a:bodyPr/>
          <a:lstStyle/>
          <a:p>
            <a:r>
              <a:rPr lang="en-GB" dirty="0"/>
              <a:t>Cardiac conducting system</a:t>
            </a:r>
          </a:p>
        </p:txBody>
      </p:sp>
      <p:sp>
        <p:nvSpPr>
          <p:cNvPr id="3" name="Content Placeholder 2"/>
          <p:cNvSpPr>
            <a:spLocks noGrp="1"/>
          </p:cNvSpPr>
          <p:nvPr>
            <p:ph idx="1"/>
          </p:nvPr>
        </p:nvSpPr>
        <p:spPr>
          <a:xfrm>
            <a:off x="152400" y="1676400"/>
            <a:ext cx="5029200" cy="4525963"/>
          </a:xfrm>
        </p:spPr>
        <p:txBody>
          <a:bodyPr>
            <a:normAutofit fontScale="85000" lnSpcReduction="10000"/>
          </a:bodyPr>
          <a:lstStyle/>
          <a:p>
            <a:r>
              <a:rPr lang="en-GB" dirty="0"/>
              <a:t>P wave – the wave of electrical impulses spreading over the atria from the SAN.</a:t>
            </a:r>
          </a:p>
          <a:p>
            <a:endParaRPr lang="en-US" dirty="0"/>
          </a:p>
          <a:p>
            <a:r>
              <a:rPr lang="en-GB" dirty="0"/>
              <a:t>Q-R-S complex – the electrical impulses through the ventricles.</a:t>
            </a:r>
          </a:p>
          <a:p>
            <a:endParaRPr lang="en-US" dirty="0"/>
          </a:p>
          <a:p>
            <a:r>
              <a:rPr lang="en-GB" dirty="0"/>
              <a:t>T wave – the electrical recovery of the ventricles at the end of ventricular systole.</a:t>
            </a:r>
            <a:endParaRPr lang="en-US" dirty="0"/>
          </a:p>
          <a:p>
            <a:endParaRPr lang="en-GB" dirty="0"/>
          </a:p>
        </p:txBody>
      </p:sp>
      <p:pic>
        <p:nvPicPr>
          <p:cNvPr id="4" name="Picture 3"/>
          <p:cNvPicPr>
            <a:picLocks noChangeAspect="1"/>
          </p:cNvPicPr>
          <p:nvPr/>
        </p:nvPicPr>
        <p:blipFill rotWithShape="1">
          <a:blip r:embed="rId2"/>
          <a:srcRect l="12372" t="40860" r="35255" b="2731"/>
          <a:stretch/>
        </p:blipFill>
        <p:spPr>
          <a:xfrm>
            <a:off x="5486400" y="1905000"/>
            <a:ext cx="3532909" cy="4222249"/>
          </a:xfrm>
          <a:prstGeom prst="rect">
            <a:avLst/>
          </a:prstGeom>
        </p:spPr>
      </p:pic>
    </p:spTree>
    <p:extLst>
      <p:ext uri="{BB962C8B-B14F-4D97-AF65-F5344CB8AC3E}">
        <p14:creationId xmlns:p14="http://schemas.microsoft.com/office/powerpoint/2010/main" val="368243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8" name="Picture 4" descr="http://3.bp.blogspot.com/-IffxiHB0VgE/TfxOdOgcpzI/AAAAAAAAADA/0Nu9-ec-SQM/s1600/ecg.gif"/>
          <p:cNvPicPr>
            <a:picLocks noChangeAspect="1" noChangeArrowheads="1"/>
          </p:cNvPicPr>
          <p:nvPr/>
        </p:nvPicPr>
        <p:blipFill>
          <a:blip r:embed="rId2" cstate="print"/>
          <a:srcRect r="2201"/>
          <a:stretch>
            <a:fillRect/>
          </a:stretch>
        </p:blipFill>
        <p:spPr bwMode="auto">
          <a:xfrm>
            <a:off x="0" y="381000"/>
            <a:ext cx="9144000" cy="6096000"/>
          </a:xfrm>
          <a:prstGeom prst="rect">
            <a:avLst/>
          </a:prstGeom>
          <a:noFill/>
        </p:spPr>
      </p:pic>
    </p:spTree>
    <p:extLst>
      <p:ext uri="{BB962C8B-B14F-4D97-AF65-F5344CB8AC3E}">
        <p14:creationId xmlns:p14="http://schemas.microsoft.com/office/powerpoint/2010/main" val="1572549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http://graphics8.nytimes.com/images/2007/08/01/health/adam/1135.jpg"/>
          <p:cNvPicPr>
            <a:picLocks noChangeAspect="1" noChangeArrowheads="1"/>
          </p:cNvPicPr>
          <p:nvPr/>
        </p:nvPicPr>
        <p:blipFill>
          <a:blip r:embed="rId2" cstate="print"/>
          <a:srcRect l="1634" t="1042" b="8681"/>
          <a:stretch>
            <a:fillRect/>
          </a:stretch>
        </p:blipFill>
        <p:spPr bwMode="auto">
          <a:xfrm>
            <a:off x="0" y="-2"/>
            <a:ext cx="9144000" cy="6858001"/>
          </a:xfrm>
          <a:prstGeom prst="rect">
            <a:avLst/>
          </a:prstGeom>
          <a:noFill/>
        </p:spPr>
      </p:pic>
    </p:spTree>
    <p:extLst>
      <p:ext uri="{BB962C8B-B14F-4D97-AF65-F5344CB8AC3E}">
        <p14:creationId xmlns:p14="http://schemas.microsoft.com/office/powerpoint/2010/main" val="1202336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514" y="-36286"/>
            <a:ext cx="5336942" cy="7044169"/>
          </a:xfrm>
          <a:prstGeom prst="rect">
            <a:avLst/>
          </a:prstGeom>
        </p:spPr>
      </p:pic>
    </p:spTree>
    <p:extLst>
      <p:ext uri="{BB962C8B-B14F-4D97-AF65-F5344CB8AC3E}">
        <p14:creationId xmlns:p14="http://schemas.microsoft.com/office/powerpoint/2010/main" val="3339837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8743" y="2743200"/>
            <a:ext cx="2819400" cy="2209800"/>
          </a:xfrm>
        </p:spPr>
        <p:txBody>
          <a:bodyPr>
            <a:normAutofit fontScale="90000"/>
          </a:bodyPr>
          <a:lstStyle/>
          <a:p>
            <a:r>
              <a:rPr lang="en-GB" dirty="0"/>
              <a:t>Look for full cardiac cycle….. In this case it is 0.5s.</a:t>
            </a:r>
            <a:br>
              <a:rPr lang="en-GB" dirty="0"/>
            </a:br>
            <a:br>
              <a:rPr lang="en-GB" dirty="0"/>
            </a:br>
            <a:r>
              <a:rPr lang="en-GB" dirty="0"/>
              <a:t>Then 60/0.5 = 120 beats per minute</a:t>
            </a:r>
          </a:p>
        </p:txBody>
      </p:sp>
      <p:sp>
        <p:nvSpPr>
          <p:cNvPr id="3" name="Content Placeholder 2"/>
          <p:cNvSpPr>
            <a:spLocks noGrp="1"/>
          </p:cNvSpPr>
          <p:nvPr>
            <p:ph idx="1"/>
          </p:nvPr>
        </p:nvSpPr>
        <p:spPr>
          <a:xfrm>
            <a:off x="457200" y="1600200"/>
            <a:ext cx="6019800" cy="4525963"/>
          </a:xfrm>
        </p:spPr>
        <p:txBody>
          <a:bodyPr/>
          <a:lstStyle/>
          <a:p>
            <a:endParaRPr lang="en-GB" dirty="0"/>
          </a:p>
        </p:txBody>
      </p:sp>
      <p:pic>
        <p:nvPicPr>
          <p:cNvPr id="4" name="Picture 3"/>
          <p:cNvPicPr>
            <a:picLocks noChangeAspect="1"/>
          </p:cNvPicPr>
          <p:nvPr/>
        </p:nvPicPr>
        <p:blipFill>
          <a:blip r:embed="rId2"/>
          <a:stretch>
            <a:fillRect/>
          </a:stretch>
        </p:blipFill>
        <p:spPr>
          <a:xfrm>
            <a:off x="14514" y="-36286"/>
            <a:ext cx="5336942" cy="7044169"/>
          </a:xfrm>
          <a:prstGeom prst="rect">
            <a:avLst/>
          </a:prstGeom>
        </p:spPr>
      </p:pic>
      <p:sp>
        <p:nvSpPr>
          <p:cNvPr id="5" name="Oval 4"/>
          <p:cNvSpPr/>
          <p:nvPr/>
        </p:nvSpPr>
        <p:spPr>
          <a:xfrm>
            <a:off x="533400" y="5630863"/>
            <a:ext cx="5334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81246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562600" y="1600200"/>
            <a:ext cx="2514600" cy="4525963"/>
          </a:xfrm>
        </p:spPr>
        <p:txBody>
          <a:bodyPr/>
          <a:lstStyle/>
          <a:p>
            <a:r>
              <a:rPr lang="en-GB" dirty="0"/>
              <a:t>This person’s heart rate would be 75bpm based on 60s / 0.8.</a:t>
            </a:r>
          </a:p>
          <a:p>
            <a:r>
              <a:rPr lang="en-GB" dirty="0"/>
              <a:t>= 75.</a:t>
            </a:r>
          </a:p>
        </p:txBody>
      </p:sp>
      <p:pic>
        <p:nvPicPr>
          <p:cNvPr id="4" name="Picture 3"/>
          <p:cNvPicPr>
            <a:picLocks noChangeAspect="1"/>
          </p:cNvPicPr>
          <p:nvPr/>
        </p:nvPicPr>
        <p:blipFill>
          <a:blip r:embed="rId2"/>
          <a:stretch>
            <a:fillRect/>
          </a:stretch>
        </p:blipFill>
        <p:spPr>
          <a:xfrm>
            <a:off x="152400" y="292781"/>
            <a:ext cx="5131925" cy="6097501"/>
          </a:xfrm>
          <a:prstGeom prst="rect">
            <a:avLst/>
          </a:prstGeom>
        </p:spPr>
      </p:pic>
    </p:spTree>
    <p:extLst>
      <p:ext uri="{BB962C8B-B14F-4D97-AF65-F5344CB8AC3E}">
        <p14:creationId xmlns:p14="http://schemas.microsoft.com/office/powerpoint/2010/main" val="203120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77000"/>
          </a:xfrm>
        </p:spPr>
        <p:txBody>
          <a:bodyPr>
            <a:normAutofit fontScale="55000" lnSpcReduction="20000"/>
          </a:bodyPr>
          <a:lstStyle/>
          <a:p>
            <a:r>
              <a:rPr lang="en-GB" dirty="0"/>
              <a:t>1. Collect a copy of the heart diagram and stick it into your notes.</a:t>
            </a:r>
          </a:p>
          <a:p>
            <a:pPr marL="0" indent="0">
              <a:buNone/>
            </a:pPr>
            <a:endParaRPr lang="en-GB" dirty="0"/>
          </a:p>
          <a:p>
            <a:r>
              <a:rPr lang="en-GB" dirty="0"/>
              <a:t>2. Add labels to show the positions of the right and left atria, right and left ventricles and valves.</a:t>
            </a:r>
          </a:p>
          <a:p>
            <a:endParaRPr lang="en-GB" dirty="0"/>
          </a:p>
          <a:p>
            <a:r>
              <a:rPr lang="en-GB" dirty="0"/>
              <a:t>3. Add arrows to your diagram to show how blood moves through the heart.</a:t>
            </a:r>
          </a:p>
          <a:p>
            <a:endParaRPr lang="en-GB" dirty="0"/>
          </a:p>
          <a:p>
            <a:r>
              <a:rPr lang="en-GB" dirty="0"/>
              <a:t>4. Colour the right atrium and ventricle blue, and the left atrium and ventricle red.</a:t>
            </a:r>
          </a:p>
          <a:p>
            <a:endParaRPr lang="en-GB" dirty="0"/>
          </a:p>
          <a:p>
            <a:r>
              <a:rPr lang="en-GB" dirty="0"/>
              <a:t>5. Add a key to explain that blue shows deoxygenated blood and red shows oxygenated blood.</a:t>
            </a:r>
          </a:p>
          <a:p>
            <a:endParaRPr lang="en-GB" dirty="0"/>
          </a:p>
          <a:p>
            <a:r>
              <a:rPr lang="en-GB" dirty="0"/>
              <a:t>6. Give the meaning of the terms oxygenated blood and deoxygenated blood.</a:t>
            </a:r>
          </a:p>
          <a:p>
            <a:endParaRPr lang="en-GB" dirty="0"/>
          </a:p>
          <a:p>
            <a:r>
              <a:rPr lang="en-GB" dirty="0"/>
              <a:t>7. Name the four major blood vessels leading into and out of the heart.</a:t>
            </a:r>
          </a:p>
          <a:p>
            <a:endParaRPr lang="en-GB" dirty="0"/>
          </a:p>
          <a:p>
            <a:r>
              <a:rPr lang="en-GB" dirty="0"/>
              <a:t>8. Explain where each blood vessel transports blood from and to. </a:t>
            </a:r>
          </a:p>
          <a:p>
            <a:endParaRPr lang="en-GB" dirty="0"/>
          </a:p>
          <a:p>
            <a:r>
              <a:rPr lang="en-GB" dirty="0"/>
              <a:t>9. How does the blood in the pulmonary artery differ from blood in other arteries?</a:t>
            </a:r>
          </a:p>
          <a:p>
            <a:endParaRPr lang="en-GB" dirty="0"/>
          </a:p>
          <a:p>
            <a:r>
              <a:rPr lang="en-GB" dirty="0"/>
              <a:t>10. How is the hepatic portal vein different from other veins in the body?</a:t>
            </a:r>
          </a:p>
          <a:p>
            <a:endParaRPr lang="en-GB" dirty="0"/>
          </a:p>
          <a:p>
            <a:r>
              <a:rPr lang="en-GB" dirty="0"/>
              <a:t>11. Look at figure 13.3 pg.160.  Stick in a copy of this diagram.</a:t>
            </a:r>
          </a:p>
          <a:p>
            <a:endParaRPr lang="en-GB" dirty="0"/>
          </a:p>
          <a:p>
            <a:endParaRPr lang="en-GB" dirty="0"/>
          </a:p>
        </p:txBody>
      </p:sp>
    </p:spTree>
    <p:extLst>
      <p:ext uri="{BB962C8B-B14F-4D97-AF65-F5344CB8AC3E}">
        <p14:creationId xmlns:p14="http://schemas.microsoft.com/office/powerpoint/2010/main" val="981881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7A3D4-B42F-4854-889A-6B7F483BDE2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1469259-2D47-BB70-59F9-040A7925B753}"/>
              </a:ext>
            </a:extLst>
          </p:cNvPr>
          <p:cNvSpPr>
            <a:spLocks noGrp="1"/>
          </p:cNvSpPr>
          <p:nvPr>
            <p:ph idx="1"/>
          </p:nvPr>
        </p:nvSpPr>
        <p:spPr/>
        <p:txBody>
          <a:bodyPr/>
          <a:lstStyle/>
          <a:p>
            <a:r>
              <a:rPr lang="en-GB" dirty="0"/>
              <a:t>Impulses in the heart generate currents that can be detected by an electrocardiogram (ECG). Interpretation of electrocardiograms (ECG) should involve calculation of heart rate and linking of the waves to atrial systole, ventricular systole and diastole.</a:t>
            </a:r>
          </a:p>
          <a:p>
            <a:endParaRPr lang="en-GB" dirty="0"/>
          </a:p>
        </p:txBody>
      </p:sp>
    </p:spTree>
    <p:extLst>
      <p:ext uri="{BB962C8B-B14F-4D97-AF65-F5344CB8AC3E}">
        <p14:creationId xmlns:p14="http://schemas.microsoft.com/office/powerpoint/2010/main" val="2831493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57200" y="417759"/>
            <a:ext cx="6910314" cy="5449641"/>
          </a:xfrm>
          <a:prstGeom prst="rect">
            <a:avLst/>
          </a:prstGeom>
        </p:spPr>
      </p:pic>
    </p:spTree>
    <p:extLst>
      <p:ext uri="{BB962C8B-B14F-4D97-AF65-F5344CB8AC3E}">
        <p14:creationId xmlns:p14="http://schemas.microsoft.com/office/powerpoint/2010/main" val="1274873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a:stretch>
            <a:fillRect/>
          </a:stretch>
        </p:blipFill>
        <p:spPr>
          <a:xfrm>
            <a:off x="4279366" y="3570548"/>
            <a:ext cx="585267" cy="585267"/>
          </a:xfrm>
          <a:prstGeom prst="rect">
            <a:avLst/>
          </a:prstGeom>
        </p:spPr>
      </p:pic>
      <p:pic>
        <p:nvPicPr>
          <p:cNvPr id="4" name="Picture 3"/>
          <p:cNvPicPr>
            <a:picLocks noChangeAspect="1"/>
          </p:cNvPicPr>
          <p:nvPr/>
        </p:nvPicPr>
        <p:blipFill>
          <a:blip r:embed="rId3"/>
          <a:stretch>
            <a:fillRect/>
          </a:stretch>
        </p:blipFill>
        <p:spPr>
          <a:xfrm>
            <a:off x="0" y="25400"/>
            <a:ext cx="6910314" cy="5449641"/>
          </a:xfrm>
          <a:prstGeom prst="rect">
            <a:avLst/>
          </a:prstGeom>
        </p:spPr>
      </p:pic>
      <p:sp>
        <p:nvSpPr>
          <p:cNvPr id="7" name="Oval 6"/>
          <p:cNvSpPr/>
          <p:nvPr/>
        </p:nvSpPr>
        <p:spPr>
          <a:xfrm>
            <a:off x="1371600" y="2133600"/>
            <a:ext cx="5334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09600" y="5638800"/>
            <a:ext cx="4953000" cy="584775"/>
          </a:xfrm>
          <a:prstGeom prst="rect">
            <a:avLst/>
          </a:prstGeom>
          <a:noFill/>
        </p:spPr>
        <p:txBody>
          <a:bodyPr wrap="square" rtlCol="0">
            <a:spAutoFit/>
          </a:bodyPr>
          <a:lstStyle/>
          <a:p>
            <a:r>
              <a:rPr lang="en-GB" sz="3200" b="1" dirty="0">
                <a:solidFill>
                  <a:srgbClr val="92D050"/>
                </a:solidFill>
              </a:rPr>
              <a:t>A = SAN    B = AVN</a:t>
            </a:r>
          </a:p>
        </p:txBody>
      </p:sp>
    </p:spTree>
    <p:extLst>
      <p:ext uri="{BB962C8B-B14F-4D97-AF65-F5344CB8AC3E}">
        <p14:creationId xmlns:p14="http://schemas.microsoft.com/office/powerpoint/2010/main" val="3650197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FFC000"/>
          </a:solidFill>
        </p:spPr>
        <p:txBody>
          <a:bodyPr/>
          <a:lstStyle/>
          <a:p>
            <a:r>
              <a:rPr lang="en-GB" dirty="0"/>
              <a:t>Cardiac conducting system</a:t>
            </a:r>
          </a:p>
        </p:txBody>
      </p:sp>
      <p:sp>
        <p:nvSpPr>
          <p:cNvPr id="3" name="Content Placeholder 2"/>
          <p:cNvSpPr>
            <a:spLocks noGrp="1"/>
          </p:cNvSpPr>
          <p:nvPr>
            <p:ph idx="1"/>
          </p:nvPr>
        </p:nvSpPr>
        <p:spPr/>
        <p:txBody>
          <a:bodyPr/>
          <a:lstStyle/>
          <a:p>
            <a:r>
              <a:rPr lang="en-GB" dirty="0"/>
              <a:t>Occasionally the heart’s conducting system fails to function properly.</a:t>
            </a:r>
          </a:p>
          <a:p>
            <a:endParaRPr lang="en-GB" dirty="0"/>
          </a:p>
          <a:p>
            <a:r>
              <a:rPr lang="en-GB" dirty="0"/>
              <a:t>Watch the video on the following website:</a:t>
            </a:r>
          </a:p>
          <a:p>
            <a:endParaRPr lang="en-GB" dirty="0"/>
          </a:p>
          <a:p>
            <a:r>
              <a:rPr lang="en-GB" dirty="0">
                <a:hlinkClick r:id="rId2"/>
              </a:rPr>
              <a:t>www.nhs.uk/conditions/pacemakerimplantation/pages/introduction.aspx</a:t>
            </a:r>
            <a:endParaRPr lang="en-GB" dirty="0"/>
          </a:p>
          <a:p>
            <a:endParaRPr lang="en-GB" dirty="0"/>
          </a:p>
        </p:txBody>
      </p:sp>
    </p:spTree>
    <p:extLst>
      <p:ext uri="{BB962C8B-B14F-4D97-AF65-F5344CB8AC3E}">
        <p14:creationId xmlns:p14="http://schemas.microsoft.com/office/powerpoint/2010/main" val="3599853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chemeClr val="accent4">
              <a:lumMod val="60000"/>
              <a:lumOff val="40000"/>
            </a:schemeClr>
          </a:solidFill>
        </p:spPr>
        <p:txBody>
          <a:bodyPr>
            <a:normAutofit fontScale="90000"/>
          </a:bodyPr>
          <a:lstStyle/>
          <a:p>
            <a:r>
              <a:rPr lang="en-GB" dirty="0"/>
              <a:t>Blood Pressure</a:t>
            </a:r>
          </a:p>
        </p:txBody>
      </p:sp>
      <p:sp>
        <p:nvSpPr>
          <p:cNvPr id="3" name="Content Placeholder 2"/>
          <p:cNvSpPr>
            <a:spLocks noGrp="1"/>
          </p:cNvSpPr>
          <p:nvPr>
            <p:ph idx="1"/>
          </p:nvPr>
        </p:nvSpPr>
        <p:spPr>
          <a:xfrm>
            <a:off x="152400" y="1072024"/>
            <a:ext cx="8686800" cy="4525963"/>
          </a:xfrm>
        </p:spPr>
        <p:txBody>
          <a:bodyPr/>
          <a:lstStyle/>
          <a:p>
            <a:r>
              <a:rPr lang="en-GB" dirty="0"/>
              <a:t>Blood pressure is the force exerted by blood against the walls of the blood vessels. It is measured in millimetres of mercury (mmHg).</a:t>
            </a:r>
          </a:p>
          <a:p>
            <a:endParaRPr lang="en-GB" dirty="0"/>
          </a:p>
          <a:p>
            <a:r>
              <a:rPr lang="en-GB" dirty="0"/>
              <a:t>It can be measured using a </a:t>
            </a:r>
            <a:r>
              <a:rPr lang="en-GB" b="1" dirty="0">
                <a:solidFill>
                  <a:srgbClr val="92D050"/>
                </a:solidFill>
              </a:rPr>
              <a:t>sphygmomanometer.</a:t>
            </a:r>
          </a:p>
          <a:p>
            <a:endParaRPr lang="en-GB" dirty="0"/>
          </a:p>
        </p:txBody>
      </p:sp>
      <p:pic>
        <p:nvPicPr>
          <p:cNvPr id="4" name="Picture 3"/>
          <p:cNvPicPr>
            <a:picLocks noChangeAspect="1"/>
          </p:cNvPicPr>
          <p:nvPr/>
        </p:nvPicPr>
        <p:blipFill>
          <a:blip r:embed="rId2"/>
          <a:stretch>
            <a:fillRect/>
          </a:stretch>
        </p:blipFill>
        <p:spPr>
          <a:xfrm>
            <a:off x="5029200" y="3899785"/>
            <a:ext cx="3962400" cy="2962833"/>
          </a:xfrm>
          <a:prstGeom prst="rect">
            <a:avLst/>
          </a:prstGeom>
        </p:spPr>
      </p:pic>
    </p:spTree>
    <p:extLst>
      <p:ext uri="{BB962C8B-B14F-4D97-AF65-F5344CB8AC3E}">
        <p14:creationId xmlns:p14="http://schemas.microsoft.com/office/powerpoint/2010/main" val="23406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accent4">
              <a:lumMod val="60000"/>
              <a:lumOff val="40000"/>
            </a:schemeClr>
          </a:solidFill>
        </p:spPr>
        <p:txBody>
          <a:bodyPr/>
          <a:lstStyle/>
          <a:p>
            <a:r>
              <a:rPr lang="en-GB" dirty="0"/>
              <a:t>Blood pressure</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GB" dirty="0"/>
              <a:t>Blood pressure is generated by the contraction of the </a:t>
            </a:r>
            <a:r>
              <a:rPr lang="en-GB" b="1" dirty="0"/>
              <a:t>ventricles.</a:t>
            </a:r>
          </a:p>
          <a:p>
            <a:endParaRPr lang="en-GB" dirty="0"/>
          </a:p>
          <a:p>
            <a:r>
              <a:rPr lang="en-GB" dirty="0"/>
              <a:t>Blood pressure is </a:t>
            </a:r>
            <a:r>
              <a:rPr lang="en-GB" b="1" dirty="0"/>
              <a:t>highest</a:t>
            </a:r>
            <a:r>
              <a:rPr lang="en-GB" dirty="0"/>
              <a:t> during ventricular contraction (</a:t>
            </a:r>
            <a:r>
              <a:rPr lang="en-GB" b="1" dirty="0"/>
              <a:t>systole</a:t>
            </a:r>
            <a:r>
              <a:rPr lang="en-GB" dirty="0"/>
              <a:t>) and </a:t>
            </a:r>
            <a:r>
              <a:rPr lang="en-GB" b="1" dirty="0"/>
              <a:t>lowest</a:t>
            </a:r>
            <a:r>
              <a:rPr lang="en-GB" dirty="0"/>
              <a:t> during relaxation of the ventricles (</a:t>
            </a:r>
            <a:r>
              <a:rPr lang="en-GB" b="1" dirty="0"/>
              <a:t>diastole</a:t>
            </a:r>
            <a:r>
              <a:rPr lang="en-GB" dirty="0"/>
              <a:t>).</a:t>
            </a:r>
          </a:p>
          <a:p>
            <a:endParaRPr lang="en-GB" dirty="0"/>
          </a:p>
          <a:p>
            <a:r>
              <a:rPr lang="en-GB" dirty="0"/>
              <a:t>The highest value is the systolic pressure (e.g. 120) and the lowest is the diastolic pressure (e.g. 80).</a:t>
            </a:r>
          </a:p>
          <a:p>
            <a:endParaRPr lang="en-US" dirty="0"/>
          </a:p>
        </p:txBody>
      </p:sp>
    </p:spTree>
    <p:extLst>
      <p:ext uri="{BB962C8B-B14F-4D97-AF65-F5344CB8AC3E}">
        <p14:creationId xmlns:p14="http://schemas.microsoft.com/office/powerpoint/2010/main" val="412604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63562"/>
          </a:xfrm>
          <a:solidFill>
            <a:schemeClr val="accent4">
              <a:lumMod val="60000"/>
              <a:lumOff val="40000"/>
            </a:schemeClr>
          </a:solidFill>
        </p:spPr>
        <p:txBody>
          <a:bodyPr>
            <a:normAutofit fontScale="90000"/>
          </a:bodyPr>
          <a:lstStyle/>
          <a:p>
            <a:r>
              <a:rPr lang="en-GB" dirty="0"/>
              <a:t>Blood pressure</a:t>
            </a:r>
            <a:endParaRPr lang="en-US" dirty="0"/>
          </a:p>
        </p:txBody>
      </p:sp>
      <p:sp>
        <p:nvSpPr>
          <p:cNvPr id="6" name="Content Placeholder 5"/>
          <p:cNvSpPr>
            <a:spLocks noGrp="1"/>
          </p:cNvSpPr>
          <p:nvPr>
            <p:ph idx="1"/>
          </p:nvPr>
        </p:nvSpPr>
        <p:spPr/>
        <p:txBody>
          <a:bodyPr/>
          <a:lstStyle/>
          <a:p>
            <a:r>
              <a:rPr lang="en-GB" dirty="0"/>
              <a:t>The blood pressure in the aorta rises and falls during each cardiac cycle.</a:t>
            </a:r>
            <a:endParaRPr lang="en-US" dirty="0"/>
          </a:p>
        </p:txBody>
      </p:sp>
      <p:pic>
        <p:nvPicPr>
          <p:cNvPr id="175106" name="Picture 2"/>
          <p:cNvPicPr>
            <a:picLocks noChangeAspect="1" noChangeArrowheads="1"/>
          </p:cNvPicPr>
          <p:nvPr/>
        </p:nvPicPr>
        <p:blipFill>
          <a:blip r:embed="rId2" cstate="print"/>
          <a:srcRect/>
          <a:stretch>
            <a:fillRect/>
          </a:stretch>
        </p:blipFill>
        <p:spPr bwMode="auto">
          <a:xfrm>
            <a:off x="1676400" y="3033486"/>
            <a:ext cx="5562600" cy="3443514"/>
          </a:xfrm>
          <a:prstGeom prst="rect">
            <a:avLst/>
          </a:prstGeom>
          <a:noFill/>
          <a:ln w="9525">
            <a:noFill/>
            <a:miter lim="800000"/>
            <a:headEnd/>
            <a:tailEnd/>
          </a:ln>
        </p:spPr>
      </p:pic>
    </p:spTree>
    <p:extLst>
      <p:ext uri="{BB962C8B-B14F-4D97-AF65-F5344CB8AC3E}">
        <p14:creationId xmlns:p14="http://schemas.microsoft.com/office/powerpoint/2010/main" val="7489376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48400" y="914400"/>
            <a:ext cx="2286000" cy="4648200"/>
          </a:xfrm>
        </p:spPr>
        <p:txBody>
          <a:bodyPr>
            <a:normAutofit fontScale="92500" lnSpcReduction="10000"/>
          </a:bodyPr>
          <a:lstStyle/>
          <a:p>
            <a:r>
              <a:rPr lang="en-GB" dirty="0"/>
              <a:t>As blood travels around the circulatory system, the pressure drops to almost zero.</a:t>
            </a:r>
            <a:endParaRPr lang="en-US" dirty="0"/>
          </a:p>
        </p:txBody>
      </p:sp>
      <p:pic>
        <p:nvPicPr>
          <p:cNvPr id="2" name="Picture 1"/>
          <p:cNvPicPr>
            <a:picLocks noChangeAspect="1"/>
          </p:cNvPicPr>
          <p:nvPr/>
        </p:nvPicPr>
        <p:blipFill>
          <a:blip r:embed="rId2"/>
          <a:stretch>
            <a:fillRect/>
          </a:stretch>
        </p:blipFill>
        <p:spPr>
          <a:xfrm>
            <a:off x="21770" y="29028"/>
            <a:ext cx="5998029" cy="6828971"/>
          </a:xfrm>
          <a:prstGeom prst="rect">
            <a:avLst/>
          </a:prstGeom>
        </p:spPr>
      </p:pic>
    </p:spTree>
    <p:extLst>
      <p:ext uri="{BB962C8B-B14F-4D97-AF65-F5344CB8AC3E}">
        <p14:creationId xmlns:p14="http://schemas.microsoft.com/office/powerpoint/2010/main" val="21744877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chemeClr val="accent4">
              <a:lumMod val="60000"/>
              <a:lumOff val="40000"/>
            </a:schemeClr>
          </a:solidFill>
        </p:spPr>
        <p:txBody>
          <a:bodyPr>
            <a:normAutofit fontScale="90000"/>
          </a:bodyPr>
          <a:lstStyle/>
          <a:p>
            <a:r>
              <a:rPr lang="en-GB" dirty="0"/>
              <a:t>Blood pressure</a:t>
            </a:r>
          </a:p>
        </p:txBody>
      </p:sp>
      <p:sp>
        <p:nvSpPr>
          <p:cNvPr id="3" name="Content Placeholder 2"/>
          <p:cNvSpPr>
            <a:spLocks noGrp="1"/>
          </p:cNvSpPr>
          <p:nvPr>
            <p:ph idx="1"/>
          </p:nvPr>
        </p:nvSpPr>
        <p:spPr/>
        <p:txBody>
          <a:bodyPr/>
          <a:lstStyle/>
          <a:p>
            <a:r>
              <a:rPr lang="en-GB" dirty="0"/>
              <a:t>Blood pressure can be a health indicator and is monitored using a </a:t>
            </a:r>
            <a:r>
              <a:rPr lang="en-GB" b="1" dirty="0"/>
              <a:t>sphygmomanometer.</a:t>
            </a:r>
          </a:p>
          <a:p>
            <a:endParaRPr lang="en-GB" dirty="0"/>
          </a:p>
          <a:p>
            <a:r>
              <a:rPr lang="en-GB" dirty="0"/>
              <a:t>Blood pressure values are written with the systolic pressure over the diastolic pressure.</a:t>
            </a:r>
          </a:p>
          <a:p>
            <a:endParaRPr lang="en-GB" dirty="0"/>
          </a:p>
          <a:p>
            <a:r>
              <a:rPr lang="en-GB" dirty="0"/>
              <a:t>A value of </a:t>
            </a:r>
            <a:r>
              <a:rPr lang="en-GB" b="1" dirty="0"/>
              <a:t>120/80 mmHg </a:t>
            </a:r>
            <a:r>
              <a:rPr lang="en-GB" dirty="0"/>
              <a:t>is typical for a healthy young adult.</a:t>
            </a:r>
          </a:p>
        </p:txBody>
      </p:sp>
    </p:spTree>
    <p:extLst>
      <p:ext uri="{BB962C8B-B14F-4D97-AF65-F5344CB8AC3E}">
        <p14:creationId xmlns:p14="http://schemas.microsoft.com/office/powerpoint/2010/main" val="21723536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e the source image"/>
          <p:cNvPicPr/>
          <p:nvPr/>
        </p:nvPicPr>
        <p:blipFill>
          <a:blip r:embed="rId2">
            <a:extLst>
              <a:ext uri="{28A0092B-C50C-407E-A947-70E740481C1C}">
                <a14:useLocalDpi xmlns:a14="http://schemas.microsoft.com/office/drawing/2010/main" val="0"/>
              </a:ext>
            </a:extLst>
          </a:blip>
          <a:srcRect/>
          <a:stretch>
            <a:fillRect/>
          </a:stretch>
        </p:blipFill>
        <p:spPr bwMode="auto">
          <a:xfrm>
            <a:off x="6926" y="609600"/>
            <a:ext cx="9060873" cy="5334000"/>
          </a:xfrm>
          <a:prstGeom prst="rect">
            <a:avLst/>
          </a:prstGeom>
          <a:noFill/>
          <a:ln>
            <a:noFill/>
          </a:ln>
        </p:spPr>
      </p:pic>
    </p:spTree>
    <p:extLst>
      <p:ext uri="{BB962C8B-B14F-4D97-AF65-F5344CB8AC3E}">
        <p14:creationId xmlns:p14="http://schemas.microsoft.com/office/powerpoint/2010/main" val="2361958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5F75A0C5-D639-43B1-89A0-C4404BB6DB5E}"/>
              </a:ext>
            </a:extLst>
          </p:cNvPr>
          <p:cNvPicPr>
            <a:picLocks noChangeAspect="1"/>
          </p:cNvPicPr>
          <p:nvPr/>
        </p:nvPicPr>
        <p:blipFill>
          <a:blip r:embed="rId2"/>
          <a:stretch>
            <a:fillRect/>
          </a:stretch>
        </p:blipFill>
        <p:spPr>
          <a:xfrm>
            <a:off x="0" y="306922"/>
            <a:ext cx="9191278" cy="6276440"/>
          </a:xfrm>
          <a:prstGeom prst="rect">
            <a:avLst/>
          </a:prstGeom>
        </p:spPr>
      </p:pic>
    </p:spTree>
    <p:extLst>
      <p:ext uri="{BB962C8B-B14F-4D97-AF65-F5344CB8AC3E}">
        <p14:creationId xmlns:p14="http://schemas.microsoft.com/office/powerpoint/2010/main" val="6886280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lnSpcReduction="10000"/>
          </a:bodyPr>
          <a:lstStyle/>
          <a:p>
            <a:r>
              <a:rPr lang="en-GB" dirty="0"/>
              <a:t>An inflatable cuff stops blood flow and deflates gradually. </a:t>
            </a:r>
          </a:p>
          <a:p>
            <a:endParaRPr lang="en-GB" dirty="0"/>
          </a:p>
          <a:p>
            <a:r>
              <a:rPr lang="en-GB" dirty="0"/>
              <a:t>The blood starts to flow (detected by a pulse) at systolic pressure. </a:t>
            </a:r>
          </a:p>
          <a:p>
            <a:endParaRPr lang="en-GB" dirty="0"/>
          </a:p>
          <a:p>
            <a:r>
              <a:rPr lang="en-GB" dirty="0"/>
              <a:t>The blood flows freely through the artery (and a pulse is not detected) at diastolic pressure. 	</a:t>
            </a:r>
          </a:p>
          <a:p>
            <a:pPr marL="0" indent="0">
              <a:buNone/>
            </a:pPr>
            <a:endParaRPr lang="en-GB" dirty="0"/>
          </a:p>
        </p:txBody>
      </p:sp>
    </p:spTree>
    <p:extLst>
      <p:ext uri="{BB962C8B-B14F-4D97-AF65-F5344CB8AC3E}">
        <p14:creationId xmlns:p14="http://schemas.microsoft.com/office/powerpoint/2010/main" val="24597186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92162"/>
          </a:xfrm>
          <a:solidFill>
            <a:schemeClr val="accent4">
              <a:lumMod val="60000"/>
              <a:lumOff val="40000"/>
            </a:schemeClr>
          </a:solidFill>
        </p:spPr>
        <p:txBody>
          <a:bodyPr/>
          <a:lstStyle/>
          <a:p>
            <a:r>
              <a:rPr lang="en-GB" dirty="0"/>
              <a:t>Blood pressure</a:t>
            </a:r>
            <a:endParaRPr lang="en-US" dirty="0"/>
          </a:p>
        </p:txBody>
      </p:sp>
      <p:sp>
        <p:nvSpPr>
          <p:cNvPr id="2" name="Content Placeholder 1"/>
          <p:cNvSpPr>
            <a:spLocks noGrp="1"/>
          </p:cNvSpPr>
          <p:nvPr>
            <p:ph idx="1"/>
          </p:nvPr>
        </p:nvSpPr>
        <p:spPr>
          <a:xfrm>
            <a:off x="457200" y="1600200"/>
            <a:ext cx="4724400" cy="4525963"/>
          </a:xfrm>
        </p:spPr>
        <p:txBody>
          <a:bodyPr>
            <a:normAutofit fontScale="92500"/>
          </a:bodyPr>
          <a:lstStyle/>
          <a:p>
            <a:r>
              <a:rPr lang="en-GB" dirty="0"/>
              <a:t>Blood pressure measures how strongly blood presses against the walls of your arteries. </a:t>
            </a:r>
          </a:p>
          <a:p>
            <a:endParaRPr lang="en-GB" dirty="0"/>
          </a:p>
          <a:p>
            <a:r>
              <a:rPr lang="en-GB" dirty="0"/>
              <a:t>If this pressure is too high it is more likely that you will suffer </a:t>
            </a:r>
            <a:r>
              <a:rPr lang="en-GB" b="1" dirty="0">
                <a:solidFill>
                  <a:srgbClr val="92D050"/>
                </a:solidFill>
              </a:rPr>
              <a:t>coronary heart disease</a:t>
            </a:r>
            <a:r>
              <a:rPr lang="en-GB" dirty="0"/>
              <a:t> or a </a:t>
            </a:r>
            <a:r>
              <a:rPr lang="en-GB" b="1" dirty="0">
                <a:solidFill>
                  <a:srgbClr val="92D050"/>
                </a:solidFill>
              </a:rPr>
              <a:t>stroke</a:t>
            </a:r>
            <a:r>
              <a:rPr lang="en-GB" dirty="0"/>
              <a:t>.</a:t>
            </a:r>
          </a:p>
          <a:p>
            <a:endParaRPr lang="en-GB" dirty="0"/>
          </a:p>
        </p:txBody>
      </p:sp>
      <p:pic>
        <p:nvPicPr>
          <p:cNvPr id="8194" name="Picture 2" descr="http://www.control-your-blood-pressure.com/images/HighBloodPressur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297"/>
          <a:stretch/>
        </p:blipFill>
        <p:spPr bwMode="auto">
          <a:xfrm>
            <a:off x="5244326" y="1628800"/>
            <a:ext cx="369734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98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a:solidFill>
            <a:schemeClr val="accent4">
              <a:lumMod val="60000"/>
              <a:lumOff val="40000"/>
            </a:schemeClr>
          </a:solidFill>
        </p:spPr>
        <p:txBody>
          <a:bodyPr>
            <a:normAutofit fontScale="90000"/>
          </a:bodyPr>
          <a:lstStyle/>
          <a:p>
            <a:r>
              <a:rPr lang="en-GB" dirty="0"/>
              <a:t>Blood pressure</a:t>
            </a:r>
            <a:endParaRPr lang="en-US" dirty="0"/>
          </a:p>
        </p:txBody>
      </p:sp>
      <p:sp>
        <p:nvSpPr>
          <p:cNvPr id="2" name="Content Placeholder 1"/>
          <p:cNvSpPr>
            <a:spLocks noGrp="1"/>
          </p:cNvSpPr>
          <p:nvPr>
            <p:ph idx="1"/>
          </p:nvPr>
        </p:nvSpPr>
        <p:spPr/>
        <p:txBody>
          <a:bodyPr>
            <a:normAutofit lnSpcReduction="10000"/>
          </a:bodyPr>
          <a:lstStyle/>
          <a:p>
            <a:r>
              <a:rPr lang="en-GB" dirty="0"/>
              <a:t>High blood pressure is known medically as </a:t>
            </a:r>
            <a:r>
              <a:rPr lang="en-GB" b="1" dirty="0">
                <a:solidFill>
                  <a:srgbClr val="92D050"/>
                </a:solidFill>
              </a:rPr>
              <a:t>hypertension</a:t>
            </a:r>
            <a:r>
              <a:rPr lang="en-GB" dirty="0"/>
              <a:t>.</a:t>
            </a:r>
          </a:p>
          <a:p>
            <a:endParaRPr lang="en-GB" dirty="0"/>
          </a:p>
          <a:p>
            <a:r>
              <a:rPr lang="en-GB" dirty="0"/>
              <a:t>If your blood pressure is </a:t>
            </a:r>
            <a:r>
              <a:rPr lang="en-GB" b="1" dirty="0"/>
              <a:t>140/90</a:t>
            </a:r>
            <a:r>
              <a:rPr lang="en-GB" dirty="0"/>
              <a:t>, it means you have a systolic pressure of 140mmHg and a diastolic pressure of 90mmHg.</a:t>
            </a:r>
          </a:p>
          <a:p>
            <a:endParaRPr lang="en-GB" dirty="0"/>
          </a:p>
          <a:p>
            <a:r>
              <a:rPr lang="en-GB" b="1" dirty="0"/>
              <a:t>These values and above </a:t>
            </a:r>
            <a:r>
              <a:rPr lang="en-GB" dirty="0"/>
              <a:t>indicate hypertension.</a:t>
            </a:r>
          </a:p>
          <a:p>
            <a:endParaRPr lang="en-GB" dirty="0"/>
          </a:p>
        </p:txBody>
      </p:sp>
    </p:spTree>
    <p:extLst>
      <p:ext uri="{BB962C8B-B14F-4D97-AF65-F5344CB8AC3E}">
        <p14:creationId xmlns:p14="http://schemas.microsoft.com/office/powerpoint/2010/main" val="62954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 calcmode="lin" valueType="num">
                                      <p:cBhvr additive="base">
                                        <p:cTn id="1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92162"/>
          </a:xfrm>
          <a:solidFill>
            <a:schemeClr val="accent4">
              <a:lumMod val="60000"/>
              <a:lumOff val="40000"/>
            </a:schemeClr>
          </a:solidFill>
        </p:spPr>
        <p:txBody>
          <a:bodyPr/>
          <a:lstStyle/>
          <a:p>
            <a:r>
              <a:rPr lang="en-GB" dirty="0"/>
              <a:t>Blood pressure</a:t>
            </a:r>
            <a:endParaRPr lang="en-US" dirty="0"/>
          </a:p>
        </p:txBody>
      </p:sp>
      <p:sp>
        <p:nvSpPr>
          <p:cNvPr id="2" name="Content Placeholder 1"/>
          <p:cNvSpPr>
            <a:spLocks noGrp="1"/>
          </p:cNvSpPr>
          <p:nvPr>
            <p:ph idx="1"/>
          </p:nvPr>
        </p:nvSpPr>
        <p:spPr/>
        <p:txBody>
          <a:bodyPr>
            <a:normAutofit fontScale="92500" lnSpcReduction="20000"/>
          </a:bodyPr>
          <a:lstStyle/>
          <a:p>
            <a:r>
              <a:rPr lang="en-GB" dirty="0"/>
              <a:t>Factors that can raise your risk of developing primary high blood pressure include:</a:t>
            </a:r>
          </a:p>
          <a:p>
            <a:endParaRPr lang="en-GB" dirty="0"/>
          </a:p>
          <a:p>
            <a:pPr lvl="1"/>
            <a:r>
              <a:rPr lang="en-GB" dirty="0"/>
              <a:t>age</a:t>
            </a:r>
          </a:p>
          <a:p>
            <a:pPr lvl="1"/>
            <a:r>
              <a:rPr lang="en-GB" dirty="0"/>
              <a:t>a family history of high blood pressure </a:t>
            </a:r>
          </a:p>
          <a:p>
            <a:pPr lvl="1"/>
            <a:r>
              <a:rPr lang="en-GB" dirty="0"/>
              <a:t>a high amount of salt in your food </a:t>
            </a:r>
          </a:p>
          <a:p>
            <a:pPr lvl="1"/>
            <a:r>
              <a:rPr lang="en-GB" dirty="0"/>
              <a:t>a lack of exercise </a:t>
            </a:r>
          </a:p>
          <a:p>
            <a:pPr lvl="1"/>
            <a:r>
              <a:rPr lang="en-GB" dirty="0"/>
              <a:t>being overweight </a:t>
            </a:r>
          </a:p>
          <a:p>
            <a:pPr lvl="1"/>
            <a:r>
              <a:rPr lang="en-GB" dirty="0"/>
              <a:t>smoking </a:t>
            </a:r>
          </a:p>
          <a:p>
            <a:pPr lvl="1"/>
            <a:r>
              <a:rPr lang="en-GB" dirty="0"/>
              <a:t>drinking large amounts of alcohol </a:t>
            </a:r>
          </a:p>
          <a:p>
            <a:pPr lvl="1"/>
            <a:r>
              <a:rPr lang="en-GB" dirty="0"/>
              <a:t>stress </a:t>
            </a:r>
          </a:p>
          <a:p>
            <a:endParaRPr lang="en-GB" dirty="0"/>
          </a:p>
        </p:txBody>
      </p:sp>
    </p:spTree>
    <p:extLst>
      <p:ext uri="{BB962C8B-B14F-4D97-AF65-F5344CB8AC3E}">
        <p14:creationId xmlns:p14="http://schemas.microsoft.com/office/powerpoint/2010/main" val="20597922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24F7E-5D3C-BCBC-77CE-E298A257C019}"/>
              </a:ext>
            </a:extLst>
          </p:cNvPr>
          <p:cNvSpPr>
            <a:spLocks noGrp="1"/>
          </p:cNvSpPr>
          <p:nvPr>
            <p:ph idx="1"/>
          </p:nvPr>
        </p:nvSpPr>
        <p:spPr>
          <a:xfrm>
            <a:off x="457200" y="190500"/>
            <a:ext cx="8229600" cy="6477000"/>
          </a:xfrm>
        </p:spPr>
        <p:txBody>
          <a:bodyPr>
            <a:normAutofit fontScale="92500" lnSpcReduction="10000"/>
          </a:bodyPr>
          <a:lstStyle/>
          <a:p>
            <a:r>
              <a:rPr lang="en-GB" dirty="0"/>
              <a:t>Blood pressure increases during ventricular systole and decreases during diastole. </a:t>
            </a:r>
          </a:p>
          <a:p>
            <a:r>
              <a:rPr lang="en-GB" dirty="0"/>
              <a:t>Measurement of blood pressure using a sphygmomanometer.</a:t>
            </a:r>
          </a:p>
          <a:p>
            <a:r>
              <a:rPr lang="en-GB" dirty="0"/>
              <a:t>An inflatable cuff stops blood flow, in the artery, and deflates gradually. The blood starts to flow (detected by a pulse) at systolic pressure. The blood flows freely through the artery (and a pulse is not detected) at diastolic pressure. A typical blood pressure reading for a young adult is 120/80 mmHg. </a:t>
            </a:r>
          </a:p>
          <a:p>
            <a:r>
              <a:rPr lang="en-GB" dirty="0"/>
              <a:t>Hypertension (high blood pressure) is a major risk factor for many diseases including coronary heart disease.</a:t>
            </a:r>
          </a:p>
        </p:txBody>
      </p:sp>
    </p:spTree>
    <p:extLst>
      <p:ext uri="{BB962C8B-B14F-4D97-AF65-F5344CB8AC3E}">
        <p14:creationId xmlns:p14="http://schemas.microsoft.com/office/powerpoint/2010/main" val="1008447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GB" dirty="0"/>
              <a:t>Starter Questions</a:t>
            </a:r>
          </a:p>
        </p:txBody>
      </p:sp>
      <p:sp>
        <p:nvSpPr>
          <p:cNvPr id="3" name="Content Placeholder 2"/>
          <p:cNvSpPr>
            <a:spLocks noGrp="1"/>
          </p:cNvSpPr>
          <p:nvPr>
            <p:ph idx="1"/>
          </p:nvPr>
        </p:nvSpPr>
        <p:spPr>
          <a:xfrm>
            <a:off x="37394" y="914400"/>
            <a:ext cx="8991600" cy="6019800"/>
          </a:xfrm>
        </p:spPr>
        <p:txBody>
          <a:bodyPr>
            <a:normAutofit fontScale="55000" lnSpcReduction="20000"/>
          </a:bodyPr>
          <a:lstStyle/>
          <a:p>
            <a:pPr marL="514350" indent="-514350">
              <a:buFont typeface="+mj-lt"/>
              <a:buAutoNum type="arabicPeriod"/>
            </a:pPr>
            <a:r>
              <a:rPr lang="en-GB" dirty="0"/>
              <a:t>What is the difference between the autonomic and the somatic nervous system?</a:t>
            </a:r>
          </a:p>
          <a:p>
            <a:pPr marL="514350" indent="-514350">
              <a:buFont typeface="+mj-lt"/>
              <a:buAutoNum type="arabicPeriod"/>
            </a:pPr>
            <a:endParaRPr lang="en-GB" dirty="0"/>
          </a:p>
          <a:p>
            <a:pPr marL="514350" indent="-514350">
              <a:buFont typeface="+mj-lt"/>
              <a:buAutoNum type="arabicPeriod"/>
            </a:pPr>
            <a:r>
              <a:rPr lang="en-GB" dirty="0"/>
              <a:t>What are sympathetic nerves?</a:t>
            </a:r>
          </a:p>
          <a:p>
            <a:pPr marL="514350" indent="-514350">
              <a:buFont typeface="+mj-lt"/>
              <a:buAutoNum type="arabicPeriod"/>
            </a:pPr>
            <a:endParaRPr lang="en-GB" dirty="0"/>
          </a:p>
          <a:p>
            <a:pPr marL="514350" indent="-514350">
              <a:buFont typeface="+mj-lt"/>
              <a:buAutoNum type="arabicPeriod"/>
            </a:pPr>
            <a:r>
              <a:rPr lang="en-GB" dirty="0"/>
              <a:t>What are parasympathetic nerves?</a:t>
            </a:r>
          </a:p>
          <a:p>
            <a:pPr marL="514350" indent="-514350">
              <a:buFont typeface="+mj-lt"/>
              <a:buAutoNum type="arabicPeriod"/>
            </a:pPr>
            <a:endParaRPr lang="en-GB" dirty="0"/>
          </a:p>
          <a:p>
            <a:pPr marL="514350" indent="-514350">
              <a:buFont typeface="+mj-lt"/>
              <a:buAutoNum type="arabicPeriod"/>
            </a:pPr>
            <a:r>
              <a:rPr lang="en-GB" dirty="0"/>
              <a:t>What chemical is released by sympathetic nerves? What effect does this have on heart rate?</a:t>
            </a:r>
          </a:p>
          <a:p>
            <a:pPr marL="514350" indent="-514350">
              <a:buFont typeface="+mj-lt"/>
              <a:buAutoNum type="arabicPeriod"/>
            </a:pPr>
            <a:endParaRPr lang="en-GB" dirty="0"/>
          </a:p>
          <a:p>
            <a:pPr marL="514350" indent="-514350">
              <a:buFont typeface="+mj-lt"/>
              <a:buAutoNum type="arabicPeriod"/>
            </a:pPr>
            <a:r>
              <a:rPr lang="en-GB" dirty="0"/>
              <a:t>What chemical is released by parasympathetic</a:t>
            </a:r>
          </a:p>
          <a:p>
            <a:pPr marL="0" indent="0">
              <a:buNone/>
            </a:pPr>
            <a:r>
              <a:rPr lang="en-GB" dirty="0"/>
              <a:t>       nerves? What effect does this have on heart </a:t>
            </a:r>
          </a:p>
          <a:p>
            <a:pPr marL="0" indent="0">
              <a:buNone/>
            </a:pPr>
            <a:r>
              <a:rPr lang="en-GB" dirty="0"/>
              <a:t>       rate?</a:t>
            </a:r>
          </a:p>
          <a:p>
            <a:pPr marL="514350" indent="-514350">
              <a:buFont typeface="+mj-lt"/>
              <a:buAutoNum type="arabicPeriod"/>
            </a:pPr>
            <a:endParaRPr lang="en-GB" dirty="0"/>
          </a:p>
          <a:p>
            <a:pPr marL="514350" indent="-514350">
              <a:buAutoNum type="arabicPeriod" startAt="6"/>
            </a:pPr>
            <a:r>
              <a:rPr lang="en-GB" dirty="0"/>
              <a:t>Explain what is happening during the ‘Q-R-S’ </a:t>
            </a:r>
          </a:p>
          <a:p>
            <a:pPr marL="0" indent="0">
              <a:buNone/>
            </a:pPr>
            <a:r>
              <a:rPr lang="en-GB" dirty="0"/>
              <a:t>        complex in this ECG.</a:t>
            </a:r>
          </a:p>
          <a:p>
            <a:pPr marL="0" indent="0">
              <a:buNone/>
            </a:pPr>
            <a:endParaRPr lang="en-GB" dirty="0"/>
          </a:p>
          <a:p>
            <a:pPr marL="514350" indent="-514350">
              <a:buAutoNum type="arabicPeriod" startAt="7"/>
            </a:pPr>
            <a:r>
              <a:rPr lang="en-GB" dirty="0"/>
              <a:t>What is the HR of this person?</a:t>
            </a:r>
          </a:p>
          <a:p>
            <a:pPr marL="514350" indent="-514350">
              <a:buAutoNum type="arabicPeriod" startAt="7"/>
            </a:pPr>
            <a:endParaRPr lang="en-GB" dirty="0"/>
          </a:p>
          <a:p>
            <a:pPr marL="514350" indent="-514350">
              <a:buAutoNum type="arabicPeriod" startAt="7"/>
            </a:pPr>
            <a:r>
              <a:rPr lang="en-GB" dirty="0"/>
              <a:t>a) Explain the two numbers that make up a person’s blood pressure.</a:t>
            </a:r>
          </a:p>
          <a:p>
            <a:pPr marL="0" indent="0">
              <a:buNone/>
            </a:pPr>
            <a:r>
              <a:rPr lang="en-GB" dirty="0"/>
              <a:t>          b) </a:t>
            </a:r>
            <a:r>
              <a:rPr lang="en-GB" dirty="0" err="1"/>
              <a:t>Wame</a:t>
            </a:r>
            <a:r>
              <a:rPr lang="en-GB" dirty="0"/>
              <a:t> the device used to measure BP. </a:t>
            </a:r>
          </a:p>
          <a:p>
            <a:pPr marL="0" indent="0">
              <a:buNone/>
            </a:pPr>
            <a:r>
              <a:rPr lang="en-GB" dirty="0"/>
              <a:t>          c) What BP reading indicates hypertension?</a:t>
            </a:r>
          </a:p>
        </p:txBody>
      </p:sp>
      <p:pic>
        <p:nvPicPr>
          <p:cNvPr id="4" name="Picture 3"/>
          <p:cNvPicPr>
            <a:picLocks noChangeAspect="1"/>
          </p:cNvPicPr>
          <p:nvPr/>
        </p:nvPicPr>
        <p:blipFill rotWithShape="1">
          <a:blip r:embed="rId2"/>
          <a:srcRect l="14704" t="40961" r="38236" b="2812"/>
          <a:stretch/>
        </p:blipFill>
        <p:spPr>
          <a:xfrm>
            <a:off x="7143810" y="3075710"/>
            <a:ext cx="1896728" cy="2514600"/>
          </a:xfrm>
          <a:prstGeom prst="rect">
            <a:avLst/>
          </a:prstGeom>
        </p:spPr>
      </p:pic>
    </p:spTree>
    <p:extLst>
      <p:ext uri="{BB962C8B-B14F-4D97-AF65-F5344CB8AC3E}">
        <p14:creationId xmlns:p14="http://schemas.microsoft.com/office/powerpoint/2010/main" val="31729585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28600" y="1"/>
            <a:ext cx="9677399" cy="6095999"/>
          </a:xfrm>
          <a:prstGeom prst="rect">
            <a:avLst/>
          </a:prstGeom>
        </p:spPr>
      </p:pic>
      <p:pic>
        <p:nvPicPr>
          <p:cNvPr id="5" name="Picture 4"/>
          <p:cNvPicPr>
            <a:picLocks noChangeAspect="1"/>
          </p:cNvPicPr>
          <p:nvPr/>
        </p:nvPicPr>
        <p:blipFill>
          <a:blip r:embed="rId3"/>
          <a:stretch>
            <a:fillRect/>
          </a:stretch>
        </p:blipFill>
        <p:spPr>
          <a:xfrm>
            <a:off x="8077200" y="5281008"/>
            <a:ext cx="877900" cy="1133954"/>
          </a:xfrm>
          <a:prstGeom prst="rect">
            <a:avLst/>
          </a:prstGeom>
        </p:spPr>
      </p:pic>
      <p:pic>
        <p:nvPicPr>
          <p:cNvPr id="6" name="Picture 5"/>
          <p:cNvPicPr>
            <a:picLocks noChangeAspect="1"/>
          </p:cNvPicPr>
          <p:nvPr/>
        </p:nvPicPr>
        <p:blipFill>
          <a:blip r:embed="rId4"/>
          <a:stretch>
            <a:fillRect/>
          </a:stretch>
        </p:blipFill>
        <p:spPr>
          <a:xfrm>
            <a:off x="7098827" y="5546659"/>
            <a:ext cx="969348" cy="762066"/>
          </a:xfrm>
          <a:prstGeom prst="rect">
            <a:avLst/>
          </a:prstGeom>
        </p:spPr>
      </p:pic>
    </p:spTree>
    <p:extLst>
      <p:ext uri="{BB962C8B-B14F-4D97-AF65-F5344CB8AC3E}">
        <p14:creationId xmlns:p14="http://schemas.microsoft.com/office/powerpoint/2010/main" val="289378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23B750A-1849-4D13-A379-9D48673CE60E}"/>
              </a:ext>
            </a:extLst>
          </p:cNvPr>
          <p:cNvSpPr/>
          <p:nvPr/>
        </p:nvSpPr>
        <p:spPr>
          <a:xfrm>
            <a:off x="4694766" y="2400300"/>
            <a:ext cx="3992033" cy="14097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D9846AE1-F56D-426D-8D01-571F95C976AC}"/>
              </a:ext>
            </a:extLst>
          </p:cNvPr>
          <p:cNvSpPr/>
          <p:nvPr/>
        </p:nvSpPr>
        <p:spPr>
          <a:xfrm>
            <a:off x="656167" y="3612444"/>
            <a:ext cx="3581400" cy="1066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2054332-0C21-49A7-B36D-A02BA61279DA}"/>
              </a:ext>
            </a:extLst>
          </p:cNvPr>
          <p:cNvSpPr>
            <a:spLocks noGrp="1"/>
          </p:cNvSpPr>
          <p:nvPr>
            <p:ph type="title"/>
          </p:nvPr>
        </p:nvSpPr>
        <p:spPr/>
        <p:txBody>
          <a:bodyPr/>
          <a:lstStyle/>
          <a:p>
            <a:r>
              <a:rPr lang="en-GB" dirty="0"/>
              <a:t>Heart diagram word bank:</a:t>
            </a:r>
          </a:p>
        </p:txBody>
      </p:sp>
      <p:sp>
        <p:nvSpPr>
          <p:cNvPr id="3" name="Content Placeholder 2">
            <a:extLst>
              <a:ext uri="{FF2B5EF4-FFF2-40B4-BE49-F238E27FC236}">
                <a16:creationId xmlns:a16="http://schemas.microsoft.com/office/drawing/2014/main" id="{7845B224-E386-4312-96F4-4CE9127C3CA1}"/>
              </a:ext>
            </a:extLst>
          </p:cNvPr>
          <p:cNvSpPr>
            <a:spLocks noGrp="1"/>
          </p:cNvSpPr>
          <p:nvPr>
            <p:ph idx="1"/>
          </p:nvPr>
        </p:nvSpPr>
        <p:spPr>
          <a:xfrm>
            <a:off x="990600" y="1173162"/>
            <a:ext cx="5494867" cy="5410200"/>
          </a:xfrm>
        </p:spPr>
        <p:txBody>
          <a:bodyPr>
            <a:normAutofit fontScale="92500" lnSpcReduction="10000"/>
          </a:bodyPr>
          <a:lstStyle/>
          <a:p>
            <a:pPr marL="0" indent="0">
              <a:lnSpc>
                <a:spcPct val="150000"/>
              </a:lnSpc>
              <a:buNone/>
            </a:pPr>
            <a:r>
              <a:rPr lang="en-GB" dirty="0"/>
              <a:t>Pulmonary Artery</a:t>
            </a:r>
          </a:p>
          <a:p>
            <a:pPr marL="0" indent="0">
              <a:lnSpc>
                <a:spcPct val="150000"/>
              </a:lnSpc>
              <a:buNone/>
            </a:pPr>
            <a:r>
              <a:rPr lang="en-GB" dirty="0"/>
              <a:t>Vena Cava</a:t>
            </a:r>
          </a:p>
          <a:p>
            <a:pPr marL="0" indent="0">
              <a:lnSpc>
                <a:spcPct val="150000"/>
              </a:lnSpc>
              <a:buNone/>
            </a:pPr>
            <a:r>
              <a:rPr lang="en-GB" dirty="0"/>
              <a:t>Aorta</a:t>
            </a:r>
          </a:p>
          <a:p>
            <a:pPr marL="0" indent="0">
              <a:lnSpc>
                <a:spcPct val="150000"/>
              </a:lnSpc>
              <a:buNone/>
            </a:pPr>
            <a:r>
              <a:rPr lang="en-GB" b="1" dirty="0"/>
              <a:t>Semi-lunar Valve</a:t>
            </a:r>
          </a:p>
          <a:p>
            <a:pPr marL="0" indent="0">
              <a:lnSpc>
                <a:spcPct val="150000"/>
              </a:lnSpc>
              <a:buNone/>
            </a:pPr>
            <a:r>
              <a:rPr lang="en-GB" b="1" dirty="0"/>
              <a:t>Semi-lunar Valve</a:t>
            </a:r>
          </a:p>
          <a:p>
            <a:pPr marL="0" indent="0">
              <a:lnSpc>
                <a:spcPct val="150000"/>
              </a:lnSpc>
              <a:buNone/>
            </a:pPr>
            <a:r>
              <a:rPr lang="en-GB" dirty="0"/>
              <a:t>Left Atrium</a:t>
            </a:r>
          </a:p>
          <a:p>
            <a:pPr marL="0" indent="0">
              <a:lnSpc>
                <a:spcPct val="150000"/>
              </a:lnSpc>
              <a:buNone/>
            </a:pPr>
            <a:r>
              <a:rPr lang="en-GB" dirty="0"/>
              <a:t>Right Atrium</a:t>
            </a:r>
          </a:p>
          <a:p>
            <a:pPr marL="0" indent="0">
              <a:lnSpc>
                <a:spcPct val="150000"/>
              </a:lnSpc>
              <a:buNone/>
            </a:pPr>
            <a:endParaRPr lang="en-GB" dirty="0"/>
          </a:p>
        </p:txBody>
      </p:sp>
      <p:sp>
        <p:nvSpPr>
          <p:cNvPr id="4" name="Content Placeholder 2">
            <a:extLst>
              <a:ext uri="{FF2B5EF4-FFF2-40B4-BE49-F238E27FC236}">
                <a16:creationId xmlns:a16="http://schemas.microsoft.com/office/drawing/2014/main" id="{29C7DC03-AC2E-4E32-968B-7222786A29F3}"/>
              </a:ext>
            </a:extLst>
          </p:cNvPr>
          <p:cNvSpPr txBox="1">
            <a:spLocks/>
          </p:cNvSpPr>
          <p:nvPr/>
        </p:nvSpPr>
        <p:spPr>
          <a:xfrm>
            <a:off x="4648200" y="1414816"/>
            <a:ext cx="4648200" cy="47113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en-GB" dirty="0"/>
              <a:t>Pulmonary Vein</a:t>
            </a:r>
          </a:p>
          <a:p>
            <a:pPr marL="0" indent="0">
              <a:lnSpc>
                <a:spcPct val="150000"/>
              </a:lnSpc>
              <a:buFont typeface="Arial" pitchFamily="34" charset="0"/>
              <a:buNone/>
            </a:pPr>
            <a:r>
              <a:rPr lang="en-GB" b="1" dirty="0"/>
              <a:t>Atrial-ventricular Valve </a:t>
            </a:r>
          </a:p>
          <a:p>
            <a:pPr marL="0" indent="0">
              <a:lnSpc>
                <a:spcPct val="150000"/>
              </a:lnSpc>
              <a:buFont typeface="Arial" pitchFamily="34" charset="0"/>
              <a:buNone/>
            </a:pPr>
            <a:r>
              <a:rPr lang="en-GB" b="1" dirty="0"/>
              <a:t>Atrial-ventricular valve </a:t>
            </a:r>
          </a:p>
          <a:p>
            <a:pPr marL="0" indent="0">
              <a:lnSpc>
                <a:spcPct val="150000"/>
              </a:lnSpc>
              <a:buNone/>
            </a:pPr>
            <a:r>
              <a:rPr lang="en-GB" dirty="0"/>
              <a:t>Left Ventricle</a:t>
            </a:r>
          </a:p>
          <a:p>
            <a:pPr marL="0" indent="0">
              <a:lnSpc>
                <a:spcPct val="150000"/>
              </a:lnSpc>
              <a:buNone/>
            </a:pPr>
            <a:r>
              <a:rPr lang="en-GB" dirty="0"/>
              <a:t>Right Ventricle</a:t>
            </a:r>
          </a:p>
          <a:p>
            <a:pPr marL="0" indent="0">
              <a:lnSpc>
                <a:spcPct val="150000"/>
              </a:lnSpc>
              <a:buFont typeface="Arial" pitchFamily="34" charset="0"/>
              <a:buNone/>
            </a:pPr>
            <a:endParaRPr lang="en-GB" dirty="0"/>
          </a:p>
          <a:p>
            <a:pPr marL="0" indent="0">
              <a:lnSpc>
                <a:spcPct val="150000"/>
              </a:lnSpc>
              <a:buFont typeface="Arial" pitchFamily="34" charset="0"/>
              <a:buNone/>
            </a:pPr>
            <a:endParaRPr lang="en-GB" dirty="0"/>
          </a:p>
          <a:p>
            <a:pPr marL="0" indent="0">
              <a:lnSpc>
                <a:spcPct val="150000"/>
              </a:lnSpc>
              <a:buFont typeface="Arial" pitchFamily="34" charset="0"/>
              <a:buNone/>
            </a:pPr>
            <a:endParaRPr lang="en-GB" dirty="0"/>
          </a:p>
        </p:txBody>
      </p:sp>
      <p:sp>
        <p:nvSpPr>
          <p:cNvPr id="7" name="Rectangle: Rounded Corners 6">
            <a:extLst>
              <a:ext uri="{FF2B5EF4-FFF2-40B4-BE49-F238E27FC236}">
                <a16:creationId xmlns:a16="http://schemas.microsoft.com/office/drawing/2014/main" id="{9289A627-98AB-436E-9C93-28EC4E51AB4A}"/>
              </a:ext>
            </a:extLst>
          </p:cNvPr>
          <p:cNvSpPr/>
          <p:nvPr/>
        </p:nvSpPr>
        <p:spPr>
          <a:xfrm>
            <a:off x="6819900" y="5963798"/>
            <a:ext cx="2061633" cy="80803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NEW TERMS</a:t>
            </a:r>
          </a:p>
        </p:txBody>
      </p:sp>
    </p:spTree>
    <p:extLst>
      <p:ext uri="{BB962C8B-B14F-4D97-AF65-F5344CB8AC3E}">
        <p14:creationId xmlns:p14="http://schemas.microsoft.com/office/powerpoint/2010/main" val="23533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1943-D66F-4633-A7FB-5ACAE09410C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434BD9F-E724-4228-9AFA-04F4C6ACA85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0C9B83F-AD16-4689-9BCD-0CF0EE48DC1D}"/>
              </a:ext>
            </a:extLst>
          </p:cNvPr>
          <p:cNvPicPr>
            <a:picLocks noChangeAspect="1"/>
          </p:cNvPicPr>
          <p:nvPr/>
        </p:nvPicPr>
        <p:blipFill>
          <a:blip r:embed="rId2"/>
          <a:stretch>
            <a:fillRect/>
          </a:stretch>
        </p:blipFill>
        <p:spPr>
          <a:xfrm>
            <a:off x="0" y="306922"/>
            <a:ext cx="9144000" cy="6244155"/>
          </a:xfrm>
          <a:prstGeom prst="rect">
            <a:avLst/>
          </a:prstGeom>
        </p:spPr>
      </p:pic>
      <p:sp>
        <p:nvSpPr>
          <p:cNvPr id="5" name="Rectangle 4">
            <a:extLst>
              <a:ext uri="{FF2B5EF4-FFF2-40B4-BE49-F238E27FC236}">
                <a16:creationId xmlns:a16="http://schemas.microsoft.com/office/drawing/2014/main" id="{51EC7C59-592A-4F28-A927-41832D8C140D}"/>
              </a:ext>
            </a:extLst>
          </p:cNvPr>
          <p:cNvSpPr/>
          <p:nvPr/>
        </p:nvSpPr>
        <p:spPr>
          <a:xfrm>
            <a:off x="1981200" y="600978"/>
            <a:ext cx="765017"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Aorta</a:t>
            </a:r>
          </a:p>
        </p:txBody>
      </p:sp>
      <p:sp>
        <p:nvSpPr>
          <p:cNvPr id="14" name="Rectangle 13">
            <a:extLst>
              <a:ext uri="{FF2B5EF4-FFF2-40B4-BE49-F238E27FC236}">
                <a16:creationId xmlns:a16="http://schemas.microsoft.com/office/drawing/2014/main" id="{A49B8309-5503-4A4C-B999-34DBDC4C2183}"/>
              </a:ext>
            </a:extLst>
          </p:cNvPr>
          <p:cNvSpPr/>
          <p:nvPr/>
        </p:nvSpPr>
        <p:spPr>
          <a:xfrm>
            <a:off x="5554938" y="447090"/>
            <a:ext cx="1836462" cy="707886"/>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Pulmonary Artery</a:t>
            </a:r>
          </a:p>
        </p:txBody>
      </p:sp>
      <p:sp>
        <p:nvSpPr>
          <p:cNvPr id="16" name="Rectangle 15">
            <a:extLst>
              <a:ext uri="{FF2B5EF4-FFF2-40B4-BE49-F238E27FC236}">
                <a16:creationId xmlns:a16="http://schemas.microsoft.com/office/drawing/2014/main" id="{F0C78E7E-82FB-49DF-BA89-1FC261611193}"/>
              </a:ext>
            </a:extLst>
          </p:cNvPr>
          <p:cNvSpPr/>
          <p:nvPr/>
        </p:nvSpPr>
        <p:spPr>
          <a:xfrm>
            <a:off x="6846507" y="1276152"/>
            <a:ext cx="1684062" cy="707886"/>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Pulmonary Vein</a:t>
            </a:r>
          </a:p>
        </p:txBody>
      </p:sp>
      <p:sp>
        <p:nvSpPr>
          <p:cNvPr id="18" name="Rectangle 17">
            <a:extLst>
              <a:ext uri="{FF2B5EF4-FFF2-40B4-BE49-F238E27FC236}">
                <a16:creationId xmlns:a16="http://schemas.microsoft.com/office/drawing/2014/main" id="{ADC4E61F-C3E5-4A0B-BF3C-E0B43A532257}"/>
              </a:ext>
            </a:extLst>
          </p:cNvPr>
          <p:cNvSpPr/>
          <p:nvPr/>
        </p:nvSpPr>
        <p:spPr>
          <a:xfrm>
            <a:off x="7086600" y="3288645"/>
            <a:ext cx="1684062" cy="400110"/>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Left Atrium</a:t>
            </a:r>
          </a:p>
        </p:txBody>
      </p:sp>
      <p:sp>
        <p:nvSpPr>
          <p:cNvPr id="20" name="Rectangle 19">
            <a:extLst>
              <a:ext uri="{FF2B5EF4-FFF2-40B4-BE49-F238E27FC236}">
                <a16:creationId xmlns:a16="http://schemas.microsoft.com/office/drawing/2014/main" id="{80F26F41-ABBE-4BFA-9681-BDE9EF76867C}"/>
              </a:ext>
            </a:extLst>
          </p:cNvPr>
          <p:cNvSpPr/>
          <p:nvPr/>
        </p:nvSpPr>
        <p:spPr>
          <a:xfrm>
            <a:off x="7347656" y="6010800"/>
            <a:ext cx="1684062"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Left Ventricle</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a:extLst>
              <a:ext uri="{FF2B5EF4-FFF2-40B4-BE49-F238E27FC236}">
                <a16:creationId xmlns:a16="http://schemas.microsoft.com/office/drawing/2014/main" id="{6FB00C36-58D9-4316-8186-E5BE9DC70BD0}"/>
              </a:ext>
            </a:extLst>
          </p:cNvPr>
          <p:cNvSpPr/>
          <p:nvPr/>
        </p:nvSpPr>
        <p:spPr>
          <a:xfrm>
            <a:off x="112282" y="4648200"/>
            <a:ext cx="1684062"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Right Ventricle</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a:extLst>
              <a:ext uri="{FF2B5EF4-FFF2-40B4-BE49-F238E27FC236}">
                <a16:creationId xmlns:a16="http://schemas.microsoft.com/office/drawing/2014/main" id="{D1A94BF4-A472-4A79-8315-687442B769AB}"/>
              </a:ext>
            </a:extLst>
          </p:cNvPr>
          <p:cNvSpPr/>
          <p:nvPr/>
        </p:nvSpPr>
        <p:spPr>
          <a:xfrm>
            <a:off x="0" y="3638345"/>
            <a:ext cx="1684062"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Right Atrium</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24" name="Rectangle 23">
            <a:extLst>
              <a:ext uri="{FF2B5EF4-FFF2-40B4-BE49-F238E27FC236}">
                <a16:creationId xmlns:a16="http://schemas.microsoft.com/office/drawing/2014/main" id="{0416A7A2-D2B8-4685-999D-2BE0579DCDE0}"/>
              </a:ext>
            </a:extLst>
          </p:cNvPr>
          <p:cNvSpPr/>
          <p:nvPr/>
        </p:nvSpPr>
        <p:spPr>
          <a:xfrm>
            <a:off x="77005" y="1534753"/>
            <a:ext cx="1684062"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Vena Cava</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26" name="Rectangle 25">
            <a:extLst>
              <a:ext uri="{FF2B5EF4-FFF2-40B4-BE49-F238E27FC236}">
                <a16:creationId xmlns:a16="http://schemas.microsoft.com/office/drawing/2014/main" id="{EEBCA858-6EC9-4E73-A0C1-B004C01682EE}"/>
              </a:ext>
            </a:extLst>
          </p:cNvPr>
          <p:cNvSpPr/>
          <p:nvPr/>
        </p:nvSpPr>
        <p:spPr>
          <a:xfrm>
            <a:off x="6978348" y="3977003"/>
            <a:ext cx="1980395" cy="707886"/>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Atrial-ventricular valve</a:t>
            </a:r>
          </a:p>
        </p:txBody>
      </p:sp>
      <p:sp>
        <p:nvSpPr>
          <p:cNvPr id="27" name="Rectangle 26">
            <a:extLst>
              <a:ext uri="{FF2B5EF4-FFF2-40B4-BE49-F238E27FC236}">
                <a16:creationId xmlns:a16="http://schemas.microsoft.com/office/drawing/2014/main" id="{2C70AA1C-6990-49B5-8676-BEF23656117C}"/>
              </a:ext>
            </a:extLst>
          </p:cNvPr>
          <p:cNvSpPr/>
          <p:nvPr/>
        </p:nvSpPr>
        <p:spPr>
          <a:xfrm>
            <a:off x="954313" y="5845131"/>
            <a:ext cx="1980395" cy="707886"/>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Atrial-ventricular valve</a:t>
            </a:r>
          </a:p>
        </p:txBody>
      </p:sp>
      <p:sp>
        <p:nvSpPr>
          <p:cNvPr id="29" name="Rectangle 28">
            <a:extLst>
              <a:ext uri="{FF2B5EF4-FFF2-40B4-BE49-F238E27FC236}">
                <a16:creationId xmlns:a16="http://schemas.microsoft.com/office/drawing/2014/main" id="{2A88B7DD-33B5-41D4-98DC-D0E3B5396960}"/>
              </a:ext>
            </a:extLst>
          </p:cNvPr>
          <p:cNvSpPr/>
          <p:nvPr/>
        </p:nvSpPr>
        <p:spPr>
          <a:xfrm>
            <a:off x="68538" y="2541375"/>
            <a:ext cx="1523195" cy="707886"/>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Semi-lunar valve</a:t>
            </a:r>
          </a:p>
        </p:txBody>
      </p:sp>
      <p:sp>
        <p:nvSpPr>
          <p:cNvPr id="30" name="Rectangle 29">
            <a:extLst>
              <a:ext uri="{FF2B5EF4-FFF2-40B4-BE49-F238E27FC236}">
                <a16:creationId xmlns:a16="http://schemas.microsoft.com/office/drawing/2014/main" id="{9515B7A5-0A7E-4372-89C8-4CE37F0F5850}"/>
              </a:ext>
            </a:extLst>
          </p:cNvPr>
          <p:cNvSpPr/>
          <p:nvPr/>
        </p:nvSpPr>
        <p:spPr>
          <a:xfrm>
            <a:off x="7031667" y="4916248"/>
            <a:ext cx="1523195" cy="707886"/>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Semi-lunar valve</a:t>
            </a:r>
          </a:p>
        </p:txBody>
      </p:sp>
    </p:spTree>
    <p:extLst>
      <p:ext uri="{BB962C8B-B14F-4D97-AF65-F5344CB8AC3E}">
        <p14:creationId xmlns:p14="http://schemas.microsoft.com/office/powerpoint/2010/main" val="3875187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F84F58-49A2-42F8-933D-E896ED6E48E7}"/>
              </a:ext>
            </a:extLst>
          </p:cNvPr>
          <p:cNvPicPr/>
          <p:nvPr/>
        </p:nvPicPr>
        <p:blipFill rotWithShape="1">
          <a:blip r:embed="rId2" cstate="print">
            <a:extLst>
              <a:ext uri="{28A0092B-C50C-407E-A947-70E740481C1C}">
                <a14:useLocalDpi xmlns:a14="http://schemas.microsoft.com/office/drawing/2010/main" val="0"/>
              </a:ext>
            </a:extLst>
          </a:blip>
          <a:srcRect l="16359" r="8922"/>
          <a:stretch/>
        </p:blipFill>
        <p:spPr bwMode="auto">
          <a:xfrm>
            <a:off x="2514600" y="188595"/>
            <a:ext cx="3962400" cy="6480810"/>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99C9FD82-2BF1-407D-88D0-275360CB172D}"/>
              </a:ext>
            </a:extLst>
          </p:cNvPr>
          <p:cNvSpPr/>
          <p:nvPr/>
        </p:nvSpPr>
        <p:spPr>
          <a:xfrm>
            <a:off x="3886200" y="304800"/>
            <a:ext cx="902811"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Lungs</a:t>
            </a:r>
          </a:p>
        </p:txBody>
      </p:sp>
      <p:sp>
        <p:nvSpPr>
          <p:cNvPr id="6" name="Rectangle 5">
            <a:extLst>
              <a:ext uri="{FF2B5EF4-FFF2-40B4-BE49-F238E27FC236}">
                <a16:creationId xmlns:a16="http://schemas.microsoft.com/office/drawing/2014/main" id="{3E639758-DD4F-46FA-984E-1C282CA0A7CB}"/>
              </a:ext>
            </a:extLst>
          </p:cNvPr>
          <p:cNvSpPr/>
          <p:nvPr/>
        </p:nvSpPr>
        <p:spPr>
          <a:xfrm>
            <a:off x="3837664" y="6091535"/>
            <a:ext cx="1468672"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Capillaries</a:t>
            </a:r>
          </a:p>
        </p:txBody>
      </p:sp>
      <p:sp>
        <p:nvSpPr>
          <p:cNvPr id="7" name="Rectangle 6">
            <a:extLst>
              <a:ext uri="{FF2B5EF4-FFF2-40B4-BE49-F238E27FC236}">
                <a16:creationId xmlns:a16="http://schemas.microsoft.com/office/drawing/2014/main" id="{E826D818-55E0-44BD-82DE-A99AE41A30BF}"/>
              </a:ext>
            </a:extLst>
          </p:cNvPr>
          <p:cNvSpPr/>
          <p:nvPr/>
        </p:nvSpPr>
        <p:spPr>
          <a:xfrm>
            <a:off x="4323785" y="2286000"/>
            <a:ext cx="765018"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Aorta</a:t>
            </a:r>
          </a:p>
        </p:txBody>
      </p:sp>
      <p:sp>
        <p:nvSpPr>
          <p:cNvPr id="8" name="Rectangle 7">
            <a:extLst>
              <a:ext uri="{FF2B5EF4-FFF2-40B4-BE49-F238E27FC236}">
                <a16:creationId xmlns:a16="http://schemas.microsoft.com/office/drawing/2014/main" id="{96B97386-7853-46E7-B4D0-3883C9F993D2}"/>
              </a:ext>
            </a:extLst>
          </p:cNvPr>
          <p:cNvSpPr/>
          <p:nvPr/>
        </p:nvSpPr>
        <p:spPr>
          <a:xfrm>
            <a:off x="4953000" y="2730732"/>
            <a:ext cx="1237306" cy="646331"/>
          </a:xfrm>
          <a:prstGeom prst="rect">
            <a:avLst/>
          </a:prstGeom>
          <a:noFill/>
        </p:spPr>
        <p:txBody>
          <a:bodyPr wrap="squar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Pulmonary Vein</a:t>
            </a:r>
          </a:p>
        </p:txBody>
      </p:sp>
      <p:sp>
        <p:nvSpPr>
          <p:cNvPr id="9" name="Rectangle 8">
            <a:extLst>
              <a:ext uri="{FF2B5EF4-FFF2-40B4-BE49-F238E27FC236}">
                <a16:creationId xmlns:a16="http://schemas.microsoft.com/office/drawing/2014/main" id="{F32CB632-78D8-4F55-A506-80A7D64640D7}"/>
              </a:ext>
            </a:extLst>
          </p:cNvPr>
          <p:cNvSpPr/>
          <p:nvPr/>
        </p:nvSpPr>
        <p:spPr>
          <a:xfrm>
            <a:off x="2209800" y="3053897"/>
            <a:ext cx="1237306" cy="369332"/>
          </a:xfrm>
          <a:prstGeom prst="rect">
            <a:avLst/>
          </a:prstGeom>
          <a:noFill/>
        </p:spPr>
        <p:txBody>
          <a:bodyPr wrap="squar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Vena Cava</a:t>
            </a:r>
          </a:p>
        </p:txBody>
      </p:sp>
      <p:sp>
        <p:nvSpPr>
          <p:cNvPr id="10" name="Rectangle 9">
            <a:extLst>
              <a:ext uri="{FF2B5EF4-FFF2-40B4-BE49-F238E27FC236}">
                <a16:creationId xmlns:a16="http://schemas.microsoft.com/office/drawing/2014/main" id="{0A4AFF65-67E1-4097-8F21-09D371DDA454}"/>
              </a:ext>
            </a:extLst>
          </p:cNvPr>
          <p:cNvSpPr/>
          <p:nvPr/>
        </p:nvSpPr>
        <p:spPr>
          <a:xfrm>
            <a:off x="3286716" y="2066387"/>
            <a:ext cx="1237306" cy="646331"/>
          </a:xfrm>
          <a:prstGeom prst="rect">
            <a:avLst/>
          </a:prstGeom>
          <a:noFill/>
        </p:spPr>
        <p:txBody>
          <a:bodyPr wrap="squar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Pulmonary Artery</a:t>
            </a:r>
          </a:p>
        </p:txBody>
      </p:sp>
    </p:spTree>
    <p:extLst>
      <p:ext uri="{BB962C8B-B14F-4D97-AF65-F5344CB8AC3E}">
        <p14:creationId xmlns:p14="http://schemas.microsoft.com/office/powerpoint/2010/main" val="3760577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0697a4c-076b-420e-ba65-90585a935a46" xsi:nil="true"/>
    <lcf76f155ced4ddcb4097134ff3c332f xmlns="1b05d5b7-5dc1-48f2-bbb9-1cea3e0fa2c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9F83AC8D568B41A92BB39B67D31243" ma:contentTypeVersion="9" ma:contentTypeDescription="Create a new document." ma:contentTypeScope="" ma:versionID="7ef9c1682471afdf3a8f4b89ea58fcbd">
  <xsd:schema xmlns:xsd="http://www.w3.org/2001/XMLSchema" xmlns:xs="http://www.w3.org/2001/XMLSchema" xmlns:p="http://schemas.microsoft.com/office/2006/metadata/properties" xmlns:ns2="1b05d5b7-5dc1-48f2-bbb9-1cea3e0fa2c7" xmlns:ns3="50697a4c-076b-420e-ba65-90585a935a46" targetNamespace="http://schemas.microsoft.com/office/2006/metadata/properties" ma:root="true" ma:fieldsID="0b6c804dc603d4f6c83022a3e134fa42" ns2:_="" ns3:_="">
    <xsd:import namespace="1b05d5b7-5dc1-48f2-bbb9-1cea3e0fa2c7"/>
    <xsd:import namespace="50697a4c-076b-420e-ba65-90585a935a4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5d5b7-5dc1-48f2-bbb9-1cea3e0fa2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68a29fc-2f9b-488e-bcd4-395cb321b4b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697a4c-076b-420e-ba65-90585a935a4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a6cd1e3-c446-4095-adf1-98b02979ecb1}" ma:internalName="TaxCatchAll" ma:showField="CatchAllData" ma:web="50697a4c-076b-420e-ba65-90585a935a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A2F6B5-D008-45C1-B6B9-96BBD93E62A6}">
  <ds:schemaRefs>
    <ds:schemaRef ds:uri="http://schemas.microsoft.com/sharepoint/v3/contenttype/forms"/>
  </ds:schemaRefs>
</ds:datastoreItem>
</file>

<file path=customXml/itemProps2.xml><?xml version="1.0" encoding="utf-8"?>
<ds:datastoreItem xmlns:ds="http://schemas.openxmlformats.org/officeDocument/2006/customXml" ds:itemID="{1A2CB395-C966-4D4B-9A5E-E9AB6D9AB33A}">
  <ds:schemaRefs>
    <ds:schemaRef ds:uri="dc964867-b9d7-4c30-b064-d5b6a3ad3dc5"/>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ea1e0b55-9953-4011-aa90-e207b39ca886"/>
    <ds:schemaRef ds:uri="http://www.w3.org/XML/1998/namespace"/>
  </ds:schemaRefs>
</ds:datastoreItem>
</file>

<file path=customXml/itemProps3.xml><?xml version="1.0" encoding="utf-8"?>
<ds:datastoreItem xmlns:ds="http://schemas.openxmlformats.org/officeDocument/2006/customXml" ds:itemID="{34D46E0A-8D9A-47C7-9468-C7A87B2D9B60}"/>
</file>

<file path=docProps/app.xml><?xml version="1.0" encoding="utf-8"?>
<Properties xmlns="http://schemas.openxmlformats.org/officeDocument/2006/extended-properties" xmlns:vt="http://schemas.openxmlformats.org/officeDocument/2006/docPropsVTypes">
  <TotalTime>7826</TotalTime>
  <Words>2676</Words>
  <Application>Microsoft Office PowerPoint</Application>
  <PresentationFormat>On-screen Show (4:3)</PresentationFormat>
  <Paragraphs>395</Paragraphs>
  <Slides>66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Comic Sans MS</vt:lpstr>
      <vt:lpstr>Times New Roman</vt:lpstr>
      <vt:lpstr>Office Theme</vt:lpstr>
      <vt:lpstr>Higher Human Biology Unit 2</vt:lpstr>
      <vt:lpstr>2.1 Gamete Production and fertilisation  2.2 Hormonal Control of Reproduction  2.3 Biology of controlling fertility  2.4 Ante- and post natal screening  2.5 The structure and function of arteries, capillaries and veins  2.6 Structure and Function of the heart  2.7 Pathology of cardiovascular disease  2.8 Blood glucose levels and obesity  </vt:lpstr>
      <vt:lpstr>Structure of the Heart – What Can you Remember?</vt:lpstr>
      <vt:lpstr>PowerPoint Presentation</vt:lpstr>
      <vt:lpstr>PowerPoint Presentation</vt:lpstr>
      <vt:lpstr>PowerPoint Presentation</vt:lpstr>
      <vt:lpstr>Heart diagram word bank:</vt:lpstr>
      <vt:lpstr>PowerPoint Presentation</vt:lpstr>
      <vt:lpstr>PowerPoint Presentation</vt:lpstr>
      <vt:lpstr>PowerPoint Presentation</vt:lpstr>
      <vt:lpstr>PowerPoint Presentation</vt:lpstr>
      <vt:lpstr>Cardiac Function</vt:lpstr>
      <vt:lpstr>Cardiac Output Calculation Example</vt:lpstr>
      <vt:lpstr>Cardiac Output Calculations</vt:lpstr>
      <vt:lpstr>Cardiac Output Calculations</vt:lpstr>
      <vt:lpstr>Cardiac Output Calculations</vt:lpstr>
      <vt:lpstr>Cardiac Output Calculations</vt:lpstr>
      <vt:lpstr>Measuring Heart Rate</vt:lpstr>
      <vt:lpstr>Blood pressure vs. heart rate </vt:lpstr>
      <vt:lpstr>PowerPoint Presentation</vt:lpstr>
      <vt:lpstr>Cardiac Cycle</vt:lpstr>
      <vt:lpstr>PowerPoint Presentation</vt:lpstr>
      <vt:lpstr>PowerPoint Presentation</vt:lpstr>
      <vt:lpstr>PowerPoint Presentation</vt:lpstr>
      <vt:lpstr>PowerPoint Presentation</vt:lpstr>
      <vt:lpstr>Cardiac conducting system</vt:lpstr>
      <vt:lpstr>Cardiac conducting system</vt:lpstr>
      <vt:lpstr>Cardiac conducting system</vt:lpstr>
      <vt:lpstr>Cardiac conducting system</vt:lpstr>
      <vt:lpstr>Cardiac conducting system</vt:lpstr>
      <vt:lpstr>PowerPoint Presentation</vt:lpstr>
      <vt:lpstr>PowerPoint Presentation</vt:lpstr>
      <vt:lpstr>PowerPoint Presentation</vt:lpstr>
      <vt:lpstr>Starter Questions</vt:lpstr>
      <vt:lpstr>Starter Questions</vt:lpstr>
      <vt:lpstr>PowerPoint Presentation</vt:lpstr>
      <vt:lpstr>Cardiac conducting system</vt:lpstr>
      <vt:lpstr>Cardiac conducting system</vt:lpstr>
      <vt:lpstr>Cardiac conducting system</vt:lpstr>
      <vt:lpstr>Cardiac conducting system</vt:lpstr>
      <vt:lpstr>PowerPoint Presentation</vt:lpstr>
      <vt:lpstr>PowerPoint Presentation</vt:lpstr>
      <vt:lpstr>Cardiac conducting system</vt:lpstr>
      <vt:lpstr>Cardiac conducting system</vt:lpstr>
      <vt:lpstr>PowerPoint Presentation</vt:lpstr>
      <vt:lpstr>PowerPoint Presentation</vt:lpstr>
      <vt:lpstr>PowerPoint Presentation</vt:lpstr>
      <vt:lpstr>Look for full cardiac cycle….. In this case it is 0.5s.  Then 60/0.5 = 120 beats per minute</vt:lpstr>
      <vt:lpstr>PowerPoint Presentation</vt:lpstr>
      <vt:lpstr>PowerPoint Presentation</vt:lpstr>
      <vt:lpstr>PowerPoint Presentation</vt:lpstr>
      <vt:lpstr>PowerPoint Presentation</vt:lpstr>
      <vt:lpstr>Cardiac conducting system</vt:lpstr>
      <vt:lpstr>Blood Pressure</vt:lpstr>
      <vt:lpstr>Blood pressure</vt:lpstr>
      <vt:lpstr>Blood pressure</vt:lpstr>
      <vt:lpstr>PowerPoint Presentation</vt:lpstr>
      <vt:lpstr>Blood pressure</vt:lpstr>
      <vt:lpstr>PowerPoint Presentation</vt:lpstr>
      <vt:lpstr>PowerPoint Presentation</vt:lpstr>
      <vt:lpstr>Blood pressure</vt:lpstr>
      <vt:lpstr>Blood pressure</vt:lpstr>
      <vt:lpstr>Blood pressure</vt:lpstr>
      <vt:lpstr>PowerPoint Presentation</vt:lpstr>
      <vt:lpstr>Starter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Ellis, Emma</dc:creator>
  <cp:lastModifiedBy>Kirsty McBride</cp:lastModifiedBy>
  <cp:revision>61</cp:revision>
  <dcterms:created xsi:type="dcterms:W3CDTF">2006-08-16T00:00:00Z</dcterms:created>
  <dcterms:modified xsi:type="dcterms:W3CDTF">2023-11-17T10:03:35Z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0x010100799F83AC8D568B41A92BB39B67D31243</vt:lpwstr>
  </property>
</Properties>
</file>