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339" r:id="rId7"/>
    <p:sldId id="279" r:id="rId8"/>
    <p:sldId id="280" r:id="rId9"/>
    <p:sldId id="350" r:id="rId10"/>
    <p:sldId id="281" r:id="rId11"/>
    <p:sldId id="282" r:id="rId12"/>
    <p:sldId id="283" r:id="rId13"/>
    <p:sldId id="284" r:id="rId14"/>
    <p:sldId id="340" r:id="rId15"/>
    <p:sldId id="347" r:id="rId16"/>
    <p:sldId id="285" r:id="rId17"/>
    <p:sldId id="348" r:id="rId18"/>
    <p:sldId id="349" r:id="rId19"/>
    <p:sldId id="286" r:id="rId20"/>
    <p:sldId id="338" r:id="rId21"/>
    <p:sldId id="291" r:id="rId22"/>
    <p:sldId id="341" r:id="rId23"/>
    <p:sldId id="293" r:id="rId24"/>
    <p:sldId id="359" r:id="rId25"/>
    <p:sldId id="343" r:id="rId26"/>
    <p:sldId id="345" r:id="rId27"/>
    <p:sldId id="342" r:id="rId28"/>
    <p:sldId id="344" r:id="rId29"/>
    <p:sldId id="267" r:id="rId30"/>
    <p:sldId id="300" r:id="rId31"/>
    <p:sldId id="346" r:id="rId32"/>
    <p:sldId id="306" r:id="rId33"/>
    <p:sldId id="307" r:id="rId34"/>
    <p:sldId id="308" r:id="rId35"/>
    <p:sldId id="309" r:id="rId36"/>
    <p:sldId id="351" r:id="rId37"/>
    <p:sldId id="310" r:id="rId38"/>
    <p:sldId id="311" r:id="rId39"/>
    <p:sldId id="312" r:id="rId40"/>
    <p:sldId id="352" r:id="rId41"/>
    <p:sldId id="314" r:id="rId42"/>
    <p:sldId id="315" r:id="rId43"/>
    <p:sldId id="317" r:id="rId44"/>
    <p:sldId id="318" r:id="rId45"/>
    <p:sldId id="321" r:id="rId46"/>
    <p:sldId id="361" r:id="rId47"/>
    <p:sldId id="362" r:id="rId48"/>
    <p:sldId id="363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55" r:id="rId57"/>
    <p:sldId id="356" r:id="rId58"/>
    <p:sldId id="330" r:id="rId59"/>
    <p:sldId id="335" r:id="rId60"/>
    <p:sldId id="332" r:id="rId61"/>
    <p:sldId id="333" r:id="rId62"/>
    <p:sldId id="334" r:id="rId63"/>
    <p:sldId id="357" r:id="rId64"/>
    <p:sldId id="360" r:id="rId65"/>
    <p:sldId id="353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>
      <p:cViewPr varScale="1">
        <p:scale>
          <a:sx n="114" d="100"/>
          <a:sy n="114" d="100"/>
        </p:scale>
        <p:origin x="13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181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181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570288"/>
            <a:ext cx="4038600" cy="181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570288"/>
            <a:ext cx="4038600" cy="181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7413-2140-4DE4-B769-C19996A6FC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0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C8297-D9F9-472F-9677-776582DB93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2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6/6e/Metabolic_Metro_Map.svg" TargetMode="External"/><Relationship Id="rId2" Type="http://schemas.openxmlformats.org/officeDocument/2006/relationships/hyperlink" Target="http://biochemical-pathways.com/#/map/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s://www.google.co.uk/url?q=http://commons.wikimedia.org/wiki/File:2011_Arrow_black_curving_axe_67%C2%B0_attraction.png&amp;sa=U&amp;ei=wwgsU_XRMOSU7QabsoH4Aw&amp;ved=0CD0Q9QEwCDgU&amp;usg=AFQjCNHQbtOpV0i9JQohtgxIgDKDp8OgiQ" TargetMode="Externa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1 – Metabolic Pathways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Describe the function of the plasma cell membrane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Draw and label a diagram of the cell membrane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00771"/>
            <a:ext cx="8229600" cy="312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40000" lnSpcReduction="20000"/>
          </a:bodyPr>
          <a:lstStyle/>
          <a:p>
            <a:pPr marL="609600" lvl="0" indent="-609600">
              <a:lnSpc>
                <a:spcPct val="120000"/>
              </a:lnSpc>
              <a:buNone/>
            </a:pPr>
            <a:r>
              <a:rPr lang="en-GB" altLang="en-US" sz="4500" dirty="0">
                <a:solidFill>
                  <a:prstClr val="black"/>
                </a:solidFill>
              </a:rPr>
              <a:t>By the end of this topic you should be able to: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>
                <a:solidFill>
                  <a:prstClr val="black"/>
                </a:solidFill>
              </a:rPr>
              <a:t>Understand that metabolism is the sum total of all chemical reactions taking place within an organism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>
                <a:solidFill>
                  <a:prstClr val="black"/>
                </a:solidFill>
              </a:rPr>
              <a:t>Describe how reactions occur in sequences, each one mediated by a specific enzyme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>
                <a:solidFill>
                  <a:prstClr val="black"/>
                </a:solidFill>
              </a:rPr>
              <a:t>Describe these sequences as pathways and explain how they are linked and may be reversed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>
                <a:solidFill>
                  <a:prstClr val="black"/>
                </a:solidFill>
              </a:rPr>
              <a:t>Explain the differences between anabolic and catabolic pathways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/>
              <a:t>Describe the role of membranes in relation to the formation of components with cells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/>
              <a:t>Explain why localisation of pathways and their components allows greater efficiency and higher reaction rates</a:t>
            </a:r>
          </a:p>
          <a:p>
            <a:pPr marL="609600" lvl="0" indent="-609600">
              <a:lnSpc>
                <a:spcPct val="120000"/>
              </a:lnSpc>
            </a:pPr>
            <a:r>
              <a:rPr lang="en-GB" altLang="en-US" sz="4500" dirty="0"/>
              <a:t>Describe the functions of proteins embedded in the plasma membrane</a:t>
            </a:r>
          </a:p>
          <a:p>
            <a:pPr marL="609600" lvl="0" indent="-609600">
              <a:lnSpc>
                <a:spcPct val="80000"/>
              </a:lnSpc>
            </a:pPr>
            <a:endParaRPr lang="en-GB" altLang="en-US" sz="2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how a membrane pathway are made more efficient by compartmentalisation </a:t>
            </a:r>
          </a:p>
          <a:p>
            <a:r>
              <a:rPr lang="en-GB" dirty="0"/>
              <a:t>Define the term metabolism</a:t>
            </a:r>
          </a:p>
          <a:p>
            <a:r>
              <a:rPr lang="en-GB" dirty="0"/>
              <a:t>Explain what is meant by a metabolic pathway</a:t>
            </a:r>
          </a:p>
          <a:p>
            <a:r>
              <a:rPr lang="en-GB" dirty="0"/>
              <a:t>Compare anabolic and catabolic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1a. Metabolic Pathways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009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Cell Metabolism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/>
              <a:t>Cell metabolism is the term for the thousands of biochemical reactions that occur within a living cell. </a:t>
            </a:r>
          </a:p>
          <a:p>
            <a:pPr eaLnBrk="1" hangingPunct="1">
              <a:defRPr/>
            </a:pPr>
            <a:r>
              <a:rPr lang="en-GB" altLang="en-US" dirty="0"/>
              <a:t>Many of these are steps ordered in to pathways and are </a:t>
            </a:r>
            <a:r>
              <a:rPr lang="en-GB" altLang="en-US" b="1" dirty="0"/>
              <a:t>controlled at each stage by an enzyme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9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What do these pathways do?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z="3600" dirty="0"/>
              <a:t>Break down large molecules into smaller molecules</a:t>
            </a:r>
          </a:p>
          <a:p>
            <a:pPr lvl="4"/>
            <a:r>
              <a:rPr lang="en-GB" altLang="en-US" sz="2400" dirty="0"/>
              <a:t> Degradation</a:t>
            </a:r>
          </a:p>
          <a:p>
            <a:pPr marL="1828800" lvl="4" indent="0">
              <a:buNone/>
            </a:pPr>
            <a:endParaRPr lang="en-GB" altLang="en-US" sz="2400" dirty="0"/>
          </a:p>
          <a:p>
            <a:pPr marL="1828800" lvl="4" indent="0">
              <a:buNone/>
            </a:pPr>
            <a:endParaRPr lang="en-GB" altLang="en-US" sz="2400" dirty="0"/>
          </a:p>
          <a:p>
            <a:pPr eaLnBrk="1" hangingPunct="1"/>
            <a:r>
              <a:rPr lang="en-GB" altLang="en-US" sz="3600" dirty="0"/>
              <a:t>Build up large molecules from smaller molecules</a:t>
            </a:r>
          </a:p>
          <a:p>
            <a:pPr lvl="4"/>
            <a:r>
              <a:rPr lang="en-GB" altLang="en-US" sz="2400" dirty="0"/>
              <a:t>Synthesis</a:t>
            </a:r>
          </a:p>
          <a:p>
            <a:pPr eaLnBrk="1" hangingPunct="1">
              <a:buFont typeface="Arial" charset="0"/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576269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Biochemical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http://biochemical-pathways.com/#/map/1</a:t>
            </a:r>
            <a:endParaRPr lang="en-GB" dirty="0"/>
          </a:p>
          <a:p>
            <a:endParaRPr lang="en-GB" dirty="0"/>
          </a:p>
          <a:p>
            <a:r>
              <a:rPr lang="en-GB" dirty="0"/>
              <a:t>Second option - </a:t>
            </a:r>
            <a:r>
              <a:rPr lang="en-GB" dirty="0">
                <a:hlinkClick r:id="rId3"/>
              </a:rPr>
              <a:t>https://upload.wikimedia.org/wikipedia/commons/6/6e/Metabolic_Metro_Map.svg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580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Catabolic Pathways 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487950" y="1177937"/>
            <a:ext cx="8229600" cy="4525963"/>
          </a:xfrm>
        </p:spPr>
        <p:txBody>
          <a:bodyPr/>
          <a:lstStyle/>
          <a:p>
            <a:r>
              <a:rPr lang="en-GB" altLang="en-US" dirty="0"/>
              <a:t>The break down of complex molecules to simpler ones (break down or degradation)</a:t>
            </a:r>
          </a:p>
          <a:p>
            <a:pPr lvl="1"/>
            <a:r>
              <a:rPr lang="en-GB" altLang="en-US" dirty="0"/>
              <a:t>usually releasing energy</a:t>
            </a:r>
          </a:p>
          <a:p>
            <a:pPr lvl="1"/>
            <a:r>
              <a:rPr lang="en-GB" altLang="en-US" dirty="0"/>
              <a:t>often providing building blocks </a:t>
            </a:r>
          </a:p>
          <a:p>
            <a:pPr lvl="1"/>
            <a:r>
              <a:rPr lang="en-GB" altLang="en-US" dirty="0" err="1"/>
              <a:t>Eg</a:t>
            </a:r>
            <a:r>
              <a:rPr lang="en-GB" altLang="en-US" dirty="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GB" altLang="en-US" dirty="0"/>
              <a:t>Protein				amino acids 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2339975" y="4581525"/>
            <a:ext cx="2376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80A1DF-E5A9-4F92-9833-D761C503FBAF}"/>
              </a:ext>
            </a:extLst>
          </p:cNvPr>
          <p:cNvSpPr/>
          <p:nvPr/>
        </p:nvSpPr>
        <p:spPr>
          <a:xfrm>
            <a:off x="611560" y="4941168"/>
            <a:ext cx="2664296" cy="1512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C27EFCE-976E-4775-A03A-ABEC84DB3C3D}"/>
              </a:ext>
            </a:extLst>
          </p:cNvPr>
          <p:cNvCxnSpPr/>
          <p:nvPr/>
        </p:nvCxnSpPr>
        <p:spPr>
          <a:xfrm>
            <a:off x="3563888" y="5733256"/>
            <a:ext cx="24482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737BB94-C51D-427A-9F96-CA57100299E8}"/>
              </a:ext>
            </a:extLst>
          </p:cNvPr>
          <p:cNvSpPr/>
          <p:nvPr/>
        </p:nvSpPr>
        <p:spPr>
          <a:xfrm>
            <a:off x="6156176" y="494116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11646D-D7DF-494A-BFB0-A5577772468C}"/>
              </a:ext>
            </a:extLst>
          </p:cNvPr>
          <p:cNvSpPr/>
          <p:nvPr/>
        </p:nvSpPr>
        <p:spPr>
          <a:xfrm>
            <a:off x="6308576" y="5962576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1DB0E-A25B-4697-99AA-D619DB92DEC6}"/>
              </a:ext>
            </a:extLst>
          </p:cNvPr>
          <p:cNvSpPr/>
          <p:nvPr/>
        </p:nvSpPr>
        <p:spPr>
          <a:xfrm>
            <a:off x="6755975" y="5005772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2EBA3F-7B5A-4151-B1CF-478122137E7F}"/>
              </a:ext>
            </a:extLst>
          </p:cNvPr>
          <p:cNvSpPr/>
          <p:nvPr/>
        </p:nvSpPr>
        <p:spPr>
          <a:xfrm>
            <a:off x="7097452" y="5622107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7301E8-8777-4CC0-BB1E-B2CE4A0A399C}"/>
              </a:ext>
            </a:extLst>
          </p:cNvPr>
          <p:cNvSpPr/>
          <p:nvPr/>
        </p:nvSpPr>
        <p:spPr>
          <a:xfrm>
            <a:off x="7721387" y="5005772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CE9EAE-75D8-4223-B381-0B3D88BC0E8D}"/>
              </a:ext>
            </a:extLst>
          </p:cNvPr>
          <p:cNvSpPr/>
          <p:nvPr/>
        </p:nvSpPr>
        <p:spPr>
          <a:xfrm>
            <a:off x="7886328" y="5723176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689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Anabolic Pathways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The synthesis of molecules from building blocks (build up or synthesis)</a:t>
            </a:r>
          </a:p>
          <a:p>
            <a:pPr lvl="1"/>
            <a:r>
              <a:rPr lang="en-GB" altLang="en-US" dirty="0"/>
              <a:t>requires the input of energy. </a:t>
            </a:r>
          </a:p>
          <a:p>
            <a:r>
              <a:rPr lang="en-GB" altLang="en-US" u="sng" dirty="0"/>
              <a:t>(A</a:t>
            </a:r>
            <a:r>
              <a:rPr lang="en-GB" altLang="en-US" dirty="0"/>
              <a:t>nabolic = </a:t>
            </a:r>
            <a:r>
              <a:rPr lang="en-GB" altLang="en-US" u="sng" dirty="0"/>
              <a:t>A</a:t>
            </a:r>
            <a:r>
              <a:rPr lang="en-GB" altLang="en-US" dirty="0"/>
              <a:t>dd)</a:t>
            </a:r>
          </a:p>
          <a:p>
            <a:pPr eaLnBrk="1" hangingPunct="1">
              <a:buFont typeface="Arial" charset="0"/>
              <a:buNone/>
            </a:pPr>
            <a:r>
              <a:rPr lang="en-GB" altLang="en-US" dirty="0"/>
              <a:t>Amino acids			   Protein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3059832" y="4005064"/>
            <a:ext cx="2233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C1183C-1A14-47AF-8FA0-6ED36331ED7C}"/>
              </a:ext>
            </a:extLst>
          </p:cNvPr>
          <p:cNvSpPr/>
          <p:nvPr/>
        </p:nvSpPr>
        <p:spPr>
          <a:xfrm>
            <a:off x="5724128" y="4783783"/>
            <a:ext cx="2664296" cy="1512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EAA58A-4E26-4346-A0D8-8262BF4F406F}"/>
              </a:ext>
            </a:extLst>
          </p:cNvPr>
          <p:cNvSpPr/>
          <p:nvPr/>
        </p:nvSpPr>
        <p:spPr>
          <a:xfrm>
            <a:off x="503548" y="4598869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7EB91C-B1F6-4C3F-892D-5B79868DE38F}"/>
              </a:ext>
            </a:extLst>
          </p:cNvPr>
          <p:cNvSpPr/>
          <p:nvPr/>
        </p:nvSpPr>
        <p:spPr>
          <a:xfrm>
            <a:off x="655948" y="5620277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CF4277-B1F8-4416-9B8F-9E6D1A3580E9}"/>
              </a:ext>
            </a:extLst>
          </p:cNvPr>
          <p:cNvSpPr/>
          <p:nvPr/>
        </p:nvSpPr>
        <p:spPr>
          <a:xfrm>
            <a:off x="1103347" y="4663473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E7FEAD-5C42-4DA6-8F79-5C945DD26640}"/>
              </a:ext>
            </a:extLst>
          </p:cNvPr>
          <p:cNvSpPr/>
          <p:nvPr/>
        </p:nvSpPr>
        <p:spPr>
          <a:xfrm>
            <a:off x="1444824" y="527980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43369A-ECB6-4A8A-9856-37E626D8962C}"/>
              </a:ext>
            </a:extLst>
          </p:cNvPr>
          <p:cNvSpPr/>
          <p:nvPr/>
        </p:nvSpPr>
        <p:spPr>
          <a:xfrm>
            <a:off x="2068759" y="4663473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239C89-2D83-4504-A057-CE7DEE91E2BA}"/>
              </a:ext>
            </a:extLst>
          </p:cNvPr>
          <p:cNvSpPr/>
          <p:nvPr/>
        </p:nvSpPr>
        <p:spPr>
          <a:xfrm>
            <a:off x="2233700" y="5380877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3434A8D-10A6-4EEC-8648-478C63B21B48}"/>
              </a:ext>
            </a:extLst>
          </p:cNvPr>
          <p:cNvCxnSpPr/>
          <p:nvPr/>
        </p:nvCxnSpPr>
        <p:spPr>
          <a:xfrm>
            <a:off x="3059832" y="5257800"/>
            <a:ext cx="223361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3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Metabolic pathways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altLang="en-US" dirty="0"/>
              <a:t>Anabolic and catabolic pathways are closely integrated and depend on each other</a:t>
            </a:r>
          </a:p>
          <a:p>
            <a:pPr eaLnBrk="1" hangingPunct="1">
              <a:buFont typeface="Arial" charset="0"/>
              <a:buNone/>
            </a:pPr>
            <a:endParaRPr lang="en-GB" altLang="en-US" dirty="0"/>
          </a:p>
          <a:p>
            <a:pPr eaLnBrk="1" hangingPunct="1">
              <a:buFont typeface="Arial" charset="0"/>
              <a:buNone/>
            </a:pPr>
            <a:r>
              <a:rPr lang="en-GB" altLang="en-US" dirty="0"/>
              <a:t>Respiration is a catabolic process releasing energy which is used to synthesise protein from amino acids (anabolic process)</a:t>
            </a:r>
          </a:p>
        </p:txBody>
      </p:sp>
    </p:spTree>
    <p:extLst>
      <p:ext uri="{BB962C8B-B14F-4D97-AF65-F5344CB8AC3E}">
        <p14:creationId xmlns:p14="http://schemas.microsoft.com/office/powerpoint/2010/main" val="190846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Metabolic Pathways </a:t>
            </a:r>
          </a:p>
        </p:txBody>
      </p:sp>
      <p:pic>
        <p:nvPicPr>
          <p:cNvPr id="17411" name="Picture 29" descr="ANd9GcSYPl7lsXJ2clYez1nBkH10qcAstt-2FmR6VeWc_29ZXbK4uicw71EGBsEeeg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409293">
            <a:off x="2195513" y="2133600"/>
            <a:ext cx="990600" cy="990600"/>
          </a:xfrm>
        </p:spPr>
      </p:pic>
      <p:pic>
        <p:nvPicPr>
          <p:cNvPr id="17412" name="Picture 32" descr="ANd9GcSYPl7lsXJ2clYez1nBkH10qcAstt-2FmR6VeWc_29ZXbK4uicw71EGBsEeeg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32238">
            <a:off x="5794375" y="2049463"/>
            <a:ext cx="1074738" cy="1074737"/>
          </a:xfrm>
        </p:spPr>
      </p:pic>
      <p:pic>
        <p:nvPicPr>
          <p:cNvPr id="17413" name="Picture 39" descr="ANd9GcSYPl7lsXJ2clYez1nBkH10qcAstt-2FmR6VeWc_29ZXbK4uicw71EGBsEeeg">
            <a:hlinkClick r:id="rId2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6641">
            <a:off x="2051050" y="2997200"/>
            <a:ext cx="1079500" cy="1079500"/>
          </a:xfrm>
        </p:spPr>
      </p:pic>
      <p:sp>
        <p:nvSpPr>
          <p:cNvPr id="16390" name="Rectangle 19"/>
          <p:cNvSpPr>
            <a:spLocks noChangeArrowheads="1"/>
          </p:cNvSpPr>
          <p:nvPr/>
        </p:nvSpPr>
        <p:spPr bwMode="auto">
          <a:xfrm>
            <a:off x="3851275" y="2781300"/>
            <a:ext cx="1081088" cy="5762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u="none"/>
              <a:t>energy</a:t>
            </a:r>
          </a:p>
        </p:txBody>
      </p:sp>
      <p:sp>
        <p:nvSpPr>
          <p:cNvPr id="16391" name="Rectangle 22"/>
          <p:cNvSpPr>
            <a:spLocks noChangeArrowheads="1"/>
          </p:cNvSpPr>
          <p:nvPr/>
        </p:nvSpPr>
        <p:spPr bwMode="auto">
          <a:xfrm>
            <a:off x="6877050" y="4005263"/>
            <a:ext cx="1511300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u="none"/>
              <a:t>Amino acids</a:t>
            </a:r>
          </a:p>
        </p:txBody>
      </p:sp>
      <p:sp>
        <p:nvSpPr>
          <p:cNvPr id="16392" name="Rectangle 23"/>
          <p:cNvSpPr>
            <a:spLocks noChangeArrowheads="1"/>
          </p:cNvSpPr>
          <p:nvPr/>
        </p:nvSpPr>
        <p:spPr bwMode="auto">
          <a:xfrm>
            <a:off x="6877050" y="2060575"/>
            <a:ext cx="1081088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u="none"/>
              <a:t>Protein</a:t>
            </a:r>
          </a:p>
        </p:txBody>
      </p:sp>
      <p:sp>
        <p:nvSpPr>
          <p:cNvPr id="17417" name="AutoShape 34"/>
          <p:cNvSpPr>
            <a:spLocks noChangeArrowheads="1"/>
          </p:cNvSpPr>
          <p:nvPr/>
        </p:nvSpPr>
        <p:spPr bwMode="auto">
          <a:xfrm>
            <a:off x="5148263" y="2924175"/>
            <a:ext cx="647700" cy="217488"/>
          </a:xfrm>
          <a:prstGeom prst="rightArrow">
            <a:avLst>
              <a:gd name="adj1" fmla="val 50000"/>
              <a:gd name="adj2" fmla="val 744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u="none"/>
          </a:p>
        </p:txBody>
      </p:sp>
      <p:sp>
        <p:nvSpPr>
          <p:cNvPr id="17418" name="Text Box 35"/>
          <p:cNvSpPr txBox="1">
            <a:spLocks noChangeArrowheads="1"/>
          </p:cNvSpPr>
          <p:nvPr/>
        </p:nvSpPr>
        <p:spPr bwMode="auto">
          <a:xfrm>
            <a:off x="6948488" y="2924175"/>
            <a:ext cx="1512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u="none"/>
              <a:t>Anabolic pathway</a:t>
            </a:r>
          </a:p>
        </p:txBody>
      </p:sp>
      <p:sp>
        <p:nvSpPr>
          <p:cNvPr id="17419" name="AutoShape 36"/>
          <p:cNvSpPr>
            <a:spLocks noChangeArrowheads="1"/>
          </p:cNvSpPr>
          <p:nvPr/>
        </p:nvSpPr>
        <p:spPr bwMode="auto">
          <a:xfrm rot="10800000">
            <a:off x="3132138" y="2924175"/>
            <a:ext cx="649287" cy="215900"/>
          </a:xfrm>
          <a:prstGeom prst="left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6396" name="Rectangle 37"/>
          <p:cNvSpPr>
            <a:spLocks noChangeArrowheads="1"/>
          </p:cNvSpPr>
          <p:nvPr/>
        </p:nvSpPr>
        <p:spPr bwMode="auto">
          <a:xfrm>
            <a:off x="323528" y="1916113"/>
            <a:ext cx="2087885" cy="504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u="none" dirty="0"/>
              <a:t>Glucose + oxygen</a:t>
            </a:r>
          </a:p>
        </p:txBody>
      </p:sp>
      <p:sp>
        <p:nvSpPr>
          <p:cNvPr id="16397" name="Rectangle 38"/>
          <p:cNvSpPr>
            <a:spLocks noChangeArrowheads="1"/>
          </p:cNvSpPr>
          <p:nvPr/>
        </p:nvSpPr>
        <p:spPr bwMode="auto">
          <a:xfrm>
            <a:off x="755650" y="3716338"/>
            <a:ext cx="1439863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u="none" dirty="0"/>
              <a:t>CO</a:t>
            </a:r>
            <a:r>
              <a:rPr lang="en-GB" altLang="en-US" sz="1800" u="none" baseline="-25000" dirty="0"/>
              <a:t>2</a:t>
            </a:r>
            <a:r>
              <a:rPr lang="en-GB" altLang="en-US" sz="1800" u="none" dirty="0"/>
              <a:t> + Water</a:t>
            </a:r>
          </a:p>
        </p:txBody>
      </p:sp>
      <p:pic>
        <p:nvPicPr>
          <p:cNvPr id="17422" name="Picture 43" descr="ANd9GcSYPl7lsXJ2clYez1nBkH10qcAstt-2FmR6VeWc_29ZXbK4uicw71EGBsEeeg">
            <a:hlinkClick r:id="rId2"/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59745">
            <a:off x="5730875" y="2992438"/>
            <a:ext cx="1219200" cy="1219200"/>
          </a:xfrm>
        </p:spPr>
      </p:pic>
      <p:sp>
        <p:nvSpPr>
          <p:cNvPr id="17423" name="Text Box 45"/>
          <p:cNvSpPr txBox="1">
            <a:spLocks noChangeArrowheads="1"/>
          </p:cNvSpPr>
          <p:nvPr/>
        </p:nvSpPr>
        <p:spPr bwMode="auto">
          <a:xfrm>
            <a:off x="539750" y="2781300"/>
            <a:ext cx="16557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u="none" dirty="0"/>
              <a:t>Catabolic pathway</a:t>
            </a:r>
          </a:p>
        </p:txBody>
      </p:sp>
    </p:spTree>
    <p:extLst>
      <p:ext uri="{BB962C8B-B14F-4D97-AF65-F5344CB8AC3E}">
        <p14:creationId xmlns:p14="http://schemas.microsoft.com/office/powerpoint/2010/main" val="3809493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" t="4384" r="9716"/>
          <a:stretch/>
        </p:blipFill>
        <p:spPr>
          <a:xfrm>
            <a:off x="-33180" y="188640"/>
            <a:ext cx="9170720" cy="6453336"/>
          </a:xfrm>
        </p:spPr>
      </p:pic>
      <p:sp>
        <p:nvSpPr>
          <p:cNvPr id="8" name="TextBox 7"/>
          <p:cNvSpPr txBox="1"/>
          <p:nvPr/>
        </p:nvSpPr>
        <p:spPr>
          <a:xfrm>
            <a:off x="2627784" y="48675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Protein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62907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Protein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4" y="3429000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Proteins broken down in a catabolic pathway to form amino acids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4168" y="3429000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Amino Acids built up in a anabolic pathway to form protein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04959" y="3198167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Energy (ATP) </a:t>
            </a:r>
          </a:p>
        </p:txBody>
      </p:sp>
    </p:spTree>
    <p:extLst>
      <p:ext uri="{BB962C8B-B14F-4D97-AF65-F5344CB8AC3E}">
        <p14:creationId xmlns:p14="http://schemas.microsoft.com/office/powerpoint/2010/main" val="248044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Metabolic Pathways</a:t>
            </a:r>
          </a:p>
        </p:txBody>
      </p:sp>
      <p:sp>
        <p:nvSpPr>
          <p:cNvPr id="33795" name="Rectangle 8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330700" cy="3787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A metabolic pathway is the sequence of reactions that is controlled by enzymes that change one </a:t>
            </a:r>
            <a:r>
              <a:rPr lang="en-GB" altLang="en-US" sz="2800" b="1" dirty="0"/>
              <a:t>metabolite</a:t>
            </a:r>
            <a:r>
              <a:rPr lang="en-GB" altLang="en-US" sz="2800" dirty="0"/>
              <a:t> in to another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Each step is controlled by an enzyme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015038" y="1598613"/>
            <a:ext cx="1441450" cy="3873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GB" sz="1600" u="none" dirty="0">
                <a:latin typeface="+mn-lt"/>
                <a:ea typeface="+mn-ea"/>
              </a:rPr>
              <a:t>glucose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015038" y="3195638"/>
            <a:ext cx="1441450" cy="3889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  <a:ea typeface="+mn-ea"/>
              </a:rPr>
              <a:t>Intermediate 1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015038" y="4737100"/>
            <a:ext cx="1441450" cy="3889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200" u="none" dirty="0">
                <a:latin typeface="+mn-lt"/>
                <a:ea typeface="+mn-ea"/>
              </a:rPr>
              <a:t>Intermediate 2</a:t>
            </a:r>
          </a:p>
        </p:txBody>
      </p:sp>
      <p:cxnSp>
        <p:nvCxnSpPr>
          <p:cNvPr id="33799" name="Straight Connector 13"/>
          <p:cNvCxnSpPr>
            <a:cxnSpLocks noChangeShapeType="1"/>
          </p:cNvCxnSpPr>
          <p:nvPr/>
        </p:nvCxnSpPr>
        <p:spPr bwMode="auto">
          <a:xfrm flipH="1">
            <a:off x="6735763" y="2055813"/>
            <a:ext cx="1587" cy="3032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0" name="Straight Connector 14"/>
          <p:cNvCxnSpPr>
            <a:cxnSpLocks noChangeShapeType="1"/>
          </p:cNvCxnSpPr>
          <p:nvPr/>
        </p:nvCxnSpPr>
        <p:spPr bwMode="auto">
          <a:xfrm flipH="1" flipV="1">
            <a:off x="6737350" y="3722688"/>
            <a:ext cx="11113" cy="317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01" name="TextBox 16"/>
          <p:cNvSpPr txBox="1">
            <a:spLocks noChangeArrowheads="1"/>
          </p:cNvSpPr>
          <p:nvPr/>
        </p:nvSpPr>
        <p:spPr bwMode="auto">
          <a:xfrm>
            <a:off x="6303963" y="2403475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200" u="none">
                <a:latin typeface="Arial" charset="0"/>
              </a:rPr>
              <a:t>Enzyme 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27763" y="4022725"/>
            <a:ext cx="874712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sz="1200" u="none" dirty="0">
                <a:latin typeface="+mn-lt"/>
                <a:ea typeface="+mn-ea"/>
              </a:rPr>
              <a:t>Enzyme B</a:t>
            </a:r>
          </a:p>
        </p:txBody>
      </p:sp>
      <p:cxnSp>
        <p:nvCxnSpPr>
          <p:cNvPr id="33803" name="Straight Arrow Connector 21"/>
          <p:cNvCxnSpPr>
            <a:cxnSpLocks noChangeShapeType="1"/>
            <a:stCxn id="33801" idx="2"/>
          </p:cNvCxnSpPr>
          <p:nvPr/>
        </p:nvCxnSpPr>
        <p:spPr bwMode="auto">
          <a:xfrm flipH="1">
            <a:off x="6735763" y="2679700"/>
            <a:ext cx="12700" cy="434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4" name="Elbow Connector 24"/>
          <p:cNvCxnSpPr>
            <a:cxnSpLocks noChangeShapeType="1"/>
          </p:cNvCxnSpPr>
          <p:nvPr/>
        </p:nvCxnSpPr>
        <p:spPr bwMode="auto">
          <a:xfrm rot="5400000">
            <a:off x="6544469" y="4452144"/>
            <a:ext cx="382588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5" name="Straight Arrow Connector 27"/>
          <p:cNvCxnSpPr>
            <a:cxnSpLocks noChangeShapeType="1"/>
          </p:cNvCxnSpPr>
          <p:nvPr/>
        </p:nvCxnSpPr>
        <p:spPr bwMode="auto">
          <a:xfrm flipV="1">
            <a:off x="6516688" y="3694113"/>
            <a:ext cx="0" cy="2873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6" name="Straight Connector 197631"/>
          <p:cNvCxnSpPr>
            <a:cxnSpLocks noChangeShapeType="1"/>
          </p:cNvCxnSpPr>
          <p:nvPr/>
        </p:nvCxnSpPr>
        <p:spPr bwMode="auto">
          <a:xfrm>
            <a:off x="6516688" y="4324350"/>
            <a:ext cx="0" cy="257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73712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altLang="en-US" dirty="0"/>
              <a:t>Reversible and irreversible pathways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989138"/>
            <a:ext cx="8362950" cy="3398837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GB" altLang="en-US" dirty="0"/>
              <a:t>Some metabolic pathways have reversible steps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altLang="en-US" dirty="0"/>
              <a:t>Some steps </a:t>
            </a:r>
            <a:r>
              <a:rPr lang="en-GB" altLang="en-US"/>
              <a:t>are irreversible</a:t>
            </a:r>
            <a:endParaRPr lang="en-GB" altLang="en-US" dirty="0"/>
          </a:p>
          <a:p>
            <a:pPr marL="0" indent="0" eaLnBrk="1" hangingPunct="1">
              <a:buFont typeface="Arial" charset="0"/>
              <a:buNone/>
            </a:pPr>
            <a:endParaRPr lang="en-GB" altLang="en-US" dirty="0"/>
          </a:p>
          <a:p>
            <a:pPr marL="0" indent="0" eaLnBrk="1" hangingPunct="1">
              <a:buFont typeface="Arial" charset="0"/>
              <a:buNone/>
            </a:pPr>
            <a:r>
              <a:rPr lang="en-GB" altLang="en-US" dirty="0"/>
              <a:t>Reversible = two way street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altLang="en-US" dirty="0"/>
              <a:t>Irreversible = one way street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107504" y="5085184"/>
            <a:ext cx="892899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r>
              <a:rPr lang="en-GB" altLang="en-US" sz="2000" dirty="0">
                <a:latin typeface="+mn-lt"/>
              </a:rPr>
              <a:t>Fermentation in animal cells </a:t>
            </a:r>
            <a:r>
              <a:rPr lang="en-GB" altLang="en-US" sz="2000" u="none" dirty="0">
                <a:latin typeface="+mn-lt"/>
              </a:rPr>
              <a:t>			</a:t>
            </a:r>
            <a:r>
              <a:rPr lang="en-GB" altLang="en-US" sz="2000" dirty="0">
                <a:latin typeface="+mn-lt"/>
              </a:rPr>
              <a:t>Fermentation in yeast</a:t>
            </a:r>
          </a:p>
          <a:p>
            <a:endParaRPr lang="en-GB" altLang="en-US" sz="2000" dirty="0">
              <a:latin typeface="+mn-lt"/>
            </a:endParaRPr>
          </a:p>
          <a:p>
            <a:r>
              <a:rPr lang="en-GB" altLang="en-US" sz="2000" u="none" dirty="0">
                <a:latin typeface="+mn-lt"/>
              </a:rPr>
              <a:t>Glucose                   Lactic Acid                     Glucose            </a:t>
            </a:r>
            <a:r>
              <a:rPr lang="en-GB" altLang="en-US" sz="2000" dirty="0">
                <a:latin typeface="+mn-lt"/>
              </a:rPr>
              <a:t>ethanol</a:t>
            </a:r>
            <a:r>
              <a:rPr lang="en-GB" altLang="en-US" sz="2000" u="none" dirty="0">
                <a:latin typeface="+mn-lt"/>
              </a:rPr>
              <a:t> + 								water</a:t>
            </a:r>
          </a:p>
        </p:txBody>
      </p:sp>
      <p:cxnSp>
        <p:nvCxnSpPr>
          <p:cNvPr id="18437" name="Straight Arrow Connector 3"/>
          <p:cNvCxnSpPr>
            <a:cxnSpLocks noChangeShapeType="1"/>
          </p:cNvCxnSpPr>
          <p:nvPr/>
        </p:nvCxnSpPr>
        <p:spPr bwMode="auto">
          <a:xfrm>
            <a:off x="1555101" y="5564167"/>
            <a:ext cx="71913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38" name="Straight Arrow Connector 5"/>
          <p:cNvCxnSpPr>
            <a:cxnSpLocks noChangeShapeType="1"/>
          </p:cNvCxnSpPr>
          <p:nvPr/>
        </p:nvCxnSpPr>
        <p:spPr bwMode="auto">
          <a:xfrm flipH="1">
            <a:off x="1555101" y="5877272"/>
            <a:ext cx="71913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39" name="Straight Arrow Connector 7"/>
          <p:cNvCxnSpPr>
            <a:cxnSpLocks noChangeShapeType="1"/>
          </p:cNvCxnSpPr>
          <p:nvPr/>
        </p:nvCxnSpPr>
        <p:spPr bwMode="auto">
          <a:xfrm>
            <a:off x="6238081" y="5805264"/>
            <a:ext cx="5032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9800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 Metabolic Pathways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652120" y="2204864"/>
            <a:ext cx="1441450" cy="3873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GB" sz="1600" u="none" dirty="0">
                <a:solidFill>
                  <a:srgbClr val="000000"/>
                </a:solidFill>
                <a:latin typeface="Comic Sans MS"/>
                <a:ea typeface="+mn-ea"/>
              </a:rPr>
              <a:t>glucose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652120" y="3801889"/>
            <a:ext cx="1441450" cy="3889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solidFill>
                  <a:srgbClr val="000000"/>
                </a:solidFill>
                <a:latin typeface="Comic Sans MS"/>
                <a:ea typeface="+mn-ea"/>
              </a:rPr>
              <a:t>Intermediate 1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652120" y="5343351"/>
            <a:ext cx="1441450" cy="3889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200" u="none" dirty="0">
                <a:solidFill>
                  <a:srgbClr val="000000"/>
                </a:solidFill>
                <a:latin typeface="Comic Sans MS"/>
                <a:ea typeface="+mn-ea"/>
              </a:rPr>
              <a:t>Intermediate 2</a:t>
            </a:r>
          </a:p>
        </p:txBody>
      </p:sp>
      <p:cxnSp>
        <p:nvCxnSpPr>
          <p:cNvPr id="34822" name="Straight Connector 13"/>
          <p:cNvCxnSpPr>
            <a:cxnSpLocks noChangeShapeType="1"/>
          </p:cNvCxnSpPr>
          <p:nvPr/>
        </p:nvCxnSpPr>
        <p:spPr bwMode="auto">
          <a:xfrm flipH="1">
            <a:off x="6372845" y="2662064"/>
            <a:ext cx="1587" cy="3032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23" name="Straight Connector 14"/>
          <p:cNvCxnSpPr>
            <a:cxnSpLocks noChangeShapeType="1"/>
          </p:cNvCxnSpPr>
          <p:nvPr/>
        </p:nvCxnSpPr>
        <p:spPr bwMode="auto">
          <a:xfrm flipH="1" flipV="1">
            <a:off x="6374432" y="4328939"/>
            <a:ext cx="11113" cy="317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824" name="TextBox 16"/>
          <p:cNvSpPr txBox="1">
            <a:spLocks noChangeArrowheads="1"/>
          </p:cNvSpPr>
          <p:nvPr/>
        </p:nvSpPr>
        <p:spPr bwMode="auto">
          <a:xfrm>
            <a:off x="5941045" y="3009726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200" u="none">
                <a:solidFill>
                  <a:srgbClr val="000000"/>
                </a:solidFill>
                <a:latin typeface="Arial" charset="0"/>
              </a:rPr>
              <a:t>Enzyme A</a:t>
            </a:r>
          </a:p>
        </p:txBody>
      </p:sp>
      <p:sp>
        <p:nvSpPr>
          <p:cNvPr id="34825" name="Rectangle 17"/>
          <p:cNvSpPr>
            <a:spLocks noChangeArrowheads="1"/>
          </p:cNvSpPr>
          <p:nvPr/>
        </p:nvSpPr>
        <p:spPr bwMode="auto">
          <a:xfrm>
            <a:off x="5864845" y="4628976"/>
            <a:ext cx="8747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200" u="none">
                <a:solidFill>
                  <a:srgbClr val="000000"/>
                </a:solidFill>
                <a:latin typeface="Comic Sans MS" pitchFamily="66" charset="0"/>
              </a:rPr>
              <a:t>Enzyme B</a:t>
            </a:r>
          </a:p>
        </p:txBody>
      </p:sp>
      <p:cxnSp>
        <p:nvCxnSpPr>
          <p:cNvPr id="34826" name="Straight Arrow Connector 21"/>
          <p:cNvCxnSpPr>
            <a:cxnSpLocks noChangeShapeType="1"/>
            <a:stCxn id="34824" idx="2"/>
          </p:cNvCxnSpPr>
          <p:nvPr/>
        </p:nvCxnSpPr>
        <p:spPr bwMode="auto">
          <a:xfrm flipH="1">
            <a:off x="6372845" y="3285951"/>
            <a:ext cx="12700" cy="434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27" name="Elbow Connector 24"/>
          <p:cNvCxnSpPr>
            <a:cxnSpLocks noChangeShapeType="1"/>
          </p:cNvCxnSpPr>
          <p:nvPr/>
        </p:nvCxnSpPr>
        <p:spPr bwMode="auto">
          <a:xfrm rot="5400000">
            <a:off x="6181551" y="5058395"/>
            <a:ext cx="382588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28" name="Straight Arrow Connector 27"/>
          <p:cNvCxnSpPr>
            <a:cxnSpLocks noChangeShapeType="1"/>
          </p:cNvCxnSpPr>
          <p:nvPr/>
        </p:nvCxnSpPr>
        <p:spPr bwMode="auto">
          <a:xfrm flipV="1">
            <a:off x="6153770" y="4300364"/>
            <a:ext cx="0" cy="2873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829" name="Straight Connector 197631"/>
          <p:cNvCxnSpPr>
            <a:cxnSpLocks noChangeShapeType="1"/>
          </p:cNvCxnSpPr>
          <p:nvPr/>
        </p:nvCxnSpPr>
        <p:spPr bwMode="auto">
          <a:xfrm>
            <a:off x="6153770" y="4930601"/>
            <a:ext cx="0" cy="257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664572" y="1781025"/>
            <a:ext cx="430396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sz="2400" u="none" dirty="0">
                <a:latin typeface="+mn-lt"/>
                <a:ea typeface="+mn-ea"/>
              </a:rPr>
              <a:t>The conversion of glucose in to Intermediate 1 is an irreversible step. This keeps glucose at a low concentration in the cell to promote continued glucose diffusion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GB" sz="2400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sz="2400" u="none" dirty="0">
                <a:latin typeface="+mn-lt"/>
                <a:ea typeface="+mn-ea"/>
              </a:rPr>
              <a:t>Pathways can have </a:t>
            </a:r>
            <a:r>
              <a:rPr lang="en-GB" sz="2800" u="none" dirty="0">
                <a:latin typeface="+mn-lt"/>
                <a:ea typeface="+mn-ea"/>
              </a:rPr>
              <a:t>alternative routes</a:t>
            </a:r>
            <a:r>
              <a:rPr lang="en-GB" sz="2400" u="none" dirty="0">
                <a:latin typeface="+mn-lt"/>
                <a:ea typeface="+mn-ea"/>
              </a:rPr>
              <a:t>.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84C3E2-88EB-423F-9FFF-CDA997C4E0A8}"/>
              </a:ext>
            </a:extLst>
          </p:cNvPr>
          <p:cNvCxnSpPr/>
          <p:nvPr/>
        </p:nvCxnSpPr>
        <p:spPr>
          <a:xfrm>
            <a:off x="7305426" y="4035251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7B12B1E-75A2-4105-A29D-22F4A293161F}"/>
              </a:ext>
            </a:extLst>
          </p:cNvPr>
          <p:cNvSpPr/>
          <p:nvPr/>
        </p:nvSpPr>
        <p:spPr bwMode="auto">
          <a:xfrm>
            <a:off x="7196769" y="3503438"/>
            <a:ext cx="1441450" cy="43496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200" dirty="0">
                <a:solidFill>
                  <a:srgbClr val="000000"/>
                </a:solidFill>
                <a:latin typeface="Comic Sans MS"/>
              </a:rPr>
              <a:t>a</a:t>
            </a:r>
            <a:r>
              <a:rPr lang="en-GB" sz="1200" u="none" dirty="0">
                <a:solidFill>
                  <a:srgbClr val="000000"/>
                </a:solidFill>
                <a:latin typeface="Comic Sans MS"/>
                <a:ea typeface="+mn-ea"/>
              </a:rPr>
              <a:t>lternative route</a:t>
            </a:r>
          </a:p>
        </p:txBody>
      </p:sp>
    </p:spTree>
    <p:extLst>
      <p:ext uri="{BB962C8B-B14F-4D97-AF65-F5344CB8AC3E}">
        <p14:creationId xmlns:p14="http://schemas.microsoft.com/office/powerpoint/2010/main" val="458731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Metabolic Pathways</a:t>
            </a:r>
          </a:p>
        </p:txBody>
      </p:sp>
      <p:sp>
        <p:nvSpPr>
          <p:cNvPr id="197640" name="Rectangle 8"/>
          <p:cNvSpPr>
            <a:spLocks noGrp="1"/>
          </p:cNvSpPr>
          <p:nvPr>
            <p:ph type="body" sz="half" idx="1"/>
          </p:nvPr>
        </p:nvSpPr>
        <p:spPr>
          <a:xfrm>
            <a:off x="457200" y="1495425"/>
            <a:ext cx="5402263" cy="4813895"/>
          </a:xfrm>
        </p:spPr>
        <p:txBody>
          <a:bodyPr>
            <a:norm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2800" dirty="0"/>
              <a:t>Problems occur in pathways if enzymes aren’t synthesised properly due to mutations you have just learnt about in unit 1.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GB" altLang="en-US" sz="2800" dirty="0"/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GB" altLang="en-US" sz="2800" dirty="0"/>
              <a:t>	EG. If Enzyme B doesn’t work, Intermediate 1 will build up. This could be toxic to the cell.</a:t>
            </a:r>
          </a:p>
          <a:p>
            <a:pPr marL="0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GB" altLang="en-US" sz="28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6015038" y="1598613"/>
            <a:ext cx="1441450" cy="3873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GB" sz="1600" u="none" dirty="0">
                <a:solidFill>
                  <a:srgbClr val="000000"/>
                </a:solidFill>
                <a:latin typeface="Comic Sans MS"/>
                <a:ea typeface="+mn-ea"/>
              </a:rPr>
              <a:t>glucose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015038" y="3195638"/>
            <a:ext cx="1441450" cy="3889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solidFill>
                  <a:srgbClr val="000000"/>
                </a:solidFill>
                <a:latin typeface="Comic Sans MS"/>
                <a:ea typeface="+mn-ea"/>
              </a:rPr>
              <a:t>Intermediate 1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015038" y="4737100"/>
            <a:ext cx="1441450" cy="38893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200" u="none" dirty="0">
                <a:solidFill>
                  <a:srgbClr val="000000"/>
                </a:solidFill>
                <a:latin typeface="Comic Sans MS"/>
                <a:ea typeface="+mn-ea"/>
              </a:rPr>
              <a:t>Intermediate 2</a:t>
            </a:r>
          </a:p>
        </p:txBody>
      </p:sp>
      <p:cxnSp>
        <p:nvCxnSpPr>
          <p:cNvPr id="35847" name="Straight Connector 13"/>
          <p:cNvCxnSpPr>
            <a:cxnSpLocks noChangeShapeType="1"/>
          </p:cNvCxnSpPr>
          <p:nvPr/>
        </p:nvCxnSpPr>
        <p:spPr bwMode="auto">
          <a:xfrm flipH="1">
            <a:off x="6735763" y="2055813"/>
            <a:ext cx="1587" cy="3032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48" name="Straight Connector 14"/>
          <p:cNvCxnSpPr>
            <a:cxnSpLocks noChangeShapeType="1"/>
          </p:cNvCxnSpPr>
          <p:nvPr/>
        </p:nvCxnSpPr>
        <p:spPr bwMode="auto">
          <a:xfrm flipH="1" flipV="1">
            <a:off x="6737350" y="3722688"/>
            <a:ext cx="11113" cy="317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49" name="TextBox 16"/>
          <p:cNvSpPr txBox="1">
            <a:spLocks noChangeArrowheads="1"/>
          </p:cNvSpPr>
          <p:nvPr/>
        </p:nvSpPr>
        <p:spPr bwMode="auto">
          <a:xfrm>
            <a:off x="6303963" y="2403475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200" u="none">
                <a:solidFill>
                  <a:srgbClr val="000000"/>
                </a:solidFill>
                <a:latin typeface="Arial" charset="0"/>
              </a:rPr>
              <a:t>Enzyme A</a:t>
            </a:r>
          </a:p>
        </p:txBody>
      </p:sp>
      <p:sp>
        <p:nvSpPr>
          <p:cNvPr id="35850" name="Rectangle 17"/>
          <p:cNvSpPr>
            <a:spLocks noChangeArrowheads="1"/>
          </p:cNvSpPr>
          <p:nvPr/>
        </p:nvSpPr>
        <p:spPr bwMode="auto">
          <a:xfrm>
            <a:off x="6227763" y="4022725"/>
            <a:ext cx="8747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GB" altLang="en-US" sz="1200" u="none">
                <a:solidFill>
                  <a:srgbClr val="000000"/>
                </a:solidFill>
                <a:latin typeface="Comic Sans MS" pitchFamily="66" charset="0"/>
              </a:rPr>
              <a:t>Enzyme B</a:t>
            </a:r>
          </a:p>
        </p:txBody>
      </p:sp>
      <p:cxnSp>
        <p:nvCxnSpPr>
          <p:cNvPr id="35851" name="Straight Arrow Connector 21"/>
          <p:cNvCxnSpPr>
            <a:cxnSpLocks noChangeShapeType="1"/>
            <a:stCxn id="35849" idx="2"/>
          </p:cNvCxnSpPr>
          <p:nvPr/>
        </p:nvCxnSpPr>
        <p:spPr bwMode="auto">
          <a:xfrm flipH="1">
            <a:off x="6735763" y="2679700"/>
            <a:ext cx="12700" cy="434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2" name="Elbow Connector 24"/>
          <p:cNvCxnSpPr>
            <a:cxnSpLocks noChangeShapeType="1"/>
          </p:cNvCxnSpPr>
          <p:nvPr/>
        </p:nvCxnSpPr>
        <p:spPr bwMode="auto">
          <a:xfrm rot="5400000">
            <a:off x="6544469" y="4452144"/>
            <a:ext cx="382588" cy="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3" name="Straight Arrow Connector 27"/>
          <p:cNvCxnSpPr>
            <a:cxnSpLocks noChangeShapeType="1"/>
          </p:cNvCxnSpPr>
          <p:nvPr/>
        </p:nvCxnSpPr>
        <p:spPr bwMode="auto">
          <a:xfrm flipV="1">
            <a:off x="6516688" y="3694113"/>
            <a:ext cx="0" cy="2873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4" name="Straight Connector 197631"/>
          <p:cNvCxnSpPr>
            <a:cxnSpLocks noChangeShapeType="1"/>
          </p:cNvCxnSpPr>
          <p:nvPr/>
        </p:nvCxnSpPr>
        <p:spPr bwMode="auto">
          <a:xfrm>
            <a:off x="6516688" y="4324350"/>
            <a:ext cx="0" cy="257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21190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altLang="en-US" sz="4000" dirty="0"/>
              <a:t>Membranes and metabolic pathways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altLang="en-US" dirty="0"/>
              <a:t>The membrane system allows transport both within cells and between cells 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Font typeface="Arial" charset="0"/>
              <a:buNone/>
            </a:pPr>
            <a:r>
              <a:rPr lang="en-GB" altLang="en-US" dirty="0"/>
              <a:t>Membranes form surfaces and compartments for metabolic pathways to allow high concentrations and reaction rates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Font typeface="Arial" charset="0"/>
              <a:buNone/>
            </a:pPr>
            <a:r>
              <a:rPr lang="en-GB" altLang="en-US" dirty="0"/>
              <a:t>Membranes are vitally important as they allow compartmentalisation meaning reactions can be kept separate in the cell 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47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Organelles with membranes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Chloroplast				Mitochondria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8474"/>
            <a:ext cx="3719513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53"/>
          <a:stretch/>
        </p:blipFill>
        <p:spPr bwMode="auto">
          <a:xfrm>
            <a:off x="4860032" y="2233646"/>
            <a:ext cx="4035425" cy="288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113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Cell Membrane Importance</a:t>
            </a:r>
          </a:p>
        </p:txBody>
      </p:sp>
      <p:sp>
        <p:nvSpPr>
          <p:cNvPr id="24578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/>
              <a:t>Some organelles have double membranes e.g. mitochondria, where the inner membrane acts as a highly metabolic membrane surface.</a:t>
            </a:r>
          </a:p>
          <a:p>
            <a:pPr marL="0" indent="0">
              <a:buFont typeface="Arial" charset="0"/>
              <a:buNone/>
            </a:pPr>
            <a:endParaRPr lang="en-GB" altLang="en-US"/>
          </a:p>
          <a:p>
            <a:pPr marL="0" indent="0">
              <a:buFont typeface="Arial" charset="0"/>
              <a:buNone/>
            </a:pPr>
            <a:r>
              <a:rPr lang="en-GB" altLang="en-US"/>
              <a:t>Bends and folds in the inner membrane increases the surface area which allows reactions to occur faster.</a:t>
            </a:r>
          </a:p>
        </p:txBody>
      </p:sp>
    </p:spTree>
    <p:extLst>
      <p:ext uri="{BB962C8B-B14F-4D97-AF65-F5344CB8AC3E}">
        <p14:creationId xmlns:p14="http://schemas.microsoft.com/office/powerpoint/2010/main" val="1639889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Cell Membrane Proteins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r="16154"/>
          <a:stretch/>
        </p:blipFill>
        <p:spPr>
          <a:xfrm>
            <a:off x="1259632" y="1484784"/>
            <a:ext cx="6552728" cy="4993982"/>
          </a:xfrm>
        </p:spPr>
      </p:pic>
      <p:sp>
        <p:nvSpPr>
          <p:cNvPr id="5" name="TextBox 4"/>
          <p:cNvSpPr txBox="1"/>
          <p:nvPr/>
        </p:nvSpPr>
        <p:spPr>
          <a:xfrm>
            <a:off x="1547664" y="1988839"/>
            <a:ext cx="196443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Structural Support / surface proteins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1896" y="5517232"/>
            <a:ext cx="1800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Enzymes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1527174"/>
            <a:ext cx="14401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Channel Proteins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52120" y="1576416"/>
            <a:ext cx="158417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Carrier (pump) Proteins</a:t>
            </a:r>
          </a:p>
        </p:txBody>
      </p:sp>
    </p:spTree>
    <p:extLst>
      <p:ext uri="{BB962C8B-B14F-4D97-AF65-F5344CB8AC3E}">
        <p14:creationId xmlns:p14="http://schemas.microsoft.com/office/powerpoint/2010/main" val="3019805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Proteins 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b="1" dirty="0"/>
              <a:t>Channel (pore) proteins </a:t>
            </a:r>
            <a:r>
              <a:rPr lang="en-GB" altLang="en-US" dirty="0"/>
              <a:t>– allow specific molecules and ions to pass through the membrane (by passive transport).</a:t>
            </a:r>
          </a:p>
          <a:p>
            <a:pPr eaLnBrk="1" hangingPunct="1">
              <a:lnSpc>
                <a:spcPct val="80000"/>
              </a:lnSpc>
            </a:pPr>
            <a:endParaRPr lang="en-GB" altLang="en-US" sz="1200" dirty="0"/>
          </a:p>
          <a:p>
            <a:pPr eaLnBrk="1" hangingPunct="1">
              <a:lnSpc>
                <a:spcPct val="80000"/>
              </a:lnSpc>
            </a:pPr>
            <a:r>
              <a:rPr lang="en-GB" altLang="en-US" b="1" dirty="0"/>
              <a:t>Carrier (pump) proteins </a:t>
            </a:r>
            <a:r>
              <a:rPr lang="en-GB" altLang="en-US" dirty="0"/>
              <a:t>– bind to specific molecules or ions temporarily, enabling them to cross the membrane (by active transport).</a:t>
            </a:r>
          </a:p>
          <a:p>
            <a:pPr eaLnBrk="1" hangingPunct="1">
              <a:lnSpc>
                <a:spcPct val="80000"/>
              </a:lnSpc>
            </a:pPr>
            <a:endParaRPr lang="en-GB" altLang="en-US" sz="1400" dirty="0"/>
          </a:p>
          <a:p>
            <a:pPr eaLnBrk="1" hangingPunct="1">
              <a:lnSpc>
                <a:spcPct val="80000"/>
              </a:lnSpc>
            </a:pPr>
            <a:r>
              <a:rPr lang="en-GB" altLang="en-US" b="1" dirty="0"/>
              <a:t>Enzymes</a:t>
            </a:r>
            <a:r>
              <a:rPr lang="en-GB" altLang="en-US" dirty="0"/>
              <a:t> – some proteins in the membrane catalyse a specific reaction</a:t>
            </a:r>
          </a:p>
          <a:p>
            <a:pPr eaLnBrk="1" hangingPunct="1">
              <a:lnSpc>
                <a:spcPct val="80000"/>
              </a:lnSpc>
            </a:pPr>
            <a:endParaRPr lang="en-GB" altLang="en-US" sz="1800" dirty="0"/>
          </a:p>
          <a:p>
            <a:pPr eaLnBrk="1" hangingPunct="1">
              <a:lnSpc>
                <a:spcPct val="80000"/>
              </a:lnSpc>
            </a:pPr>
            <a:r>
              <a:rPr lang="en-GB" altLang="en-US" b="1" dirty="0"/>
              <a:t>Structural support </a:t>
            </a:r>
            <a:r>
              <a:rPr lang="en-GB" altLang="en-US" dirty="0"/>
              <a:t>– some proteins help maintain the shape of the cell.</a:t>
            </a:r>
          </a:p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21526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altLang="en-US" dirty="0"/>
              <a:t>Venoms, Toxins and Poisons Task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Research a toxin, poison or venom that affects a metabolic pathway and make a poster about it</a:t>
            </a:r>
          </a:p>
          <a:p>
            <a:pPr eaLnBrk="1" hangingPunct="1"/>
            <a:r>
              <a:rPr lang="en-GB" altLang="en-US" dirty="0"/>
              <a:t>Include what it is, what metabolic pathway it interrupts, what effect it has and how to treat someone affected by it</a:t>
            </a:r>
          </a:p>
        </p:txBody>
      </p:sp>
    </p:spTree>
    <p:extLst>
      <p:ext uri="{BB962C8B-B14F-4D97-AF65-F5344CB8AC3E}">
        <p14:creationId xmlns:p14="http://schemas.microsoft.com/office/powerpoint/2010/main" val="926640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Describe an anabolic pathway using an example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Describe a catabolic pathway using an example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Give an example of a metabolic pathway that has both anabolic and catabolic steps </a:t>
            </a:r>
          </a:p>
        </p:txBody>
      </p:sp>
    </p:spTree>
    <p:extLst>
      <p:ext uri="{BB962C8B-B14F-4D97-AF65-F5344CB8AC3E}">
        <p14:creationId xmlns:p14="http://schemas.microsoft.com/office/powerpoint/2010/main" val="2237646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how a membrane pathway are made more efficient by compartmentalisation </a:t>
            </a:r>
          </a:p>
          <a:p>
            <a:r>
              <a:rPr lang="en-GB" dirty="0"/>
              <a:t>Define the term metabolism</a:t>
            </a:r>
          </a:p>
          <a:p>
            <a:r>
              <a:rPr lang="en-GB" dirty="0"/>
              <a:t>Explain what is meant by a metabolic pathway</a:t>
            </a:r>
          </a:p>
          <a:p>
            <a:r>
              <a:rPr lang="en-GB" dirty="0"/>
              <a:t>Compare anabolic and catabolic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481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1b. Metabolic Pathways and Enzymes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710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Describe the role of enzymes in cells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List some examples of enzymes you know of and the reactions they are involved in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086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8229600" cy="29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158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600"/>
              <a:t>Learning Objectives</a:t>
            </a:r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altLang="en-US" sz="1600" dirty="0"/>
              <a:t>By the end of this topic you should be able to: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Understand that metabolic pathways are controlled by enzymes within the pathway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State that the rate of a pathway’s reaction is controlled by the rate of the enzymes reaction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state that the regulation of pathways can be mediated by signals from both within the cell and from outside the cell;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describe the relationship between the shape (configuration) and activity of an enzyme;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describe the 'induced fit' model of enzyme action;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the role and function of the active site;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what is meant by the term 'activation energy' and state that enzymes lower the activation energy of a reaction;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how the concentrations of both substrate and end product affect the rate of enzyme action;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understand that enzymes often act in groups or complexes;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why some genes are constantly expressed and how they are regulated;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describe inhibition of enzymes in terms of a change in configuration;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how metabolic pathways can be controlled through competitive and non-competitive inhibition of enzymes;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/>
              <a:t>explain how metabolic pathways can be controlled by feedback inhibition of enzymes. </a:t>
            </a:r>
          </a:p>
        </p:txBody>
      </p:sp>
    </p:spTree>
    <p:extLst>
      <p:ext uri="{BB962C8B-B14F-4D97-AF65-F5344CB8AC3E}">
        <p14:creationId xmlns:p14="http://schemas.microsoft.com/office/powerpoint/2010/main" val="1079180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enzyme function in terms of the induced fit model</a:t>
            </a:r>
          </a:p>
          <a:p>
            <a:r>
              <a:rPr lang="en-GB" dirty="0"/>
              <a:t>State the relative affinities of an enzyme for its product and substrate </a:t>
            </a:r>
          </a:p>
          <a:p>
            <a:r>
              <a:rPr lang="en-GB" dirty="0"/>
              <a:t>Describe the activity of enzymes in terms of substrate and enzyme concentrations</a:t>
            </a:r>
          </a:p>
          <a:p>
            <a:r>
              <a:rPr lang="en-GB" dirty="0"/>
              <a:t>Describe how substrate and product concentrations affect pathways</a:t>
            </a:r>
          </a:p>
          <a:p>
            <a:r>
              <a:rPr lang="en-GB" dirty="0"/>
              <a:t>Explain the action of competitive and non competitive inhibition </a:t>
            </a:r>
          </a:p>
          <a:p>
            <a:r>
              <a:rPr lang="en-GB" dirty="0"/>
              <a:t>Explain the mechanism of feedback inhibition and why it is important to cells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575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Enzyme Active Site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Enzymes have an active site where the substrate binds and the reaction is </a:t>
            </a:r>
            <a:r>
              <a:rPr lang="en-US" altLang="en-US" dirty="0" err="1"/>
              <a:t>catalysed</a:t>
            </a:r>
            <a:endParaRPr lang="en-US" altLang="en-US" dirty="0"/>
          </a:p>
        </p:txBody>
      </p:sp>
      <p:pic>
        <p:nvPicPr>
          <p:cNvPr id="38916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2150" y="2060575"/>
            <a:ext cx="4235450" cy="2663825"/>
          </a:xfrm>
        </p:spPr>
      </p:pic>
    </p:spTree>
    <p:extLst>
      <p:ext uri="{BB962C8B-B14F-4D97-AF65-F5344CB8AC3E}">
        <p14:creationId xmlns:p14="http://schemas.microsoft.com/office/powerpoint/2010/main" val="216075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Why enzymes?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dirty="0"/>
              <a:t>Energy is required to initially break bonds for a reaction to happen</a:t>
            </a:r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GB" altLang="en-US" dirty="0"/>
              <a:t>The energy required to start a chemical reaction is known as the ‘Activation energy’.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9844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Activation Energy</a:t>
            </a:r>
          </a:p>
        </p:txBody>
      </p:sp>
      <p:pic>
        <p:nvPicPr>
          <p:cNvPr id="40963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916832"/>
            <a:ext cx="4706296" cy="3133005"/>
          </a:xfrm>
        </p:spPr>
      </p:pic>
      <p:pic>
        <p:nvPicPr>
          <p:cNvPr id="40964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1700213"/>
            <a:ext cx="3754437" cy="3513137"/>
          </a:xfrm>
        </p:spPr>
      </p:pic>
    </p:spTree>
    <p:extLst>
      <p:ext uri="{BB962C8B-B14F-4D97-AF65-F5344CB8AC3E}">
        <p14:creationId xmlns:p14="http://schemas.microsoft.com/office/powerpoint/2010/main" val="10327983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Activation Energy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dirty="0"/>
              <a:t>Without an enzyme or catalyst the energy needed to start the reaction is large and it is slow</a:t>
            </a:r>
          </a:p>
          <a:p>
            <a:pPr marL="0" indent="0">
              <a:buNone/>
            </a:pPr>
            <a:r>
              <a:rPr lang="en-GB" altLang="en-US" dirty="0"/>
              <a:t>With an enzyme, the energy required is lowered and the reaction is quicker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</p:txBody>
      </p:sp>
      <p:pic>
        <p:nvPicPr>
          <p:cNvPr id="4198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8" y="4437112"/>
            <a:ext cx="2236788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756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Activation Energy Video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https://www.youtube.com/watch?v=D0ZyjpAin_Y</a:t>
            </a:r>
          </a:p>
        </p:txBody>
      </p:sp>
    </p:spTree>
    <p:extLst>
      <p:ext uri="{BB962C8B-B14F-4D97-AF65-F5344CB8AC3E}">
        <p14:creationId xmlns:p14="http://schemas.microsoft.com/office/powerpoint/2010/main" val="2469879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Enzymes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/>
              <a:t>Enzymes therefore work by: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Bringing the substrates close together to allow a reaction to happen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Lowering the activation energy so the reaction can occur</a:t>
            </a:r>
          </a:p>
        </p:txBody>
      </p:sp>
      <p:pic>
        <p:nvPicPr>
          <p:cNvPr id="43012" name="Picture 2" descr="https://encrypted-tbn2.gstatic.com/images?q=tbn:ANd9GcSYm00MbgvNEcnSmDVrIDpQvcbHN3Ke0oaz-jrzKm62lo0LAZe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52" y="4509120"/>
            <a:ext cx="4783137" cy="2232025"/>
          </a:xfrm>
          <a:noFill/>
        </p:spPr>
      </p:pic>
    </p:spTree>
    <p:extLst>
      <p:ext uri="{BB962C8B-B14F-4D97-AF65-F5344CB8AC3E}">
        <p14:creationId xmlns:p14="http://schemas.microsoft.com/office/powerpoint/2010/main" val="2007608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In earlier biology you were taught..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675"/>
            <a:ext cx="4038600" cy="37877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dirty="0"/>
              <a:t>That enzyme and substrate fit together like a lock and key…This is not the reality</a:t>
            </a:r>
          </a:p>
        </p:txBody>
      </p:sp>
      <p:pic>
        <p:nvPicPr>
          <p:cNvPr id="44036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2575" y="2617788"/>
            <a:ext cx="2609850" cy="1752600"/>
          </a:xfrm>
        </p:spPr>
      </p:pic>
    </p:spTree>
    <p:extLst>
      <p:ext uri="{BB962C8B-B14F-4D97-AF65-F5344CB8AC3E}">
        <p14:creationId xmlns:p14="http://schemas.microsoft.com/office/powerpoint/2010/main" val="3511257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Induced Fit Model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The active site is not rigid, it is a flexible structure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It alters it’s shape to fit the substrate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/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2771775" y="19161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054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Induced Fit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induced fit ensures the active site comes in close contact with the substrate increasing the chance of the reaction taking place</a:t>
            </a:r>
          </a:p>
          <a:p>
            <a:endParaRPr lang="en-GB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89040"/>
            <a:ext cx="4237087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704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Induced Fit Model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950" y="1271588"/>
            <a:ext cx="7272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2000" u="none" dirty="0">
              <a:latin typeface="+mn-lt"/>
            </a:endParaRPr>
          </a:p>
        </p:txBody>
      </p:sp>
      <p:pic>
        <p:nvPicPr>
          <p:cNvPr id="471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44824"/>
            <a:ext cx="87534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659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Enzyme – Substrate Complex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dirty="0"/>
              <a:t>The change in shape of the active site helps the reaction occur as it </a:t>
            </a:r>
            <a:r>
              <a:rPr lang="en-GB" altLang="en-US" u="sng" dirty="0"/>
              <a:t>orients</a:t>
            </a:r>
            <a:r>
              <a:rPr lang="en-GB" altLang="en-US" dirty="0"/>
              <a:t> the substrate in the right way for the reaction to occur</a:t>
            </a:r>
          </a:p>
          <a:p>
            <a:r>
              <a:rPr lang="en-GB" altLang="en-US" dirty="0"/>
              <a:t>Active site has high affinity for substrates (they like to be together)</a:t>
            </a:r>
          </a:p>
          <a:p>
            <a:r>
              <a:rPr lang="en-GB" altLang="en-US" dirty="0"/>
              <a:t>When the reaction is complete, the products have a </a:t>
            </a:r>
            <a:r>
              <a:rPr lang="en-GB" altLang="en-US" u="sng" dirty="0"/>
              <a:t>low affinity</a:t>
            </a:r>
            <a:r>
              <a:rPr lang="en-GB" altLang="en-US" dirty="0"/>
              <a:t> for the active site and diffuse away</a:t>
            </a:r>
          </a:p>
          <a:p>
            <a:pPr marL="0" indent="0"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964843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Enzyme Co-factors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Co-factors are molecules that are often needed to make the enzyme more efficient</a:t>
            </a:r>
          </a:p>
          <a:p>
            <a:r>
              <a:rPr lang="en-GB" altLang="en-US" dirty="0"/>
              <a:t>They can be; inorganic such as iron, zinc, magnesium. They can be organic too (are known as co-enzymes) such as FAD, NAD and many vitamins.</a:t>
            </a:r>
          </a:p>
        </p:txBody>
      </p:sp>
    </p:spTree>
    <p:extLst>
      <p:ext uri="{BB962C8B-B14F-4D97-AF65-F5344CB8AC3E}">
        <p14:creationId xmlns:p14="http://schemas.microsoft.com/office/powerpoint/2010/main" val="1508657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Multi-enzyme complexes</a:t>
            </a:r>
          </a:p>
        </p:txBody>
      </p:sp>
      <p:pic>
        <p:nvPicPr>
          <p:cNvPr id="51203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675" y="1600200"/>
            <a:ext cx="3492500" cy="3787775"/>
          </a:xfrm>
        </p:spPr>
      </p:pic>
      <p:sp>
        <p:nvSpPr>
          <p:cNvPr id="51204" name="Content Placeholder 5"/>
          <p:cNvSpPr>
            <a:spLocks noGrp="1"/>
          </p:cNvSpPr>
          <p:nvPr>
            <p:ph sz="half" idx="2"/>
          </p:nvPr>
        </p:nvSpPr>
        <p:spPr>
          <a:xfrm>
            <a:off x="4076700" y="1600200"/>
            <a:ext cx="4999038" cy="378777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dirty="0"/>
              <a:t>Some enzymes work in groups or in multi-enzyme complexes </a:t>
            </a:r>
          </a:p>
          <a:p>
            <a:pPr marL="0" indent="0">
              <a:buFont typeface="Arial" charset="0"/>
              <a:buNone/>
            </a:pPr>
            <a:r>
              <a:rPr lang="en-GB" altLang="en-US" dirty="0" err="1"/>
              <a:t>eg</a:t>
            </a:r>
            <a:r>
              <a:rPr lang="en-GB" altLang="en-US" dirty="0"/>
              <a:t>. Pyruvate dehydrogenase complex. It is 3 enzymes that convert pyruvate in to acetyl </a:t>
            </a:r>
            <a:r>
              <a:rPr lang="en-GB" altLang="en-US" dirty="0" err="1"/>
              <a:t>coA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290762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affects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From N5 you should be able to draw a graph to show how temperature affects enzyme activity and also how pH affects Enzyme activity.</a:t>
            </a:r>
          </a:p>
        </p:txBody>
      </p:sp>
    </p:spTree>
    <p:extLst>
      <p:ext uri="{BB962C8B-B14F-4D97-AF65-F5344CB8AC3E}">
        <p14:creationId xmlns:p14="http://schemas.microsoft.com/office/powerpoint/2010/main" val="1181200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 of Substrate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Substrate molecules have a high affinity (they are very attracted to one another) for the enzyme’s active site. </a:t>
            </a:r>
          </a:p>
          <a:p>
            <a:endParaRPr lang="en-GB" dirty="0"/>
          </a:p>
          <a:p>
            <a:r>
              <a:rPr lang="en-GB" dirty="0"/>
              <a:t>The products have low affinity for the active site.  This lets them leave the active site.  </a:t>
            </a:r>
          </a:p>
        </p:txBody>
      </p:sp>
    </p:spTree>
    <p:extLst>
      <p:ext uri="{BB962C8B-B14F-4D97-AF65-F5344CB8AC3E}">
        <p14:creationId xmlns:p14="http://schemas.microsoft.com/office/powerpoint/2010/main" val="1849535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 of Substrate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>
            <a:normAutofit/>
          </a:bodyPr>
          <a:lstStyle/>
          <a:p>
            <a:r>
              <a:rPr lang="en-GB" dirty="0"/>
              <a:t>When we increase the substrate concentration, we increase the rate of reaction.</a:t>
            </a:r>
          </a:p>
          <a:p>
            <a:r>
              <a:rPr lang="en-GB" dirty="0"/>
              <a:t>The rate of reaction will increase until all the active sites are saturated (that is, they are all occupied).</a:t>
            </a:r>
          </a:p>
          <a:p>
            <a:r>
              <a:rPr lang="en-GB" dirty="0"/>
              <a:t>Once all the active sites are occupied, the rate of the reaction cannot go any higher, no matter how much substrate you put into the reaction. </a:t>
            </a:r>
          </a:p>
        </p:txBody>
      </p:sp>
    </p:spTree>
    <p:extLst>
      <p:ext uri="{BB962C8B-B14F-4D97-AF65-F5344CB8AC3E}">
        <p14:creationId xmlns:p14="http://schemas.microsoft.com/office/powerpoint/2010/main" val="23880573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 of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metabolic pathways have reversible steps.</a:t>
            </a:r>
          </a:p>
          <a:p>
            <a:r>
              <a:rPr lang="en-GB" dirty="0"/>
              <a:t>The presence of a substrate can start an enzyme driven reaction</a:t>
            </a:r>
          </a:p>
          <a:p>
            <a:r>
              <a:rPr lang="en-GB" dirty="0"/>
              <a:t>The increasing concentration of a product can cause a reaction to make use of its reversible steps. </a:t>
            </a:r>
          </a:p>
        </p:txBody>
      </p:sp>
    </p:spTree>
    <p:extLst>
      <p:ext uri="{BB962C8B-B14F-4D97-AF65-F5344CB8AC3E}">
        <p14:creationId xmlns:p14="http://schemas.microsoft.com/office/powerpoint/2010/main" val="4542493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Regulating Enzyme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44625"/>
            <a:ext cx="8435975" cy="44640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3000" dirty="0"/>
              <a:t>A cell has to control enzyme activity. It does this by: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3000" dirty="0"/>
              <a:t>Controlling number of enzyme molecules in cell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3000" dirty="0"/>
              <a:t>Keeping reactions (and enzymes) in compartments </a:t>
            </a:r>
            <a:r>
              <a:rPr lang="en-GB" sz="3000" dirty="0" err="1"/>
              <a:t>eg</a:t>
            </a:r>
            <a:r>
              <a:rPr lang="en-GB" sz="3000" dirty="0"/>
              <a:t>. Mitochondria or lysosome.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3000" dirty="0"/>
              <a:t>Changing enzyme shape (most effective)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293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Enzyme Activity</a:t>
            </a:r>
          </a:p>
        </p:txBody>
      </p:sp>
      <p:sp>
        <p:nvSpPr>
          <p:cNvPr id="56323" name="Rectangle 1"/>
          <p:cNvSpPr>
            <a:spLocks noGrp="1" noChangeArrowheads="1"/>
          </p:cNvSpPr>
          <p:nvPr>
            <p:ph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indent="0" defTabSz="914400">
              <a:spcBef>
                <a:spcPct val="0"/>
              </a:spcBef>
              <a:buFontTx/>
              <a:buNone/>
            </a:pPr>
            <a:r>
              <a:rPr lang="en-GB" altLang="en-US" sz="2800" dirty="0"/>
              <a:t>Enzymes are always present due to constant expression. This means they need to be controlled.</a:t>
            </a:r>
          </a:p>
          <a:p>
            <a:pPr marL="0" indent="0" defTabSz="914400">
              <a:spcBef>
                <a:spcPct val="0"/>
              </a:spcBef>
              <a:buFontTx/>
              <a:buNone/>
            </a:pPr>
            <a:r>
              <a:rPr lang="en-GB" altLang="en-US" sz="2800" dirty="0"/>
              <a:t> </a:t>
            </a:r>
          </a:p>
          <a:p>
            <a:pPr marL="0" indent="0" defTabSz="914400">
              <a:spcBef>
                <a:spcPct val="0"/>
              </a:spcBef>
              <a:buFontTx/>
              <a:buNone/>
            </a:pPr>
            <a:r>
              <a:rPr lang="en-GB" altLang="en-US" sz="2800" dirty="0"/>
              <a:t>Enzymes can be inhibited by other things binding to them</a:t>
            </a:r>
          </a:p>
        </p:txBody>
      </p:sp>
    </p:spTree>
    <p:extLst>
      <p:ext uri="{BB962C8B-B14F-4D97-AF65-F5344CB8AC3E}">
        <p14:creationId xmlns:p14="http://schemas.microsoft.com/office/powerpoint/2010/main" val="26615301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Enzyme Inhibitors</a:t>
            </a:r>
          </a:p>
        </p:txBody>
      </p:sp>
      <p:sp>
        <p:nvSpPr>
          <p:cNvPr id="5734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Enzyme inhibitors reduce the rate of an enzyme catalysed reaction by interfering with the enzyme in some way. This effect may be permanent or temporary.</a:t>
            </a:r>
          </a:p>
        </p:txBody>
      </p:sp>
    </p:spTree>
    <p:extLst>
      <p:ext uri="{BB962C8B-B14F-4D97-AF65-F5344CB8AC3E}">
        <p14:creationId xmlns:p14="http://schemas.microsoft.com/office/powerpoint/2010/main" val="9613731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Competitive Inhibition</a:t>
            </a:r>
          </a:p>
        </p:txBody>
      </p:sp>
      <p:sp>
        <p:nvSpPr>
          <p:cNvPr id="58371" name="AutoShape 4" descr="http://upload.wikimedia.org/wikipedia/commons/f/fe/Competitive_inhibition.svg"/>
          <p:cNvSpPr>
            <a:spLocks noGrp="1" noChangeAspect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3000"/>
              <a:t>Competitive Enzyme Inhibitors work by having a similar shape to the substrate molecule. </a:t>
            </a:r>
          </a:p>
          <a:p>
            <a:pPr marL="0" indent="0">
              <a:buFont typeface="Arial" charset="0"/>
              <a:buNone/>
            </a:pPr>
            <a:r>
              <a:rPr lang="en-GB" altLang="en-US" sz="3000"/>
              <a:t>They fit into the active site, but remain unreacted since they have a different structure to the substrate. </a:t>
            </a:r>
          </a:p>
          <a:p>
            <a:pPr marL="0" indent="0">
              <a:buFont typeface="Arial" charset="0"/>
              <a:buNone/>
            </a:pPr>
            <a:r>
              <a:rPr lang="en-GB" altLang="en-US" sz="3000"/>
              <a:t>Therefore less substrate molecules can bind to the enzymes so the reaction rate is decreased</a:t>
            </a:r>
            <a:r>
              <a:rPr lang="en-GB" alt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1800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Competitive Inhibition</a:t>
            </a:r>
          </a:p>
        </p:txBody>
      </p:sp>
      <p:pic>
        <p:nvPicPr>
          <p:cNvPr id="5939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268760"/>
            <a:ext cx="7755497" cy="5439335"/>
          </a:xfrm>
        </p:spPr>
      </p:pic>
    </p:spTree>
    <p:extLst>
      <p:ext uri="{BB962C8B-B14F-4D97-AF65-F5344CB8AC3E}">
        <p14:creationId xmlns:p14="http://schemas.microsoft.com/office/powerpoint/2010/main" val="26123473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Competitive Inhibition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en-GB" altLang="en-US"/>
              <a:t>Competitive inhibition is usually temporary and can be reversed by increasing substrate concentration.</a:t>
            </a:r>
          </a:p>
          <a:p>
            <a:pPr marL="0" indent="0">
              <a:buFont typeface="Arial" charset="0"/>
              <a:buNone/>
            </a:pPr>
            <a:endParaRPr lang="en-GB" altLang="en-US"/>
          </a:p>
          <a:p>
            <a:pPr marL="0" indent="0">
              <a:buFont typeface="Arial" charset="0"/>
              <a:buNone/>
            </a:pPr>
            <a:r>
              <a:rPr lang="en-GB" altLang="en-US"/>
              <a:t>Adding more substrate increases the chance of the substrate molecule colliding with the enzyme and thereby overcoming competitive inhibition.</a:t>
            </a:r>
          </a:p>
          <a:p>
            <a:pPr marL="0" indent="0">
              <a:buFont typeface="Arial" charset="0"/>
              <a:buNone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950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Example of competitive inhibition</a:t>
            </a:r>
          </a:p>
        </p:txBody>
      </p:sp>
      <p:pic>
        <p:nvPicPr>
          <p:cNvPr id="614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8064448" cy="5256584"/>
          </a:xfrm>
        </p:spPr>
      </p:pic>
    </p:spTree>
    <p:extLst>
      <p:ext uri="{BB962C8B-B14F-4D97-AF65-F5344CB8AC3E}">
        <p14:creationId xmlns:p14="http://schemas.microsoft.com/office/powerpoint/2010/main" val="2809010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Non-competitive inhibition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dirty="0"/>
              <a:t>Non-competitive inhibitors bind to the enzyme but </a:t>
            </a:r>
            <a:r>
              <a:rPr lang="en-GB" altLang="en-US" b="1" u="sng" dirty="0"/>
              <a:t>not</a:t>
            </a:r>
            <a:r>
              <a:rPr lang="en-GB" altLang="en-US" dirty="0"/>
              <a:t> in the active site. (sometimes called “allosteric site”)</a:t>
            </a:r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GB" altLang="en-US" dirty="0"/>
              <a:t>The inhibitor binds and causes a conformation change in the enzyme – the active site is changed.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988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Non-competitive inhibition</a:t>
            </a: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4"/>
            <a:ext cx="7416824" cy="512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055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Non-Competitive inhibition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Arial" charset="0"/>
              <a:buNone/>
            </a:pPr>
            <a:r>
              <a:rPr lang="en-GB" altLang="en-US" dirty="0"/>
              <a:t>The change in 3D Tertiary structure of the enzyme means that it can no longer catalyse a reaction.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Font typeface="Arial" charset="0"/>
              <a:buNone/>
            </a:pPr>
            <a:r>
              <a:rPr lang="en-GB" altLang="en-US" dirty="0"/>
              <a:t>Since they do not compete with substrate molecules, non-competitive inhibitors are not affected by substrate concentration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GB" altLang="en-US" dirty="0"/>
              <a:t>Non-competitive inhibition may or may not be reversible</a:t>
            </a:r>
          </a:p>
        </p:txBody>
      </p:sp>
    </p:spTree>
    <p:extLst>
      <p:ext uri="{BB962C8B-B14F-4D97-AF65-F5344CB8AC3E}">
        <p14:creationId xmlns:p14="http://schemas.microsoft.com/office/powerpoint/2010/main" val="13261240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Enzyme Inhibition</a:t>
            </a:r>
          </a:p>
        </p:txBody>
      </p:sp>
      <p:pic>
        <p:nvPicPr>
          <p:cNvPr id="6861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" y="1395412"/>
            <a:ext cx="8851367" cy="505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3760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4000" dirty="0"/>
              <a:t>Feed Back Inhibition</a:t>
            </a:r>
            <a:endParaRPr lang="en-GB" altLang="en-US" dirty="0"/>
          </a:p>
        </p:txBody>
      </p:sp>
      <p:sp>
        <p:nvSpPr>
          <p:cNvPr id="6553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2800" dirty="0"/>
              <a:t>The activity of some enzymes, particularly those involved in metabolic pathways, are controlled by a self-regulating mechanism</a:t>
            </a:r>
          </a:p>
          <a:p>
            <a:pPr marL="0" indent="0">
              <a:buFont typeface="Arial" charset="0"/>
              <a:buNone/>
            </a:pPr>
            <a:r>
              <a:rPr lang="en-GB" altLang="en-US" sz="2800" dirty="0"/>
              <a:t>Some specific substances, most often the product itself, acts as an inhibitor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116440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Feedback Inhibition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dirty="0"/>
              <a:t>Such an inhibitor binds to an enzyme at a specific site and modifies the active site of the enzyme. This prevents the binding of substrate molecule. </a:t>
            </a:r>
          </a:p>
          <a:p>
            <a:pPr marL="0" indent="0">
              <a:buFont typeface="Arial" charset="0"/>
              <a:buNone/>
            </a:pPr>
            <a:endParaRPr lang="en-GB" altLang="en-US" dirty="0"/>
          </a:p>
          <a:p>
            <a:pPr marL="0" indent="0">
              <a:buFont typeface="Arial" charset="0"/>
              <a:buNone/>
            </a:pPr>
            <a:r>
              <a:rPr lang="en-GB" altLang="en-US" dirty="0"/>
              <a:t>Such sites on the enzymes are called allosteric sites and such enzymes are called allosteric enzymes.</a:t>
            </a:r>
          </a:p>
        </p:txBody>
      </p:sp>
    </p:spTree>
    <p:extLst>
      <p:ext uri="{BB962C8B-B14F-4D97-AF65-F5344CB8AC3E}">
        <p14:creationId xmlns:p14="http://schemas.microsoft.com/office/powerpoint/2010/main" val="17494595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7"/>
          <p:cNvSpPr>
            <a:spLocks noGrp="1"/>
          </p:cNvSpPr>
          <p:nvPr>
            <p:ph type="title"/>
          </p:nvPr>
        </p:nvSpPr>
        <p:spPr>
          <a:xfrm>
            <a:off x="274638" y="77788"/>
            <a:ext cx="4619625" cy="1143000"/>
          </a:xfrm>
        </p:spPr>
        <p:txBody>
          <a:bodyPr/>
          <a:lstStyle/>
          <a:p>
            <a:r>
              <a:rPr lang="en-GB" altLang="en-US" sz="3200" dirty="0"/>
              <a:t>Feedback Inhibition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737350" y="1417638"/>
            <a:ext cx="1524000" cy="4270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Intermediate 1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711950" y="2419350"/>
            <a:ext cx="1531938" cy="42703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Intermediate 2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711950" y="3367088"/>
            <a:ext cx="1531938" cy="4270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Intermediate 3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6729413" y="4376738"/>
            <a:ext cx="1514475" cy="4270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Intermediate 4</a:t>
            </a:r>
          </a:p>
        </p:txBody>
      </p:sp>
      <p:cxnSp>
        <p:nvCxnSpPr>
          <p:cNvPr id="67591" name="Straight Arrow Connector 9"/>
          <p:cNvCxnSpPr>
            <a:cxnSpLocks noChangeShapeType="1"/>
          </p:cNvCxnSpPr>
          <p:nvPr/>
        </p:nvCxnSpPr>
        <p:spPr bwMode="auto">
          <a:xfrm flipH="1">
            <a:off x="7305675" y="1874838"/>
            <a:ext cx="9525" cy="4857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2" name="Straight Arrow Connector 10"/>
          <p:cNvCxnSpPr>
            <a:cxnSpLocks noChangeShapeType="1"/>
          </p:cNvCxnSpPr>
          <p:nvPr/>
        </p:nvCxnSpPr>
        <p:spPr bwMode="auto">
          <a:xfrm flipH="1">
            <a:off x="7288213" y="2897188"/>
            <a:ext cx="7937" cy="4841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3" name="Straight Arrow Connector 11"/>
          <p:cNvCxnSpPr>
            <a:cxnSpLocks noChangeShapeType="1"/>
          </p:cNvCxnSpPr>
          <p:nvPr/>
        </p:nvCxnSpPr>
        <p:spPr bwMode="auto">
          <a:xfrm flipH="1">
            <a:off x="7296150" y="3843338"/>
            <a:ext cx="9525" cy="4841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4" name="Straight Arrow Connector 12"/>
          <p:cNvCxnSpPr>
            <a:cxnSpLocks noChangeShapeType="1"/>
          </p:cNvCxnSpPr>
          <p:nvPr/>
        </p:nvCxnSpPr>
        <p:spPr bwMode="auto">
          <a:xfrm flipH="1">
            <a:off x="7278688" y="879475"/>
            <a:ext cx="9525" cy="4841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ounded Rectangle 13"/>
          <p:cNvSpPr/>
          <p:nvPr/>
        </p:nvSpPr>
        <p:spPr bwMode="auto">
          <a:xfrm>
            <a:off x="6711950" y="5326063"/>
            <a:ext cx="1531938" cy="4270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Isoleucine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6711950" y="395288"/>
            <a:ext cx="1531938" cy="42703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 hangingPunct="1">
              <a:defRPr/>
            </a:pPr>
            <a:r>
              <a:rPr lang="en-GB" sz="1400" u="none" dirty="0">
                <a:latin typeface="+mn-lt"/>
              </a:rPr>
              <a:t>Threonine</a:t>
            </a:r>
          </a:p>
        </p:txBody>
      </p:sp>
      <p:cxnSp>
        <p:nvCxnSpPr>
          <p:cNvPr id="67597" name="Straight Arrow Connector 15"/>
          <p:cNvCxnSpPr>
            <a:cxnSpLocks noChangeShapeType="1"/>
          </p:cNvCxnSpPr>
          <p:nvPr/>
        </p:nvCxnSpPr>
        <p:spPr bwMode="auto">
          <a:xfrm flipH="1">
            <a:off x="7315200" y="4822825"/>
            <a:ext cx="9525" cy="4841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8" name="Straight Connector 19"/>
          <p:cNvCxnSpPr>
            <a:cxnSpLocks noChangeShapeType="1"/>
          </p:cNvCxnSpPr>
          <p:nvPr/>
        </p:nvCxnSpPr>
        <p:spPr bwMode="auto">
          <a:xfrm flipH="1" flipV="1">
            <a:off x="6011863" y="5387975"/>
            <a:ext cx="755650" cy="365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599" name="Straight Connector 26"/>
          <p:cNvCxnSpPr>
            <a:cxnSpLocks noChangeShapeType="1"/>
          </p:cNvCxnSpPr>
          <p:nvPr/>
        </p:nvCxnSpPr>
        <p:spPr bwMode="auto">
          <a:xfrm flipV="1">
            <a:off x="6011863" y="1160463"/>
            <a:ext cx="0" cy="42275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600" name="Straight Arrow Connector 28"/>
          <p:cNvCxnSpPr>
            <a:cxnSpLocks noChangeShapeType="1"/>
          </p:cNvCxnSpPr>
          <p:nvPr/>
        </p:nvCxnSpPr>
        <p:spPr bwMode="auto">
          <a:xfrm flipV="1">
            <a:off x="6011863" y="1120775"/>
            <a:ext cx="1008062" cy="396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227013" y="1440296"/>
            <a:ext cx="563880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800" u="none" dirty="0">
                <a:latin typeface="+mn-lt"/>
              </a:rPr>
              <a:t>The amino acid Isoleucine is made through conversion of threonine in 5 enzyme controlled steps in bacteria.</a:t>
            </a:r>
          </a:p>
          <a:p>
            <a:pPr>
              <a:defRPr/>
            </a:pPr>
            <a:endParaRPr lang="en-GB" sz="2800" u="none" dirty="0">
              <a:latin typeface="+mn-lt"/>
            </a:endParaRPr>
          </a:p>
          <a:p>
            <a:pPr>
              <a:defRPr/>
            </a:pPr>
            <a:r>
              <a:rPr lang="en-GB" sz="2800" u="none" dirty="0">
                <a:latin typeface="+mn-lt"/>
              </a:rPr>
              <a:t>As isoleucine builds up, it binds to enzyme 1 inhibiting further production of isoleucine. By doing this the cell produces only the isoleucine that is needed.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32675" y="941388"/>
            <a:ext cx="903288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u="none" dirty="0" err="1">
                <a:latin typeface="+mn-lt"/>
              </a:rPr>
              <a:t>Enz</a:t>
            </a:r>
            <a:r>
              <a:rPr lang="en-GB" sz="1600" u="none" dirty="0">
                <a:latin typeface="+mn-lt"/>
              </a:rPr>
              <a:t> 1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32675" y="1944688"/>
            <a:ext cx="776288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u="none" dirty="0" err="1">
                <a:latin typeface="+mn-lt"/>
              </a:rPr>
              <a:t>Enz</a:t>
            </a:r>
            <a:r>
              <a:rPr lang="en-GB" sz="1600" u="none" dirty="0">
                <a:latin typeface="+mn-lt"/>
              </a:rPr>
              <a:t> 2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43788" y="2933700"/>
            <a:ext cx="77787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u="none" dirty="0" err="1">
                <a:latin typeface="+mn-lt"/>
              </a:rPr>
              <a:t>Enz</a:t>
            </a:r>
            <a:r>
              <a:rPr lang="en-GB" sz="1600" u="none" dirty="0">
                <a:latin typeface="+mn-lt"/>
              </a:rPr>
              <a:t> 3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563" y="3884613"/>
            <a:ext cx="77787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u="none" dirty="0" err="1">
                <a:latin typeface="+mn-lt"/>
              </a:rPr>
              <a:t>Enz</a:t>
            </a:r>
            <a:r>
              <a:rPr lang="en-GB" sz="1600" u="none" dirty="0">
                <a:latin typeface="+mn-lt"/>
              </a:rPr>
              <a:t> 4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405688" y="4881563"/>
            <a:ext cx="77787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u="none" dirty="0" err="1">
                <a:latin typeface="+mn-lt"/>
              </a:rPr>
              <a:t>Enz</a:t>
            </a:r>
            <a:r>
              <a:rPr lang="en-GB" sz="1600" u="none" dirty="0">
                <a:latin typeface="+mn-lt"/>
              </a:rPr>
              <a:t> 5 </a:t>
            </a:r>
          </a:p>
        </p:txBody>
      </p:sp>
    </p:spTree>
    <p:extLst>
      <p:ext uri="{BB962C8B-B14F-4D97-AF65-F5344CB8AC3E}">
        <p14:creationId xmlns:p14="http://schemas.microsoft.com/office/powerpoint/2010/main" val="27052594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 Inhibition Video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https://www.youtube.com/watch?v=LKiXfqaWNHI</a:t>
            </a:r>
          </a:p>
        </p:txBody>
      </p:sp>
    </p:spTree>
    <p:extLst>
      <p:ext uri="{BB962C8B-B14F-4D97-AF65-F5344CB8AC3E}">
        <p14:creationId xmlns:p14="http://schemas.microsoft.com/office/powerpoint/2010/main" val="39737810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enzyme function in terms of the induced fit model</a:t>
            </a:r>
          </a:p>
          <a:p>
            <a:r>
              <a:rPr lang="en-GB" dirty="0"/>
              <a:t>State the relative affinities of an enzyme for its product and substrate </a:t>
            </a:r>
          </a:p>
          <a:p>
            <a:r>
              <a:rPr lang="en-GB" dirty="0"/>
              <a:t>Describe the activity of enzymes in terms of substrate and enzyme concentrations</a:t>
            </a:r>
          </a:p>
          <a:p>
            <a:r>
              <a:rPr lang="en-GB" dirty="0"/>
              <a:t>Describe how substrate and product concentrations affect pathways</a:t>
            </a:r>
          </a:p>
          <a:p>
            <a:r>
              <a:rPr lang="en-GB" dirty="0"/>
              <a:t>Explain the action of competitive and non competitive inhibition </a:t>
            </a:r>
          </a:p>
          <a:p>
            <a:r>
              <a:rPr lang="en-GB" dirty="0"/>
              <a:t>Explain the mechanism of feedback inhibition and why it is important to cells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9261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Plenary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altLang="en-US" dirty="0"/>
              <a:t>What is ‘activation energy’?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en-US" dirty="0"/>
              <a:t>What is the induced fit method of enzyme action?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en-US" dirty="0"/>
              <a:t>Compare competitive and non-competitive inhibition </a:t>
            </a:r>
          </a:p>
          <a:p>
            <a:endParaRPr lang="en-GB" altLang="en-US" dirty="0"/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97482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2939</TotalTime>
  <Words>2267</Words>
  <Application>Microsoft Office PowerPoint</Application>
  <PresentationFormat>On-screen Show (4:3)</PresentationFormat>
  <Paragraphs>285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ＭＳ Ｐゴシック</vt:lpstr>
      <vt:lpstr>Arial</vt:lpstr>
      <vt:lpstr>Comic Sans MS</vt:lpstr>
      <vt:lpstr>Office Theme</vt:lpstr>
      <vt:lpstr>Higher Biology </vt:lpstr>
      <vt:lpstr>Starter</vt:lpstr>
      <vt:lpstr>Course Specification</vt:lpstr>
      <vt:lpstr>Learning Intention</vt:lpstr>
      <vt:lpstr>Success Criteria </vt:lpstr>
      <vt:lpstr>1a. Metabolic Pathways</vt:lpstr>
      <vt:lpstr>Cell Metabolism</vt:lpstr>
      <vt:lpstr>What do these pathways do?</vt:lpstr>
      <vt:lpstr>Biochemical Pathways</vt:lpstr>
      <vt:lpstr>Catabolic Pathways </vt:lpstr>
      <vt:lpstr>Anabolic Pathways</vt:lpstr>
      <vt:lpstr>Metabolic pathways</vt:lpstr>
      <vt:lpstr>Metabolic Pathways </vt:lpstr>
      <vt:lpstr>PowerPoint Presentation</vt:lpstr>
      <vt:lpstr>Metabolic Pathways</vt:lpstr>
      <vt:lpstr>Reversible and irreversible pathways</vt:lpstr>
      <vt:lpstr> Metabolic Pathways</vt:lpstr>
      <vt:lpstr>Metabolic Pathways</vt:lpstr>
      <vt:lpstr>Membranes and metabolic pathways</vt:lpstr>
      <vt:lpstr>Organelles with membranes</vt:lpstr>
      <vt:lpstr>Cell Membrane Importance</vt:lpstr>
      <vt:lpstr>Cell Membrane Proteins</vt:lpstr>
      <vt:lpstr>Types of Proteins </vt:lpstr>
      <vt:lpstr>Venoms, Toxins and Poisons Task</vt:lpstr>
      <vt:lpstr>Plenary</vt:lpstr>
      <vt:lpstr>Success Criteria </vt:lpstr>
      <vt:lpstr>1b. Metabolic Pathways and Enzymes</vt:lpstr>
      <vt:lpstr>Starter</vt:lpstr>
      <vt:lpstr>Course Specification</vt:lpstr>
      <vt:lpstr>Learning Objectives</vt:lpstr>
      <vt:lpstr> Success Criteria</vt:lpstr>
      <vt:lpstr>Enzyme Active Site</vt:lpstr>
      <vt:lpstr>Why enzymes?</vt:lpstr>
      <vt:lpstr>Activation Energy</vt:lpstr>
      <vt:lpstr>Activation Energy</vt:lpstr>
      <vt:lpstr>Activation Energy Video</vt:lpstr>
      <vt:lpstr>Enzymes</vt:lpstr>
      <vt:lpstr>In earlier biology you were taught..</vt:lpstr>
      <vt:lpstr>Induced Fit Model</vt:lpstr>
      <vt:lpstr>Induced Fit Model</vt:lpstr>
      <vt:lpstr>Induced Fit Model</vt:lpstr>
      <vt:lpstr>Enzyme – Substrate Complex</vt:lpstr>
      <vt:lpstr>Enzyme Co-factors</vt:lpstr>
      <vt:lpstr>Multi-enzyme complexes</vt:lpstr>
      <vt:lpstr>What affects enzyme activity</vt:lpstr>
      <vt:lpstr>Effect of Substrate</vt:lpstr>
      <vt:lpstr>Effect of Substrate</vt:lpstr>
      <vt:lpstr>Effect of products</vt:lpstr>
      <vt:lpstr>Regulating Enzyme Activity</vt:lpstr>
      <vt:lpstr>Enzyme Activity</vt:lpstr>
      <vt:lpstr>Enzyme Inhibitors</vt:lpstr>
      <vt:lpstr>Competitive Inhibition</vt:lpstr>
      <vt:lpstr>Competitive Inhibition</vt:lpstr>
      <vt:lpstr>Competitive Inhibition</vt:lpstr>
      <vt:lpstr>Example of competitive inhibition</vt:lpstr>
      <vt:lpstr>Non-competitive inhibition</vt:lpstr>
      <vt:lpstr>Non-competitive inhibition</vt:lpstr>
      <vt:lpstr>Non-Competitive inhibition</vt:lpstr>
      <vt:lpstr>Enzyme Inhibition</vt:lpstr>
      <vt:lpstr>Feed Back Inhibition</vt:lpstr>
      <vt:lpstr>Feedback Inhibition</vt:lpstr>
      <vt:lpstr>Feedback Inhibition</vt:lpstr>
      <vt:lpstr>Feedback Inhibition Video</vt:lpstr>
      <vt:lpstr> Success Criteria</vt:lpstr>
      <vt:lpstr>Plenary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92</cp:revision>
  <dcterms:created xsi:type="dcterms:W3CDTF">2021-12-20T09:14:41Z</dcterms:created>
  <dcterms:modified xsi:type="dcterms:W3CDTF">2024-10-22T14:24:46Z</dcterms:modified>
</cp:coreProperties>
</file>