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sldIdLst>
    <p:sldId id="256" r:id="rId2"/>
    <p:sldId id="260" r:id="rId3"/>
    <p:sldId id="267" r:id="rId4"/>
    <p:sldId id="257" r:id="rId5"/>
    <p:sldId id="258" r:id="rId6"/>
    <p:sldId id="259" r:id="rId7"/>
    <p:sldId id="437" r:id="rId8"/>
    <p:sldId id="389" r:id="rId9"/>
    <p:sldId id="390" r:id="rId10"/>
    <p:sldId id="391" r:id="rId11"/>
    <p:sldId id="393" r:id="rId12"/>
    <p:sldId id="392" r:id="rId13"/>
    <p:sldId id="436" r:id="rId14"/>
    <p:sldId id="394" r:id="rId15"/>
    <p:sldId id="396" r:id="rId16"/>
    <p:sldId id="395" r:id="rId17"/>
    <p:sldId id="398" r:id="rId18"/>
    <p:sldId id="397" r:id="rId19"/>
    <p:sldId id="447" r:id="rId20"/>
    <p:sldId id="431" r:id="rId21"/>
    <p:sldId id="448" r:id="rId22"/>
    <p:sldId id="449" r:id="rId23"/>
    <p:sldId id="438" r:id="rId24"/>
    <p:sldId id="439" r:id="rId25"/>
    <p:sldId id="440" r:id="rId26"/>
    <p:sldId id="446" r:id="rId27"/>
    <p:sldId id="404" r:id="rId28"/>
    <p:sldId id="405" r:id="rId29"/>
    <p:sldId id="406" r:id="rId30"/>
    <p:sldId id="407" r:id="rId31"/>
    <p:sldId id="442" r:id="rId32"/>
    <p:sldId id="441" r:id="rId33"/>
    <p:sldId id="443" r:id="rId34"/>
    <p:sldId id="444" r:id="rId35"/>
    <p:sldId id="445" r:id="rId36"/>
    <p:sldId id="409" r:id="rId37"/>
    <p:sldId id="410" r:id="rId38"/>
    <p:sldId id="411" r:id="rId39"/>
    <p:sldId id="412" r:id="rId40"/>
    <p:sldId id="413" r:id="rId41"/>
    <p:sldId id="416" r:id="rId42"/>
    <p:sldId id="417" r:id="rId43"/>
    <p:sldId id="418" r:id="rId44"/>
    <p:sldId id="415" r:id="rId45"/>
    <p:sldId id="419" r:id="rId46"/>
    <p:sldId id="420" r:id="rId47"/>
    <p:sldId id="464" r:id="rId48"/>
    <p:sldId id="456" r:id="rId49"/>
    <p:sldId id="457" r:id="rId50"/>
    <p:sldId id="458" r:id="rId51"/>
    <p:sldId id="459" r:id="rId52"/>
    <p:sldId id="460" r:id="rId53"/>
    <p:sldId id="450" r:id="rId54"/>
    <p:sldId id="421" r:id="rId55"/>
    <p:sldId id="465" r:id="rId56"/>
    <p:sldId id="463" r:id="rId57"/>
    <p:sldId id="422" r:id="rId58"/>
    <p:sldId id="423" r:id="rId59"/>
    <p:sldId id="424" r:id="rId60"/>
    <p:sldId id="452" r:id="rId61"/>
    <p:sldId id="451" r:id="rId62"/>
    <p:sldId id="455" r:id="rId63"/>
    <p:sldId id="453" r:id="rId64"/>
    <p:sldId id="454" r:id="rId65"/>
    <p:sldId id="385" r:id="rId66"/>
    <p:sldId id="432" r:id="rId67"/>
    <p:sldId id="433" r:id="rId68"/>
    <p:sldId id="434" r:id="rId69"/>
    <p:sldId id="435" r:id="rId70"/>
    <p:sldId id="461" r:id="rId71"/>
    <p:sldId id="462" r:id="rId72"/>
    <p:sldId id="265" r:id="rId73"/>
    <p:sldId id="266" r:id="rId7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>
      <p:cViewPr varScale="1">
        <p:scale>
          <a:sx n="86" d="100"/>
          <a:sy n="86" d="100"/>
        </p:scale>
        <p:origin x="108" y="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C22BB-B6B1-4A4F-A379-3644F11B6371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AC3621-21EC-41E8-900D-456335B26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497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C3621-21EC-41E8-900D-456335B265A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5001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C3621-21EC-41E8-900D-456335B265AB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2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If not suitable for class, please use next slide. Small letters = introns and need to be cut, capital letter words = exons, can be made into </a:t>
            </a:r>
            <a:r>
              <a:rPr lang="en-GB"/>
              <a:t>many sentences.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C3621-21EC-41E8-900D-456335B265AB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608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8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47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9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4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64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2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6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9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0Elo-zX1k8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BwWavExcFI&amp;feature=youtu.b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2BwWavExcFI&amp;feature=youtu.be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file:///\\upload.wikimedia.org\wikipedia\commons\6\6e\Splicing_overview.jpg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 Biology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Unit 1</a:t>
            </a:r>
          </a:p>
          <a:p>
            <a:r>
              <a:rPr lang="en-GB" dirty="0"/>
              <a:t>KA3 </a:t>
            </a:r>
            <a:r>
              <a:rPr lang="en-GB"/>
              <a:t>Gene Expression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995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3"/>
            <a:ext cx="8424936" cy="5129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04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35759"/>
            <a:ext cx="8579110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8464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 - </a:t>
            </a:r>
            <a:r>
              <a:rPr lang="en-GB" dirty="0" err="1"/>
              <a:t>Blooket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F29679-7C7A-2804-FA94-0BDC249CC7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dashboard.blooket.com</a:t>
            </a:r>
            <a:r>
              <a:rPr lang="en-US" dirty="0"/>
              <a:t>/set/60cc9813cdbd76001f8d6490</a:t>
            </a:r>
          </a:p>
        </p:txBody>
      </p:sp>
    </p:spTree>
    <p:extLst>
      <p:ext uri="{BB962C8B-B14F-4D97-AF65-F5344CB8AC3E}">
        <p14:creationId xmlns:p14="http://schemas.microsoft.com/office/powerpoint/2010/main" val="801244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this lesson, I will be able to:</a:t>
            </a:r>
          </a:p>
          <a:p>
            <a:r>
              <a:rPr lang="en-GB" dirty="0"/>
              <a:t>Explain the term gene expression</a:t>
            </a:r>
          </a:p>
          <a:p>
            <a:r>
              <a:rPr lang="en-GB" dirty="0"/>
              <a:t>Explain the process of transcription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9300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Compare the structure of DNA and RNA</a:t>
            </a:r>
          </a:p>
          <a:p>
            <a:r>
              <a:rPr lang="en-GB" dirty="0"/>
              <a:t>Describe the function of mRNA, </a:t>
            </a:r>
            <a:r>
              <a:rPr lang="en-GB" dirty="0" err="1"/>
              <a:t>tRNA</a:t>
            </a:r>
            <a:r>
              <a:rPr lang="en-GB" dirty="0"/>
              <a:t> and </a:t>
            </a:r>
            <a:r>
              <a:rPr lang="en-GB" dirty="0" err="1"/>
              <a:t>rRNA</a:t>
            </a:r>
            <a:endParaRPr lang="en-GB" dirty="0"/>
          </a:p>
          <a:p>
            <a:r>
              <a:rPr lang="en-GB" dirty="0"/>
              <a:t>Give the steps involved in transcription </a:t>
            </a:r>
          </a:p>
          <a:p>
            <a:r>
              <a:rPr lang="en-GB" dirty="0"/>
              <a:t>Explain what is meant by introns and exons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0551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 Expression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Overall, gene expression is the process by which information from a gene is used in the synthesis of a functional gene product that enables it to produce end products, protein or non-coding RNA</a:t>
            </a:r>
          </a:p>
          <a:p>
            <a:r>
              <a:rPr lang="en-GB" dirty="0"/>
              <a:t>Gene expression involves the transcription and translation of DNA sequences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5744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987B942-C1CC-A454-FAEF-9BB2050EA72D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RNA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C5C644B2-3C47-389B-9F07-14EFB7DD9F2A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GB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There is a second type of nucleic acid in the cell, called RNA.</a:t>
            </a:r>
          </a:p>
          <a:p>
            <a:pPr>
              <a:buFont typeface="Arial" panose="020B0604020202020204" pitchFamily="34" charset="0"/>
              <a:buNone/>
            </a:pPr>
            <a:endParaRPr lang="en-GB" altLang="en-US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GB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RNA plays a vital role in the production of protein from the code in the DNA.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D6165BA7-69C6-8DFD-BF0D-C9A64B305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latin typeface="Comic Sans MS" panose="030F0902030302020204" pitchFamily="66" charset="0"/>
                <a:ea typeface="ＭＳ Ｐゴシック" panose="020B0600070205080204" pitchFamily="34" charset="-128"/>
              </a:rPr>
              <a:t>Differences between DNA and RNA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latin typeface="Comic Sans MS" pitchFamily="66" charset="0"/>
              </a:rPr>
              <a:t>RNA nucleotides are similar in structure to DNA, except Ribose sugar replaces </a:t>
            </a:r>
            <a:r>
              <a:rPr lang="en-GB" dirty="0" err="1">
                <a:latin typeface="Comic Sans MS" pitchFamily="66" charset="0"/>
              </a:rPr>
              <a:t>Deoxyribose</a:t>
            </a:r>
            <a:r>
              <a:rPr lang="en-GB" dirty="0">
                <a:latin typeface="Comic Sans MS" pitchFamily="66" charset="0"/>
              </a:rPr>
              <a:t> sugar… </a:t>
            </a:r>
          </a:p>
          <a:p>
            <a:endParaRPr lang="en-GB" dirty="0"/>
          </a:p>
        </p:txBody>
      </p:sp>
      <p:grpSp>
        <p:nvGrpSpPr>
          <p:cNvPr id="22531" name="Group 17">
            <a:extLst>
              <a:ext uri="{FF2B5EF4-FFF2-40B4-BE49-F238E27FC236}">
                <a16:creationId xmlns:a16="http://schemas.microsoft.com/office/drawing/2014/main" id="{72139409-D6F1-7073-AE12-B86770D04C2B}"/>
              </a:ext>
            </a:extLst>
          </p:cNvPr>
          <p:cNvGrpSpPr>
            <a:grpSpLocks/>
          </p:cNvGrpSpPr>
          <p:nvPr/>
        </p:nvGrpSpPr>
        <p:grpSpPr bwMode="auto">
          <a:xfrm>
            <a:off x="1979712" y="3343276"/>
            <a:ext cx="6111875" cy="2524125"/>
            <a:chOff x="1897529" y="1628588"/>
            <a:chExt cx="6110942" cy="2525059"/>
          </a:xfrm>
        </p:grpSpPr>
        <p:sp>
          <p:nvSpPr>
            <p:cNvPr id="4" name="Regular Pentagon 3">
              <a:extLst>
                <a:ext uri="{FF2B5EF4-FFF2-40B4-BE49-F238E27FC236}">
                  <a16:creationId xmlns:a16="http://schemas.microsoft.com/office/drawing/2014/main" id="{1E8214FB-784A-4BC3-96CB-375E5507E5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2892" y="2120895"/>
              <a:ext cx="2479296" cy="2032752"/>
            </a:xfrm>
            <a:prstGeom prst="pentagon">
              <a:avLst/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8CCF5E7-F034-47EA-8C4B-0FE3FD1B5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529" y="1628588"/>
              <a:ext cx="955529" cy="941736"/>
            </a:xfrm>
            <a:prstGeom prst="ellipse">
              <a:avLst/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10EAE68-F353-415D-B456-E5ED229B27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4229" y="2427396"/>
              <a:ext cx="1614242" cy="941735"/>
            </a:xfrm>
            <a:prstGeom prst="rect">
              <a:avLst/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D76F184-68AB-457F-88A9-7D7F611D1EBE}"/>
                </a:ext>
              </a:extLst>
            </p:cNvPr>
            <p:cNvCxnSpPr>
              <a:cxnSpLocks noChangeShapeType="1"/>
              <a:stCxn id="4" idx="5"/>
              <a:endCxn id="6" idx="1"/>
            </p:cNvCxnSpPr>
            <p:nvPr/>
          </p:nvCxnSpPr>
          <p:spPr bwMode="auto">
            <a:xfrm>
              <a:off x="5602188" y="2897470"/>
              <a:ext cx="792041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7478EFD-97D4-46F7-BA3B-414951C8873D}"/>
                </a:ext>
              </a:extLst>
            </p:cNvPr>
            <p:cNvCxnSpPr>
              <a:cxnSpLocks noChangeShapeType="1"/>
              <a:stCxn id="4" idx="1"/>
              <a:endCxn id="5" idx="5"/>
            </p:cNvCxnSpPr>
            <p:nvPr/>
          </p:nvCxnSpPr>
          <p:spPr bwMode="auto">
            <a:xfrm flipH="1" flipV="1">
              <a:off x="2713379" y="2432160"/>
              <a:ext cx="409512" cy="46531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2532" name="TextBox 11">
            <a:extLst>
              <a:ext uri="{FF2B5EF4-FFF2-40B4-BE49-F238E27FC236}">
                <a16:creationId xmlns:a16="http://schemas.microsoft.com/office/drawing/2014/main" id="{4747C2AA-9245-3430-36D8-1882658A2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9681" y="4284663"/>
            <a:ext cx="2152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Comic Sans MS" panose="030F0902030302020204" pitchFamily="66" charset="0"/>
              </a:rPr>
              <a:t>Phosphate</a:t>
            </a:r>
          </a:p>
        </p:txBody>
      </p:sp>
      <p:sp>
        <p:nvSpPr>
          <p:cNvPr id="22533" name="TextBox 12">
            <a:extLst>
              <a:ext uri="{FF2B5EF4-FFF2-40B4-BE49-F238E27FC236}">
                <a16:creationId xmlns:a16="http://schemas.microsoft.com/office/drawing/2014/main" id="{8ADD5A02-5FFA-55DC-9813-4B563F2B7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9567" y="4552229"/>
            <a:ext cx="215106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Comic Sans MS" panose="030F0902030302020204" pitchFamily="66" charset="0"/>
              </a:rPr>
              <a:t>Ribose</a:t>
            </a:r>
            <a:r>
              <a:rPr lang="en-US" altLang="en-US" sz="2800" dirty="0">
                <a:latin typeface="Comic Sans MS" panose="030F0902030302020204" pitchFamily="66" charset="0"/>
              </a:rPr>
              <a:t> Sugar</a:t>
            </a:r>
          </a:p>
        </p:txBody>
      </p:sp>
      <p:sp>
        <p:nvSpPr>
          <p:cNvPr id="22534" name="TextBox 13">
            <a:extLst>
              <a:ext uri="{FF2B5EF4-FFF2-40B4-BE49-F238E27FC236}">
                <a16:creationId xmlns:a16="http://schemas.microsoft.com/office/drawing/2014/main" id="{ED1AE417-7D33-1AC3-CA90-18EA2FD27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0022" y="5083176"/>
            <a:ext cx="323056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Comic Sans MS" panose="030F0902030302020204" pitchFamily="66" charset="0"/>
              </a:rPr>
              <a:t>…</a:t>
            </a:r>
            <a:r>
              <a:rPr lang="en-US" altLang="en-US" sz="2800" dirty="0">
                <a:latin typeface="Comic Sans MS" panose="030F0902030302020204" pitchFamily="66" charset="0"/>
              </a:rPr>
              <a:t> and </a:t>
            </a:r>
            <a:r>
              <a:rPr lang="en-US" altLang="en-US" sz="2800" b="1" dirty="0">
                <a:latin typeface="Comic Sans MS" panose="030F0902030302020204" pitchFamily="66" charset="0"/>
              </a:rPr>
              <a:t>Uracil</a:t>
            </a:r>
            <a:r>
              <a:rPr lang="en-US" altLang="en-US" sz="2800" dirty="0">
                <a:latin typeface="Comic Sans MS" panose="030F0902030302020204" pitchFamily="66" charset="0"/>
              </a:rPr>
              <a:t> replaces thymine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F558EC-7D45-D9D8-7831-06AFB5663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915" y="3337577"/>
            <a:ext cx="13350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Comic Sans MS" panose="030F0902030302020204" pitchFamily="66" charset="0"/>
              </a:rPr>
              <a:t>5’ end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F9D226-A262-6990-C7E3-9B3FF73A0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7639" y="5767388"/>
            <a:ext cx="13350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Comic Sans MS" panose="030F0902030302020204" pitchFamily="66" charset="0"/>
              </a:rPr>
              <a:t>3’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6" descr="front">
            <a:extLst>
              <a:ext uri="{FF2B5EF4-FFF2-40B4-BE49-F238E27FC236}">
                <a16:creationId xmlns:a16="http://schemas.microsoft.com/office/drawing/2014/main" id="{79DC854F-F47A-A0A8-DC30-FDD769E8D22C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80728"/>
            <a:ext cx="9146149" cy="4758878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RNA and DNA Differences</a:t>
            </a:r>
          </a:p>
        </p:txBody>
      </p:sp>
      <p:graphicFrame>
        <p:nvGraphicFramePr>
          <p:cNvPr id="173082" name="Group 26">
            <a:extLst>
              <a:ext uri="{FF2B5EF4-FFF2-40B4-BE49-F238E27FC236}">
                <a16:creationId xmlns:a16="http://schemas.microsoft.com/office/drawing/2014/main" id="{D7F36495-BEAC-4DA6-A421-E338C4ED39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5417568"/>
              </p:ext>
            </p:extLst>
          </p:nvPr>
        </p:nvGraphicFramePr>
        <p:xfrm>
          <a:off x="467544" y="2060848"/>
          <a:ext cx="8229600" cy="3400120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4958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charset="0"/>
                          <a:ea typeface="ＭＳ Ｐゴシック" charset="0"/>
                          <a:cs typeface="ＭＳ Ｐゴシック" charset="0"/>
                        </a:rPr>
                        <a:t>DNA</a:t>
                      </a:r>
                    </a:p>
                  </a:txBody>
                  <a:tcPr marL="86627" marR="86627"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charset="0"/>
                          <a:ea typeface="ＭＳ Ｐゴシック" charset="0"/>
                          <a:cs typeface="ＭＳ Ｐゴシック" charset="0"/>
                        </a:rPr>
                        <a:t>RNA</a:t>
                      </a:r>
                    </a:p>
                  </a:txBody>
                  <a:tcPr marL="86627" marR="86627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958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charset="0"/>
                          <a:ea typeface="ＭＳ Ｐゴシック" charset="0"/>
                          <a:cs typeface="ＭＳ Ｐゴシック" charset="0"/>
                        </a:rPr>
                        <a:t>Double stranded</a:t>
                      </a:r>
                    </a:p>
                  </a:txBody>
                  <a:tcPr marL="86627" marR="86627"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charset="0"/>
                          <a:ea typeface="ＭＳ Ｐゴシック" charset="0"/>
                          <a:cs typeface="ＭＳ Ｐゴシック" charset="0"/>
                        </a:rPr>
                        <a:t>Single stranded</a:t>
                      </a:r>
                    </a:p>
                  </a:txBody>
                  <a:tcPr marL="86627" marR="86627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136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charset="0"/>
                          <a:ea typeface="ＭＳ Ｐゴシック" charset="0"/>
                          <a:cs typeface="ＭＳ Ｐゴシック" charset="0"/>
                        </a:rPr>
                        <a:t>Deoxyribose sugar</a:t>
                      </a:r>
                    </a:p>
                  </a:txBody>
                  <a:tcPr marL="86627" marR="86627"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charset="0"/>
                          <a:ea typeface="ＭＳ Ｐゴシック" charset="0"/>
                          <a:cs typeface="ＭＳ Ｐゴシック" charset="0"/>
                        </a:rPr>
                        <a:t>Ribose sugar</a:t>
                      </a:r>
                    </a:p>
                  </a:txBody>
                  <a:tcPr marL="86627" marR="86627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958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charset="0"/>
                          <a:ea typeface="ＭＳ Ｐゴシック" charset="0"/>
                          <a:cs typeface="ＭＳ Ｐゴシック" charset="0"/>
                        </a:rPr>
                        <a:t>Bases: A, T, C and G</a:t>
                      </a:r>
                    </a:p>
                  </a:txBody>
                  <a:tcPr marL="86627" marR="86627"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charset="0"/>
                          <a:ea typeface="ＭＳ Ｐゴシック" charset="0"/>
                          <a:cs typeface="ＭＳ Ｐゴシック" charset="0"/>
                        </a:rPr>
                        <a:t>Bases: A, U*, C and G</a:t>
                      </a:r>
                    </a:p>
                  </a:txBody>
                  <a:tcPr marL="86627" marR="86627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5545739" y="6237312"/>
            <a:ext cx="36311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GB" sz="2400" dirty="0">
                <a:latin typeface="Comic Sans MS" charset="0"/>
                <a:ea typeface="ＭＳ Ｐゴシック" charset="0"/>
                <a:cs typeface="ＭＳ Ｐゴシック" charset="0"/>
              </a:rPr>
              <a:t>Uracil replaces Thymine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FE77BC1-D63C-C340-7AD2-B6C8DD75B19A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Types of RNA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E37F85AE-9AAE-1D23-3E5E-4A2DBB4D3646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5050904" cy="4525963"/>
          </a:xfrm>
        </p:spPr>
        <p:txBody>
          <a:bodyPr/>
          <a:lstStyle/>
          <a:p>
            <a:pPr marL="609600" indent="-609600">
              <a:buFont typeface="Arial" panose="020B0604020202020204" pitchFamily="34" charset="0"/>
              <a:buNone/>
            </a:pP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There are three types of RNA:</a:t>
            </a:r>
          </a:p>
          <a:p>
            <a:pPr marL="609600" indent="-609600">
              <a:buFont typeface="Arial" panose="020B0604020202020204" pitchFamily="34" charset="0"/>
              <a:buAutoNum type="arabicPeriod"/>
            </a:pP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Messenger RNA (mRNA)</a:t>
            </a:r>
          </a:p>
          <a:p>
            <a:pPr marL="609600" indent="-609600">
              <a:buFont typeface="Arial" panose="020B0604020202020204" pitchFamily="34" charset="0"/>
              <a:buAutoNum type="arabicPeriod"/>
            </a:pP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Transfer RNA (</a:t>
            </a:r>
            <a:r>
              <a:rPr lang="en-GB" altLang="en-US" dirty="0" err="1">
                <a:latin typeface="Comic Sans MS" panose="030F0902030302020204" pitchFamily="66" charset="0"/>
                <a:ea typeface="ＭＳ Ｐゴシック" panose="020B0600070205080204" pitchFamily="34" charset="-128"/>
              </a:rPr>
              <a:t>tRNA</a:t>
            </a: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)</a:t>
            </a:r>
          </a:p>
          <a:p>
            <a:pPr marL="609600" indent="-609600">
              <a:buFont typeface="Arial" panose="020B0604020202020204" pitchFamily="34" charset="0"/>
              <a:buAutoNum type="arabicPeriod"/>
            </a:pP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Ribosomal RNA (</a:t>
            </a:r>
            <a:r>
              <a:rPr lang="en-GB" altLang="en-US" dirty="0" err="1">
                <a:latin typeface="Comic Sans MS" panose="030F0902030302020204" pitchFamily="66" charset="0"/>
                <a:ea typeface="ＭＳ Ｐゴシック" panose="020B0600070205080204" pitchFamily="34" charset="-128"/>
              </a:rPr>
              <a:t>rRNA</a:t>
            </a: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)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44A3F97A-839C-5827-6A52-EF2F880E7E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0152" y="1412776"/>
            <a:ext cx="2726811" cy="5301208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Video- RNA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linkClick r:id="rId2"/>
              </a:rPr>
              <a:t>https://www.youtube.com/watch?v=0Elo-zX1k8M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9606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3925D2E3-C621-7F5F-FE42-F987B482E3ED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Messenger RNA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F5151974-86AA-9DEF-FD54-2A3368B21F34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mRNA is formed in the nucleus from free nucleotides and carries a copy of the DNA code from the nucleus to the ribosomes (where protein synthesis occurs).</a:t>
            </a:r>
          </a:p>
          <a:p>
            <a:pPr>
              <a:buFont typeface="Arial" panose="020B0604020202020204" pitchFamily="34" charset="0"/>
              <a:buNone/>
            </a:pPr>
            <a:endParaRPr lang="en-GB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Triplet of bases = codon = 1 amino acid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8D45E041-479F-5A9F-6DEB-839B46B04501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Transfer RNA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508744F2-47F5-6F5E-45A1-DB2E607C11D7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477850" y="1268760"/>
            <a:ext cx="8229600" cy="4525963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tRNA molecules collect amino acids and bring them to the ribosome to build proteins. It has an anti-codon and an amino acid attachment site. </a:t>
            </a:r>
          </a:p>
          <a:p>
            <a:pPr>
              <a:buFont typeface="Arial" panose="020B0604020202020204" pitchFamily="34" charset="0"/>
              <a:buNone/>
            </a:pPr>
            <a:endParaRPr lang="en-GB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pPr>
              <a:buFont typeface="Arial" panose="020B0604020202020204" pitchFamily="34" charset="0"/>
              <a:buNone/>
            </a:pPr>
            <a:endParaRPr lang="en-GB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</p:txBody>
      </p:sp>
      <p:sp>
        <p:nvSpPr>
          <p:cNvPr id="2" name="AutoShape 2" descr="Transfer RNA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00"/>
          <a:stretch/>
        </p:blipFill>
        <p:spPr bwMode="auto">
          <a:xfrm>
            <a:off x="1871148" y="3429000"/>
            <a:ext cx="5325963" cy="3030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BA9F8C05-C8EC-B758-40C6-7CE270F2FF44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Ribosomal RNA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03339BE0-7C26-536F-FC3F-CE95636051AF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GB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rRNA molecules combine with proteins to create the ribosome – the organelle responsible for assembling proteins following the DNA code.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EB8E3C98-D796-8484-832C-3EDD2CB57DDB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Protein synthesis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50BF34EE-6F8D-45A2-8EDA-9B1066958189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What is a gene?</a:t>
            </a:r>
          </a:p>
          <a:p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A gene is a section of DNA which carries the code to produce one protein. (national 5)</a:t>
            </a:r>
          </a:p>
          <a:p>
            <a:endParaRPr lang="en-GB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Only a fraction of the genes in a cell are expressed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CEE0CEBD-D453-27F1-98B3-C4D9E09920DC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Transcription</a:t>
            </a:r>
          </a:p>
        </p:txBody>
      </p:sp>
      <p:sp>
        <p:nvSpPr>
          <p:cNvPr id="178179" name="Rectangle 3">
            <a:extLst>
              <a:ext uri="{FF2B5EF4-FFF2-40B4-BE49-F238E27FC236}">
                <a16:creationId xmlns:a16="http://schemas.microsoft.com/office/drawing/2014/main" id="{FB5C50D7-936C-6F11-B2C8-C851B987F43F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GB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Transcription is the synthesis of mRNA from a section of DNA.</a:t>
            </a:r>
          </a:p>
          <a:p>
            <a:pPr>
              <a:buFont typeface="Arial" panose="020B0604020202020204" pitchFamily="34" charset="0"/>
              <a:buNone/>
            </a:pPr>
            <a:endParaRPr lang="en-GB" altLang="en-US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GB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Transcription of a gene starts from a region of DNA known as the </a:t>
            </a:r>
            <a:r>
              <a:rPr lang="en-GB" altLang="en-US" b="1">
                <a:latin typeface="Comic Sans MS" panose="030F0902030302020204" pitchFamily="66" charset="0"/>
                <a:ea typeface="ＭＳ Ｐゴシック" panose="020B0600070205080204" pitchFamily="34" charset="-128"/>
              </a:rPr>
              <a:t>promoter</a:t>
            </a:r>
            <a:r>
              <a:rPr lang="en-GB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9" name="Rectangle 5">
            <a:extLst>
              <a:ext uri="{FF2B5EF4-FFF2-40B4-BE49-F238E27FC236}">
                <a16:creationId xmlns:a16="http://schemas.microsoft.com/office/drawing/2014/main" id="{406483DC-4E3F-4295-A216-B135D612C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325" y="2438400"/>
            <a:ext cx="8458200" cy="334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30" name="Rectangle 6">
            <a:extLst>
              <a:ext uri="{FF2B5EF4-FFF2-40B4-BE49-F238E27FC236}">
                <a16:creationId xmlns:a16="http://schemas.microsoft.com/office/drawing/2014/main" id="{E431A90F-402A-4079-8C04-896F7CCBA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325" y="2989263"/>
            <a:ext cx="8458200" cy="3349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31" name="Line 7">
            <a:extLst>
              <a:ext uri="{FF2B5EF4-FFF2-40B4-BE49-F238E27FC236}">
                <a16:creationId xmlns:a16="http://schemas.microsoft.com/office/drawing/2014/main" id="{60C4A2B5-91A9-4178-8809-6D068578141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32" name="Line 8">
            <a:extLst>
              <a:ext uri="{FF2B5EF4-FFF2-40B4-BE49-F238E27FC236}">
                <a16:creationId xmlns:a16="http://schemas.microsoft.com/office/drawing/2014/main" id="{47AF3445-36A1-4CCA-827D-5E043A2F92A2}"/>
              </a:ext>
            </a:extLst>
          </p:cNvPr>
          <p:cNvSpPr>
            <a:spLocks noChangeShapeType="1"/>
          </p:cNvSpPr>
          <p:nvPr/>
        </p:nvSpPr>
        <p:spPr bwMode="auto">
          <a:xfrm>
            <a:off x="57785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33" name="Line 9">
            <a:extLst>
              <a:ext uri="{FF2B5EF4-FFF2-40B4-BE49-F238E27FC236}">
                <a16:creationId xmlns:a16="http://schemas.microsoft.com/office/drawing/2014/main" id="{7F2D4379-AB2E-4227-B258-78CD3025CB3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310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34" name="Line 10">
            <a:extLst>
              <a:ext uri="{FF2B5EF4-FFF2-40B4-BE49-F238E27FC236}">
                <a16:creationId xmlns:a16="http://schemas.microsoft.com/office/drawing/2014/main" id="{A6D9C615-C57D-4E95-AD3F-AED5806E27A8}"/>
              </a:ext>
            </a:extLst>
          </p:cNvPr>
          <p:cNvSpPr>
            <a:spLocks noChangeShapeType="1"/>
          </p:cNvSpPr>
          <p:nvPr/>
        </p:nvSpPr>
        <p:spPr bwMode="auto">
          <a:xfrm>
            <a:off x="79375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35" name="Line 11">
            <a:extLst>
              <a:ext uri="{FF2B5EF4-FFF2-40B4-BE49-F238E27FC236}">
                <a16:creationId xmlns:a16="http://schemas.microsoft.com/office/drawing/2014/main" id="{AC936833-10F9-405F-A8AA-5E738AEFE773}"/>
              </a:ext>
            </a:extLst>
          </p:cNvPr>
          <p:cNvSpPr>
            <a:spLocks noChangeShapeType="1"/>
          </p:cNvSpPr>
          <p:nvPr/>
        </p:nvSpPr>
        <p:spPr bwMode="auto">
          <a:xfrm>
            <a:off x="91122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36" name="Line 12">
            <a:extLst>
              <a:ext uri="{FF2B5EF4-FFF2-40B4-BE49-F238E27FC236}">
                <a16:creationId xmlns:a16="http://schemas.microsoft.com/office/drawing/2014/main" id="{91A4124B-AE36-408D-B352-312D12926F0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187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37" name="Line 13">
            <a:extLst>
              <a:ext uri="{FF2B5EF4-FFF2-40B4-BE49-F238E27FC236}">
                <a16:creationId xmlns:a16="http://schemas.microsoft.com/office/drawing/2014/main" id="{1E4090A3-28F5-4A2D-88A9-58EAD46A4B5A}"/>
              </a:ext>
            </a:extLst>
          </p:cNvPr>
          <p:cNvSpPr>
            <a:spLocks noChangeShapeType="1"/>
          </p:cNvSpPr>
          <p:nvPr/>
        </p:nvSpPr>
        <p:spPr bwMode="auto">
          <a:xfrm>
            <a:off x="112712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38" name="Line 14">
            <a:extLst>
              <a:ext uri="{FF2B5EF4-FFF2-40B4-BE49-F238E27FC236}">
                <a16:creationId xmlns:a16="http://schemas.microsoft.com/office/drawing/2014/main" id="{EF07B24D-66FB-4D1A-A75E-1090AE5CC0E3}"/>
              </a:ext>
            </a:extLst>
          </p:cNvPr>
          <p:cNvSpPr>
            <a:spLocks noChangeShapeType="1"/>
          </p:cNvSpPr>
          <p:nvPr/>
        </p:nvSpPr>
        <p:spPr bwMode="auto">
          <a:xfrm>
            <a:off x="124777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39" name="Line 15">
            <a:extLst>
              <a:ext uri="{FF2B5EF4-FFF2-40B4-BE49-F238E27FC236}">
                <a16:creationId xmlns:a16="http://schemas.microsoft.com/office/drawing/2014/main" id="{2256ACFE-3671-4D10-9585-FEE87D1FCDEA}"/>
              </a:ext>
            </a:extLst>
          </p:cNvPr>
          <p:cNvSpPr>
            <a:spLocks noChangeShapeType="1"/>
          </p:cNvSpPr>
          <p:nvPr/>
        </p:nvSpPr>
        <p:spPr bwMode="auto">
          <a:xfrm>
            <a:off x="135572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40" name="Line 16">
            <a:extLst>
              <a:ext uri="{FF2B5EF4-FFF2-40B4-BE49-F238E27FC236}">
                <a16:creationId xmlns:a16="http://schemas.microsoft.com/office/drawing/2014/main" id="{0CC8067D-AC63-40FC-9C52-B2CD56A7F7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7637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41" name="Line 17">
            <a:extLst>
              <a:ext uri="{FF2B5EF4-FFF2-40B4-BE49-F238E27FC236}">
                <a16:creationId xmlns:a16="http://schemas.microsoft.com/office/drawing/2014/main" id="{FB3D59BF-FBA0-4925-AD09-1BB2CC90F4E6}"/>
              </a:ext>
            </a:extLst>
          </p:cNvPr>
          <p:cNvSpPr>
            <a:spLocks noChangeShapeType="1"/>
          </p:cNvSpPr>
          <p:nvPr/>
        </p:nvSpPr>
        <p:spPr bwMode="auto">
          <a:xfrm>
            <a:off x="157162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42" name="Line 18">
            <a:extLst>
              <a:ext uri="{FF2B5EF4-FFF2-40B4-BE49-F238E27FC236}">
                <a16:creationId xmlns:a16="http://schemas.microsoft.com/office/drawing/2014/main" id="{05BA8329-FC02-41F0-950E-751E61113FCF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227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43" name="Line 19">
            <a:extLst>
              <a:ext uri="{FF2B5EF4-FFF2-40B4-BE49-F238E27FC236}">
                <a16:creationId xmlns:a16="http://schemas.microsoft.com/office/drawing/2014/main" id="{0D933C96-880D-49AC-8D0C-7542E7AEA5B0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975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44" name="Line 20">
            <a:extLst>
              <a:ext uri="{FF2B5EF4-FFF2-40B4-BE49-F238E27FC236}">
                <a16:creationId xmlns:a16="http://schemas.microsoft.com/office/drawing/2014/main" id="{D30CA97F-9762-4288-8E62-F2D42343ACB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040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45" name="Line 21">
            <a:extLst>
              <a:ext uri="{FF2B5EF4-FFF2-40B4-BE49-F238E27FC236}">
                <a16:creationId xmlns:a16="http://schemas.microsoft.com/office/drawing/2014/main" id="{CEA68569-B997-4462-A326-5D24CB9485F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565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46" name="Line 22">
            <a:extLst>
              <a:ext uri="{FF2B5EF4-FFF2-40B4-BE49-F238E27FC236}">
                <a16:creationId xmlns:a16="http://schemas.microsoft.com/office/drawing/2014/main" id="{ADC8417D-C62F-4CE2-A0C5-9BAAA0BA830E}"/>
              </a:ext>
            </a:extLst>
          </p:cNvPr>
          <p:cNvSpPr>
            <a:spLocks noChangeShapeType="1"/>
          </p:cNvSpPr>
          <p:nvPr/>
        </p:nvSpPr>
        <p:spPr bwMode="auto">
          <a:xfrm>
            <a:off x="214630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47" name="Line 23">
            <a:extLst>
              <a:ext uri="{FF2B5EF4-FFF2-40B4-BE49-F238E27FC236}">
                <a16:creationId xmlns:a16="http://schemas.microsoft.com/office/drawing/2014/main" id="{49842C76-9A90-47EC-BB53-051CF23D959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4472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48" name="Line 24">
            <a:extLst>
              <a:ext uri="{FF2B5EF4-FFF2-40B4-BE49-F238E27FC236}">
                <a16:creationId xmlns:a16="http://schemas.microsoft.com/office/drawing/2014/main" id="{287A773F-3273-4A8D-BA2D-BBACCA3702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537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49" name="Line 25">
            <a:extLst>
              <a:ext uri="{FF2B5EF4-FFF2-40B4-BE49-F238E27FC236}">
                <a16:creationId xmlns:a16="http://schemas.microsoft.com/office/drawing/2014/main" id="{D1E62379-D382-4A9C-AAA3-9207EF66878B}"/>
              </a:ext>
            </a:extLst>
          </p:cNvPr>
          <p:cNvSpPr>
            <a:spLocks noChangeShapeType="1"/>
          </p:cNvSpPr>
          <p:nvPr/>
        </p:nvSpPr>
        <p:spPr bwMode="auto">
          <a:xfrm>
            <a:off x="246062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50" name="Line 26">
            <a:extLst>
              <a:ext uri="{FF2B5EF4-FFF2-40B4-BE49-F238E27FC236}">
                <a16:creationId xmlns:a16="http://schemas.microsoft.com/office/drawing/2014/main" id="{3355CAF3-8DE6-4716-8A31-8798ACFD922B}"/>
              </a:ext>
            </a:extLst>
          </p:cNvPr>
          <p:cNvSpPr>
            <a:spLocks noChangeShapeType="1"/>
          </p:cNvSpPr>
          <p:nvPr/>
        </p:nvSpPr>
        <p:spPr bwMode="auto">
          <a:xfrm>
            <a:off x="258127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51" name="Line 27">
            <a:extLst>
              <a:ext uri="{FF2B5EF4-FFF2-40B4-BE49-F238E27FC236}">
                <a16:creationId xmlns:a16="http://schemas.microsoft.com/office/drawing/2014/main" id="{3138BBC5-25F5-47C3-A623-A5541F6AFFE5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875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52" name="Line 28">
            <a:extLst>
              <a:ext uri="{FF2B5EF4-FFF2-40B4-BE49-F238E27FC236}">
                <a16:creationId xmlns:a16="http://schemas.microsoft.com/office/drawing/2014/main" id="{EC435709-41E0-4EF8-A3D4-ABCC5583828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53" name="Line 29">
            <a:extLst>
              <a:ext uri="{FF2B5EF4-FFF2-40B4-BE49-F238E27FC236}">
                <a16:creationId xmlns:a16="http://schemas.microsoft.com/office/drawing/2014/main" id="{B7DBE0E5-9E7C-4120-B770-B565338195D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1465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54" name="Line 30">
            <a:extLst>
              <a:ext uri="{FF2B5EF4-FFF2-40B4-BE49-F238E27FC236}">
                <a16:creationId xmlns:a16="http://schemas.microsoft.com/office/drawing/2014/main" id="{EF17C293-515C-46F0-803E-0BB39BC95070}"/>
              </a:ext>
            </a:extLst>
          </p:cNvPr>
          <p:cNvSpPr>
            <a:spLocks noChangeShapeType="1"/>
          </p:cNvSpPr>
          <p:nvPr/>
        </p:nvSpPr>
        <p:spPr bwMode="auto">
          <a:xfrm>
            <a:off x="303530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55" name="Line 31">
            <a:extLst>
              <a:ext uri="{FF2B5EF4-FFF2-40B4-BE49-F238E27FC236}">
                <a16:creationId xmlns:a16="http://schemas.microsoft.com/office/drawing/2014/main" id="{0F046678-4D6E-4939-B213-CF955A2255F9}"/>
              </a:ext>
            </a:extLst>
          </p:cNvPr>
          <p:cNvSpPr>
            <a:spLocks noChangeShapeType="1"/>
          </p:cNvSpPr>
          <p:nvPr/>
        </p:nvSpPr>
        <p:spPr bwMode="auto">
          <a:xfrm>
            <a:off x="314325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56" name="Line 32">
            <a:extLst>
              <a:ext uri="{FF2B5EF4-FFF2-40B4-BE49-F238E27FC236}">
                <a16:creationId xmlns:a16="http://schemas.microsoft.com/office/drawing/2014/main" id="{D65BDF9C-D5B8-4637-ADF2-701B139DADD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6390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57" name="Line 33">
            <a:extLst>
              <a:ext uri="{FF2B5EF4-FFF2-40B4-BE49-F238E27FC236}">
                <a16:creationId xmlns:a16="http://schemas.microsoft.com/office/drawing/2014/main" id="{93A9A748-A83E-4073-95CB-E0C78074DE0C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915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58" name="Line 34">
            <a:extLst>
              <a:ext uri="{FF2B5EF4-FFF2-40B4-BE49-F238E27FC236}">
                <a16:creationId xmlns:a16="http://schemas.microsoft.com/office/drawing/2014/main" id="{04012302-0537-43F5-9A52-90FC8F3D8FA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7980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59" name="Line 35">
            <a:extLst>
              <a:ext uri="{FF2B5EF4-FFF2-40B4-BE49-F238E27FC236}">
                <a16:creationId xmlns:a16="http://schemas.microsoft.com/office/drawing/2014/main" id="{D7CC9F22-4086-48AD-8A17-1E73F714CAC0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727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60" name="Line 36">
            <a:extLst>
              <a:ext uri="{FF2B5EF4-FFF2-40B4-BE49-F238E27FC236}">
                <a16:creationId xmlns:a16="http://schemas.microsoft.com/office/drawing/2014/main" id="{8CF2806C-7E57-476F-AC88-8933D586E9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792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61" name="Line 37">
            <a:extLst>
              <a:ext uri="{FF2B5EF4-FFF2-40B4-BE49-F238E27FC236}">
                <a16:creationId xmlns:a16="http://schemas.microsoft.com/office/drawing/2014/main" id="{1B0DEBF9-39A8-4BB5-8C9D-E4BBA55D7D8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317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62" name="Line 38">
            <a:extLst>
              <a:ext uri="{FF2B5EF4-FFF2-40B4-BE49-F238E27FC236}">
                <a16:creationId xmlns:a16="http://schemas.microsoft.com/office/drawing/2014/main" id="{8CC7CA67-B827-4449-A17B-0E2CEDE98F9C}"/>
              </a:ext>
            </a:extLst>
          </p:cNvPr>
          <p:cNvSpPr>
            <a:spLocks noChangeShapeType="1"/>
          </p:cNvSpPr>
          <p:nvPr/>
        </p:nvSpPr>
        <p:spPr bwMode="auto">
          <a:xfrm>
            <a:off x="393382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63" name="Line 39">
            <a:extLst>
              <a:ext uri="{FF2B5EF4-FFF2-40B4-BE49-F238E27FC236}">
                <a16:creationId xmlns:a16="http://schemas.microsoft.com/office/drawing/2014/main" id="{24094768-3749-4640-9B55-C93422CF053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72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64" name="Line 40">
            <a:extLst>
              <a:ext uri="{FF2B5EF4-FFF2-40B4-BE49-F238E27FC236}">
                <a16:creationId xmlns:a16="http://schemas.microsoft.com/office/drawing/2014/main" id="{7269B87F-3FED-4BC7-B78D-1F684E71B750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337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65" name="Line 41">
            <a:extLst>
              <a:ext uri="{FF2B5EF4-FFF2-40B4-BE49-F238E27FC236}">
                <a16:creationId xmlns:a16="http://schemas.microsoft.com/office/drawing/2014/main" id="{A6695FC8-9FFA-4AB6-87F5-9B86A1A80C67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862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66" name="Line 42">
            <a:extLst>
              <a:ext uri="{FF2B5EF4-FFF2-40B4-BE49-F238E27FC236}">
                <a16:creationId xmlns:a16="http://schemas.microsoft.com/office/drawing/2014/main" id="{FAB675ED-D3AD-4E97-9880-DD490263F84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927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67" name="Line 43">
            <a:extLst>
              <a:ext uri="{FF2B5EF4-FFF2-40B4-BE49-F238E27FC236}">
                <a16:creationId xmlns:a16="http://schemas.microsoft.com/office/drawing/2014/main" id="{D6A029AA-8072-450C-AE2B-F521D23CC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675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68" name="Line 44">
            <a:extLst>
              <a:ext uri="{FF2B5EF4-FFF2-40B4-BE49-F238E27FC236}">
                <a16:creationId xmlns:a16="http://schemas.microsoft.com/office/drawing/2014/main" id="{F73DCB0F-2F42-413D-ACFC-1A11714EB3A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9740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69" name="Line 45">
            <a:extLst>
              <a:ext uri="{FF2B5EF4-FFF2-40B4-BE49-F238E27FC236}">
                <a16:creationId xmlns:a16="http://schemas.microsoft.com/office/drawing/2014/main" id="{AD19372C-C783-4B67-AD5E-738E34A122D3}"/>
              </a:ext>
            </a:extLst>
          </p:cNvPr>
          <p:cNvSpPr>
            <a:spLocks noChangeShapeType="1"/>
          </p:cNvSpPr>
          <p:nvPr/>
        </p:nvSpPr>
        <p:spPr bwMode="auto">
          <a:xfrm>
            <a:off x="469265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70" name="Line 46">
            <a:extLst>
              <a:ext uri="{FF2B5EF4-FFF2-40B4-BE49-F238E27FC236}">
                <a16:creationId xmlns:a16="http://schemas.microsoft.com/office/drawing/2014/main" id="{6ADDFE4D-8228-4B4D-90CF-911BC4C00838}"/>
              </a:ext>
            </a:extLst>
          </p:cNvPr>
          <p:cNvSpPr>
            <a:spLocks noChangeShapeType="1"/>
          </p:cNvSpPr>
          <p:nvPr/>
        </p:nvSpPr>
        <p:spPr bwMode="auto">
          <a:xfrm>
            <a:off x="481330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71" name="Line 47">
            <a:extLst>
              <a:ext uri="{FF2B5EF4-FFF2-40B4-BE49-F238E27FC236}">
                <a16:creationId xmlns:a16="http://schemas.microsoft.com/office/drawing/2014/main" id="{AFB6DAE8-64B0-436A-9E89-C8478370562A}"/>
              </a:ext>
            </a:extLst>
          </p:cNvPr>
          <p:cNvSpPr>
            <a:spLocks noChangeShapeType="1"/>
          </p:cNvSpPr>
          <p:nvPr/>
        </p:nvSpPr>
        <p:spPr bwMode="auto">
          <a:xfrm>
            <a:off x="492125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72" name="Line 48">
            <a:extLst>
              <a:ext uri="{FF2B5EF4-FFF2-40B4-BE49-F238E27FC236}">
                <a16:creationId xmlns:a16="http://schemas.microsoft.com/office/drawing/2014/main" id="{431ACAD0-0315-469B-83E4-6EC569A8B5CA}"/>
              </a:ext>
            </a:extLst>
          </p:cNvPr>
          <p:cNvSpPr>
            <a:spLocks noChangeShapeType="1"/>
          </p:cNvSpPr>
          <p:nvPr/>
        </p:nvSpPr>
        <p:spPr bwMode="auto">
          <a:xfrm>
            <a:off x="504190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73" name="Line 49">
            <a:extLst>
              <a:ext uri="{FF2B5EF4-FFF2-40B4-BE49-F238E27FC236}">
                <a16:creationId xmlns:a16="http://schemas.microsoft.com/office/drawing/2014/main" id="{4C9A93FA-6A59-4ED2-A702-C23DDBECC3CA}"/>
              </a:ext>
            </a:extLst>
          </p:cNvPr>
          <p:cNvSpPr>
            <a:spLocks noChangeShapeType="1"/>
          </p:cNvSpPr>
          <p:nvPr/>
        </p:nvSpPr>
        <p:spPr bwMode="auto">
          <a:xfrm>
            <a:off x="513715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74" name="Line 50">
            <a:extLst>
              <a:ext uri="{FF2B5EF4-FFF2-40B4-BE49-F238E27FC236}">
                <a16:creationId xmlns:a16="http://schemas.microsoft.com/office/drawing/2014/main" id="{98D6558E-F546-490D-B7FD-4D3CE84CFDDE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75" name="Line 51">
            <a:extLst>
              <a:ext uri="{FF2B5EF4-FFF2-40B4-BE49-F238E27FC236}">
                <a16:creationId xmlns:a16="http://schemas.microsoft.com/office/drawing/2014/main" id="{2F5B30BD-5D9D-46C2-875C-27C907BBF67D}"/>
              </a:ext>
            </a:extLst>
          </p:cNvPr>
          <p:cNvSpPr>
            <a:spLocks noChangeShapeType="1"/>
          </p:cNvSpPr>
          <p:nvPr/>
        </p:nvSpPr>
        <p:spPr bwMode="auto">
          <a:xfrm>
            <a:off x="537527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76" name="Line 52">
            <a:extLst>
              <a:ext uri="{FF2B5EF4-FFF2-40B4-BE49-F238E27FC236}">
                <a16:creationId xmlns:a16="http://schemas.microsoft.com/office/drawing/2014/main" id="{2A8323CD-581F-46BF-B9AF-5E3D153CCA72}"/>
              </a:ext>
            </a:extLst>
          </p:cNvPr>
          <p:cNvSpPr>
            <a:spLocks noChangeShapeType="1"/>
          </p:cNvSpPr>
          <p:nvPr/>
        </p:nvSpPr>
        <p:spPr bwMode="auto">
          <a:xfrm>
            <a:off x="549592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77" name="Line 53">
            <a:extLst>
              <a:ext uri="{FF2B5EF4-FFF2-40B4-BE49-F238E27FC236}">
                <a16:creationId xmlns:a16="http://schemas.microsoft.com/office/drawing/2014/main" id="{DBE33B14-A899-48AD-88BF-43E067AB28A1}"/>
              </a:ext>
            </a:extLst>
          </p:cNvPr>
          <p:cNvSpPr>
            <a:spLocks noChangeShapeType="1"/>
          </p:cNvSpPr>
          <p:nvPr/>
        </p:nvSpPr>
        <p:spPr bwMode="auto">
          <a:xfrm>
            <a:off x="559117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78" name="Line 54">
            <a:extLst>
              <a:ext uri="{FF2B5EF4-FFF2-40B4-BE49-F238E27FC236}">
                <a16:creationId xmlns:a16="http://schemas.microsoft.com/office/drawing/2014/main" id="{02E1754A-94AB-4AA4-B9FF-58BF8283AB6F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182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79" name="Line 55">
            <a:extLst>
              <a:ext uri="{FF2B5EF4-FFF2-40B4-BE49-F238E27FC236}">
                <a16:creationId xmlns:a16="http://schemas.microsoft.com/office/drawing/2014/main" id="{AEC6320F-F31D-4C27-8316-180015E5CFCE}"/>
              </a:ext>
            </a:extLst>
          </p:cNvPr>
          <p:cNvSpPr>
            <a:spLocks noChangeShapeType="1"/>
          </p:cNvSpPr>
          <p:nvPr/>
        </p:nvSpPr>
        <p:spPr bwMode="auto">
          <a:xfrm>
            <a:off x="581025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80" name="Line 56">
            <a:extLst>
              <a:ext uri="{FF2B5EF4-FFF2-40B4-BE49-F238E27FC236}">
                <a16:creationId xmlns:a16="http://schemas.microsoft.com/office/drawing/2014/main" id="{D4AAF7C5-B27C-44EF-8EC6-8D5162F47AAE}"/>
              </a:ext>
            </a:extLst>
          </p:cNvPr>
          <p:cNvSpPr>
            <a:spLocks noChangeShapeType="1"/>
          </p:cNvSpPr>
          <p:nvPr/>
        </p:nvSpPr>
        <p:spPr bwMode="auto">
          <a:xfrm>
            <a:off x="593090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81" name="Line 57">
            <a:extLst>
              <a:ext uri="{FF2B5EF4-FFF2-40B4-BE49-F238E27FC236}">
                <a16:creationId xmlns:a16="http://schemas.microsoft.com/office/drawing/2014/main" id="{64205D56-E51A-4B04-A332-0987A97467A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2615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82" name="Line 58">
            <a:extLst>
              <a:ext uri="{FF2B5EF4-FFF2-40B4-BE49-F238E27FC236}">
                <a16:creationId xmlns:a16="http://schemas.microsoft.com/office/drawing/2014/main" id="{75B5BBD1-9B4D-4214-B5DB-F7B00963AC63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680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83" name="Line 59">
            <a:extLst>
              <a:ext uri="{FF2B5EF4-FFF2-40B4-BE49-F238E27FC236}">
                <a16:creationId xmlns:a16="http://schemas.microsoft.com/office/drawing/2014/main" id="{87531C1F-A3DE-4FF4-8A96-D05ACCCA71C6}"/>
              </a:ext>
            </a:extLst>
          </p:cNvPr>
          <p:cNvSpPr>
            <a:spLocks noChangeShapeType="1"/>
          </p:cNvSpPr>
          <p:nvPr/>
        </p:nvSpPr>
        <p:spPr bwMode="auto">
          <a:xfrm>
            <a:off x="626427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84" name="Line 60">
            <a:extLst>
              <a:ext uri="{FF2B5EF4-FFF2-40B4-BE49-F238E27FC236}">
                <a16:creationId xmlns:a16="http://schemas.microsoft.com/office/drawing/2014/main" id="{C81732A0-1590-4AD6-9328-B58F0D895623}"/>
              </a:ext>
            </a:extLst>
          </p:cNvPr>
          <p:cNvSpPr>
            <a:spLocks noChangeShapeType="1"/>
          </p:cNvSpPr>
          <p:nvPr/>
        </p:nvSpPr>
        <p:spPr bwMode="auto">
          <a:xfrm>
            <a:off x="638492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85" name="Line 61">
            <a:extLst>
              <a:ext uri="{FF2B5EF4-FFF2-40B4-BE49-F238E27FC236}">
                <a16:creationId xmlns:a16="http://schemas.microsoft.com/office/drawing/2014/main" id="{231CF887-330D-4220-BE85-F688975F2950}"/>
              </a:ext>
            </a:extLst>
          </p:cNvPr>
          <p:cNvSpPr>
            <a:spLocks noChangeShapeType="1"/>
          </p:cNvSpPr>
          <p:nvPr/>
        </p:nvSpPr>
        <p:spPr bwMode="auto">
          <a:xfrm>
            <a:off x="648017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86" name="Line 62">
            <a:extLst>
              <a:ext uri="{FF2B5EF4-FFF2-40B4-BE49-F238E27FC236}">
                <a16:creationId xmlns:a16="http://schemas.microsoft.com/office/drawing/2014/main" id="{F0CED49A-1C53-493E-8D6E-74C0E9706DB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0082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87" name="Line 63">
            <a:extLst>
              <a:ext uri="{FF2B5EF4-FFF2-40B4-BE49-F238E27FC236}">
                <a16:creationId xmlns:a16="http://schemas.microsoft.com/office/drawing/2014/main" id="{9AAF1438-0BBC-42F7-ABB2-91EC034491C0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877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88" name="Line 64">
            <a:extLst>
              <a:ext uri="{FF2B5EF4-FFF2-40B4-BE49-F238E27FC236}">
                <a16:creationId xmlns:a16="http://schemas.microsoft.com/office/drawing/2014/main" id="{A31BCEEF-A29E-4CD6-AFA6-CCBAA270123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89" name="Line 65">
            <a:extLst>
              <a:ext uri="{FF2B5EF4-FFF2-40B4-BE49-F238E27FC236}">
                <a16:creationId xmlns:a16="http://schemas.microsoft.com/office/drawing/2014/main" id="{3C563590-32AA-427B-AC21-A545C9385B4D}"/>
              </a:ext>
            </a:extLst>
          </p:cNvPr>
          <p:cNvSpPr>
            <a:spLocks noChangeShapeType="1"/>
          </p:cNvSpPr>
          <p:nvPr/>
        </p:nvSpPr>
        <p:spPr bwMode="auto">
          <a:xfrm>
            <a:off x="692467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90" name="Line 66">
            <a:extLst>
              <a:ext uri="{FF2B5EF4-FFF2-40B4-BE49-F238E27FC236}">
                <a16:creationId xmlns:a16="http://schemas.microsoft.com/office/drawing/2014/main" id="{FC3C16CE-D683-4458-9D27-48DED2E5AAE1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91" name="Line 67">
            <a:extLst>
              <a:ext uri="{FF2B5EF4-FFF2-40B4-BE49-F238E27FC236}">
                <a16:creationId xmlns:a16="http://schemas.microsoft.com/office/drawing/2014/main" id="{00E0BEF7-324A-4FCB-8605-A6F9A8E93B4C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280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92" name="Line 68">
            <a:extLst>
              <a:ext uri="{FF2B5EF4-FFF2-40B4-BE49-F238E27FC236}">
                <a16:creationId xmlns:a16="http://schemas.microsoft.com/office/drawing/2014/main" id="{202B2EC2-A430-44B6-95F5-0D600AB93889}"/>
              </a:ext>
            </a:extLst>
          </p:cNvPr>
          <p:cNvSpPr>
            <a:spLocks noChangeShapeType="1"/>
          </p:cNvSpPr>
          <p:nvPr/>
        </p:nvSpPr>
        <p:spPr bwMode="auto">
          <a:xfrm>
            <a:off x="728345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93" name="Line 69">
            <a:extLst>
              <a:ext uri="{FF2B5EF4-FFF2-40B4-BE49-F238E27FC236}">
                <a16:creationId xmlns:a16="http://schemas.microsoft.com/office/drawing/2014/main" id="{D2529A46-FE5C-44F1-AADB-27926AC6A47B}"/>
              </a:ext>
            </a:extLst>
          </p:cNvPr>
          <p:cNvSpPr>
            <a:spLocks noChangeShapeType="1"/>
          </p:cNvSpPr>
          <p:nvPr/>
        </p:nvSpPr>
        <p:spPr bwMode="auto">
          <a:xfrm>
            <a:off x="737870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94" name="Line 70">
            <a:extLst>
              <a:ext uri="{FF2B5EF4-FFF2-40B4-BE49-F238E27FC236}">
                <a16:creationId xmlns:a16="http://schemas.microsoft.com/office/drawing/2014/main" id="{60731E12-7459-447F-BBB9-C618F4C90A03}"/>
              </a:ext>
            </a:extLst>
          </p:cNvPr>
          <p:cNvSpPr>
            <a:spLocks noChangeShapeType="1"/>
          </p:cNvSpPr>
          <p:nvPr/>
        </p:nvSpPr>
        <p:spPr bwMode="auto">
          <a:xfrm>
            <a:off x="749935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95" name="Line 71">
            <a:extLst>
              <a:ext uri="{FF2B5EF4-FFF2-40B4-BE49-F238E27FC236}">
                <a16:creationId xmlns:a16="http://schemas.microsoft.com/office/drawing/2014/main" id="{AD5F72ED-6A7F-451F-B8C4-C580D316E6E1}"/>
              </a:ext>
            </a:extLst>
          </p:cNvPr>
          <p:cNvSpPr>
            <a:spLocks noChangeShapeType="1"/>
          </p:cNvSpPr>
          <p:nvPr/>
        </p:nvSpPr>
        <p:spPr bwMode="auto">
          <a:xfrm>
            <a:off x="761047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96" name="Line 72">
            <a:extLst>
              <a:ext uri="{FF2B5EF4-FFF2-40B4-BE49-F238E27FC236}">
                <a16:creationId xmlns:a16="http://schemas.microsoft.com/office/drawing/2014/main" id="{4A0F4B5D-4C91-402A-A4F7-7FE13430607A}"/>
              </a:ext>
            </a:extLst>
          </p:cNvPr>
          <p:cNvSpPr>
            <a:spLocks noChangeShapeType="1"/>
          </p:cNvSpPr>
          <p:nvPr/>
        </p:nvSpPr>
        <p:spPr bwMode="auto">
          <a:xfrm>
            <a:off x="770890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97" name="Line 73">
            <a:extLst>
              <a:ext uri="{FF2B5EF4-FFF2-40B4-BE49-F238E27FC236}">
                <a16:creationId xmlns:a16="http://schemas.microsoft.com/office/drawing/2014/main" id="{00055632-3607-4914-92F7-720EF0C1408B}"/>
              </a:ext>
            </a:extLst>
          </p:cNvPr>
          <p:cNvSpPr>
            <a:spLocks noChangeShapeType="1"/>
          </p:cNvSpPr>
          <p:nvPr/>
        </p:nvSpPr>
        <p:spPr bwMode="auto">
          <a:xfrm>
            <a:off x="782955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98" name="Line 74">
            <a:extLst>
              <a:ext uri="{FF2B5EF4-FFF2-40B4-BE49-F238E27FC236}">
                <a16:creationId xmlns:a16="http://schemas.microsoft.com/office/drawing/2014/main" id="{2BDE5F9A-982B-41ED-8045-D0AA790A299D}"/>
              </a:ext>
            </a:extLst>
          </p:cNvPr>
          <p:cNvSpPr>
            <a:spLocks noChangeShapeType="1"/>
          </p:cNvSpPr>
          <p:nvPr/>
        </p:nvSpPr>
        <p:spPr bwMode="auto">
          <a:xfrm>
            <a:off x="792480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99" name="Line 75">
            <a:extLst>
              <a:ext uri="{FF2B5EF4-FFF2-40B4-BE49-F238E27FC236}">
                <a16:creationId xmlns:a16="http://schemas.microsoft.com/office/drawing/2014/main" id="{E0E95BF4-2736-4B40-BA77-BEE806F10591}"/>
              </a:ext>
            </a:extLst>
          </p:cNvPr>
          <p:cNvSpPr>
            <a:spLocks noChangeShapeType="1"/>
          </p:cNvSpPr>
          <p:nvPr/>
        </p:nvSpPr>
        <p:spPr bwMode="auto">
          <a:xfrm>
            <a:off x="8045450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00" name="Line 76">
            <a:extLst>
              <a:ext uri="{FF2B5EF4-FFF2-40B4-BE49-F238E27FC236}">
                <a16:creationId xmlns:a16="http://schemas.microsoft.com/office/drawing/2014/main" id="{C635B754-5DA9-4CB9-960C-18BB3E2CA82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6292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01" name="Line 77">
            <a:extLst>
              <a:ext uri="{FF2B5EF4-FFF2-40B4-BE49-F238E27FC236}">
                <a16:creationId xmlns:a16="http://schemas.microsoft.com/office/drawing/2014/main" id="{E2127B84-C0F4-467A-93AD-8488D3CFE0C2}"/>
              </a:ext>
            </a:extLst>
          </p:cNvPr>
          <p:cNvSpPr>
            <a:spLocks noChangeShapeType="1"/>
          </p:cNvSpPr>
          <p:nvPr/>
        </p:nvSpPr>
        <p:spPr bwMode="auto">
          <a:xfrm>
            <a:off x="828357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02" name="Line 78">
            <a:extLst>
              <a:ext uri="{FF2B5EF4-FFF2-40B4-BE49-F238E27FC236}">
                <a16:creationId xmlns:a16="http://schemas.microsoft.com/office/drawing/2014/main" id="{D09A57FB-F711-4A76-AAF8-A08FE59FE97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7882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03" name="Line 79">
            <a:extLst>
              <a:ext uri="{FF2B5EF4-FFF2-40B4-BE49-F238E27FC236}">
                <a16:creationId xmlns:a16="http://schemas.microsoft.com/office/drawing/2014/main" id="{EDE3DBCA-A4BA-4B3A-B075-7E46A09C78D9}"/>
              </a:ext>
            </a:extLst>
          </p:cNvPr>
          <p:cNvSpPr>
            <a:spLocks noChangeShapeType="1"/>
          </p:cNvSpPr>
          <p:nvPr/>
        </p:nvSpPr>
        <p:spPr bwMode="auto">
          <a:xfrm>
            <a:off x="849947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04" name="Line 80">
            <a:extLst>
              <a:ext uri="{FF2B5EF4-FFF2-40B4-BE49-F238E27FC236}">
                <a16:creationId xmlns:a16="http://schemas.microsoft.com/office/drawing/2014/main" id="{C0BBB610-BD46-4C54-8780-67E8E955FBB9}"/>
              </a:ext>
            </a:extLst>
          </p:cNvPr>
          <p:cNvSpPr>
            <a:spLocks noChangeShapeType="1"/>
          </p:cNvSpPr>
          <p:nvPr/>
        </p:nvSpPr>
        <p:spPr bwMode="auto">
          <a:xfrm>
            <a:off x="860742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05" name="Line 81">
            <a:extLst>
              <a:ext uri="{FF2B5EF4-FFF2-40B4-BE49-F238E27FC236}">
                <a16:creationId xmlns:a16="http://schemas.microsoft.com/office/drawing/2014/main" id="{465DCAD2-D142-4D43-BFDC-2C53A0166F40}"/>
              </a:ext>
            </a:extLst>
          </p:cNvPr>
          <p:cNvSpPr>
            <a:spLocks noChangeShapeType="1"/>
          </p:cNvSpPr>
          <p:nvPr/>
        </p:nvSpPr>
        <p:spPr bwMode="auto">
          <a:xfrm>
            <a:off x="872807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06" name="Line 82">
            <a:extLst>
              <a:ext uri="{FF2B5EF4-FFF2-40B4-BE49-F238E27FC236}">
                <a16:creationId xmlns:a16="http://schemas.microsoft.com/office/drawing/2014/main" id="{CA2B728D-2975-4E8F-B112-7ED67336FEE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23325" y="2760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12" name="Rectangle 88">
            <a:extLst>
              <a:ext uri="{FF2B5EF4-FFF2-40B4-BE49-F238E27FC236}">
                <a16:creationId xmlns:a16="http://schemas.microsoft.com/office/drawing/2014/main" id="{6D3D2241-721B-4575-8914-E4291F136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0" y="2438400"/>
            <a:ext cx="454025" cy="3222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13" name="Rectangle 89">
            <a:extLst>
              <a:ext uri="{FF2B5EF4-FFF2-40B4-BE49-F238E27FC236}">
                <a16:creationId xmlns:a16="http://schemas.microsoft.com/office/drawing/2014/main" id="{528429BB-9606-493B-9622-A4590C481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275" y="2987675"/>
            <a:ext cx="454025" cy="3222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14" name="Rectangle 90">
            <a:extLst>
              <a:ext uri="{FF2B5EF4-FFF2-40B4-BE49-F238E27FC236}">
                <a16:creationId xmlns:a16="http://schemas.microsoft.com/office/drawing/2014/main" id="{75BA2C67-7548-41E9-8518-3D8521A35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6563" y="2438400"/>
            <a:ext cx="454025" cy="32226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15" name="Rectangle 91">
            <a:extLst>
              <a:ext uri="{FF2B5EF4-FFF2-40B4-BE49-F238E27FC236}">
                <a16:creationId xmlns:a16="http://schemas.microsoft.com/office/drawing/2014/main" id="{884369AB-2ADD-47EF-AF44-746EEA1F0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6088" y="2987675"/>
            <a:ext cx="454025" cy="32226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16" name="Line 92">
            <a:extLst>
              <a:ext uri="{FF2B5EF4-FFF2-40B4-BE49-F238E27FC236}">
                <a16:creationId xmlns:a16="http://schemas.microsoft.com/office/drawing/2014/main" id="{6AC920DC-DFA1-47D9-B88D-5BEB1B3CE32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5875" y="2438400"/>
            <a:ext cx="4413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17" name="Line 93">
            <a:extLst>
              <a:ext uri="{FF2B5EF4-FFF2-40B4-BE49-F238E27FC236}">
                <a16:creationId xmlns:a16="http://schemas.microsoft.com/office/drawing/2014/main" id="{80700DF2-9A51-4307-B737-426E5505627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5875" y="2781300"/>
            <a:ext cx="4413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18" name="Line 94">
            <a:extLst>
              <a:ext uri="{FF2B5EF4-FFF2-40B4-BE49-F238E27FC236}">
                <a16:creationId xmlns:a16="http://schemas.microsoft.com/office/drawing/2014/main" id="{7DE9A2C6-60B2-434C-A7CB-BB333D2B32E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6350" y="2987675"/>
            <a:ext cx="4413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19" name="Line 95">
            <a:extLst>
              <a:ext uri="{FF2B5EF4-FFF2-40B4-BE49-F238E27FC236}">
                <a16:creationId xmlns:a16="http://schemas.microsoft.com/office/drawing/2014/main" id="{BC0C002C-966C-49F9-A06F-A58EDBDC4D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6350" y="3330575"/>
            <a:ext cx="4413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20" name="Line 96">
            <a:extLst>
              <a:ext uri="{FF2B5EF4-FFF2-40B4-BE49-F238E27FC236}">
                <a16:creationId xmlns:a16="http://schemas.microsoft.com/office/drawing/2014/main" id="{76721A17-D547-4A95-9C6B-FA0C55FD6AB1}"/>
              </a:ext>
            </a:extLst>
          </p:cNvPr>
          <p:cNvSpPr>
            <a:spLocks noChangeShapeType="1"/>
          </p:cNvSpPr>
          <p:nvPr/>
        </p:nvSpPr>
        <p:spPr bwMode="auto">
          <a:xfrm>
            <a:off x="9221788" y="274955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21" name="Line 97">
            <a:extLst>
              <a:ext uri="{FF2B5EF4-FFF2-40B4-BE49-F238E27FC236}">
                <a16:creationId xmlns:a16="http://schemas.microsoft.com/office/drawing/2014/main" id="{1C8E70C1-5D93-4686-8E8D-35DF16EE2F2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48713" y="2443163"/>
            <a:ext cx="4413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22" name="Line 98">
            <a:extLst>
              <a:ext uri="{FF2B5EF4-FFF2-40B4-BE49-F238E27FC236}">
                <a16:creationId xmlns:a16="http://schemas.microsoft.com/office/drawing/2014/main" id="{2D9A0506-5368-402C-8DA4-8CAA54E55F3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48713" y="2770188"/>
            <a:ext cx="4413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23" name="Line 99">
            <a:extLst>
              <a:ext uri="{FF2B5EF4-FFF2-40B4-BE49-F238E27FC236}">
                <a16:creationId xmlns:a16="http://schemas.microsoft.com/office/drawing/2014/main" id="{1E4AB0A2-3CAA-442D-9757-76FE4BB43A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58238" y="2992438"/>
            <a:ext cx="4413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24" name="Line 100">
            <a:extLst>
              <a:ext uri="{FF2B5EF4-FFF2-40B4-BE49-F238E27FC236}">
                <a16:creationId xmlns:a16="http://schemas.microsoft.com/office/drawing/2014/main" id="{B7D9B700-256E-4918-908E-68141D81D6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58238" y="3335338"/>
            <a:ext cx="4413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25" name="Text Box 101">
            <a:extLst>
              <a:ext uri="{FF2B5EF4-FFF2-40B4-BE49-F238E27FC236}">
                <a16:creationId xmlns:a16="http://schemas.microsoft.com/office/drawing/2014/main" id="{E5A89A11-B8F1-41FB-A150-0FC9F694D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1235075"/>
            <a:ext cx="27813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>
                <a:latin typeface="Comic Sans MS" charset="0"/>
              </a:rPr>
              <a:t>Promoter: Start of a gene</a:t>
            </a:r>
          </a:p>
        </p:txBody>
      </p:sp>
      <p:sp>
        <p:nvSpPr>
          <p:cNvPr id="180326" name="Text Box 102">
            <a:extLst>
              <a:ext uri="{FF2B5EF4-FFF2-40B4-BE49-F238E27FC236}">
                <a16:creationId xmlns:a16="http://schemas.microsoft.com/office/drawing/2014/main" id="{DAF98717-6F1C-4318-B1AC-540FF7F7A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4275" y="3933825"/>
            <a:ext cx="27813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>
                <a:latin typeface="Comic Sans MS" charset="0"/>
              </a:rPr>
              <a:t>Terminator: End of a gene</a:t>
            </a:r>
          </a:p>
        </p:txBody>
      </p:sp>
      <p:sp>
        <p:nvSpPr>
          <p:cNvPr id="180327" name="Line 103">
            <a:extLst>
              <a:ext uri="{FF2B5EF4-FFF2-40B4-BE49-F238E27FC236}">
                <a16:creationId xmlns:a16="http://schemas.microsoft.com/office/drawing/2014/main" id="{F7BA72FE-43E8-42E3-BCED-6475EFFC51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31875" y="2057400"/>
            <a:ext cx="777875" cy="38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328" name="Line 104">
            <a:extLst>
              <a:ext uri="{FF2B5EF4-FFF2-40B4-BE49-F238E27FC236}">
                <a16:creationId xmlns:a16="http://schemas.microsoft.com/office/drawing/2014/main" id="{4F5683C0-78AA-458B-9890-AA75AAFC925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10475" y="3335338"/>
            <a:ext cx="552450" cy="598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576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Video- Transcription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linkClick r:id="rId3"/>
              </a:rPr>
              <a:t>https://www.youtube.com/watch?v=2BwWavExcFI&amp;feature=youtu.be</a:t>
            </a:r>
            <a:endParaRPr lang="en-GB" dirty="0"/>
          </a:p>
          <a:p>
            <a:endParaRPr lang="en-GB" dirty="0"/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376714E8-7F74-96A7-9957-BB3C806E3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852936"/>
            <a:ext cx="8229600" cy="379827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5B9CD186-846C-A412-DFB5-571CE05919C1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RNA polymerase</a:t>
            </a:r>
          </a:p>
        </p:txBody>
      </p:sp>
      <p:sp>
        <p:nvSpPr>
          <p:cNvPr id="184323" name="Content Placeholder 2">
            <a:extLst>
              <a:ext uri="{FF2B5EF4-FFF2-40B4-BE49-F238E27FC236}">
                <a16:creationId xmlns:a16="http://schemas.microsoft.com/office/drawing/2014/main" id="{33E388CF-8FD5-EFD1-4A98-75BD5DBBD76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377507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This enzyme is responsible for transcription.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RNA polymerase binds at the promoter and unwinds the DNA.</a:t>
            </a:r>
          </a:p>
        </p:txBody>
      </p:sp>
    </p:spTree>
    <p:extLst>
      <p:ext uri="{BB962C8B-B14F-4D97-AF65-F5344CB8AC3E}">
        <p14:creationId xmlns:p14="http://schemas.microsoft.com/office/powerpoint/2010/main" val="2416186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RNA Polymerase </a:t>
            </a:r>
          </a:p>
        </p:txBody>
      </p:sp>
      <p:sp>
        <p:nvSpPr>
          <p:cNvPr id="185346" name="Content Placeholder 2">
            <a:extLst>
              <a:ext uri="{FF2B5EF4-FFF2-40B4-BE49-F238E27FC236}">
                <a16:creationId xmlns:a16="http://schemas.microsoft.com/office/drawing/2014/main" id="{3FE27A99-EAA2-C5BA-6115-B51F028132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RNA polymerase adds nucleotides onto the 3’ end of the growing mRNA molecule.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Due to the base-pairing rules the mRNA produced will be complementary to the DNA.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The molecule elongates until it reaches the terminator sequence.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The molecule produced is called the </a:t>
            </a:r>
            <a:r>
              <a:rPr lang="en-US" altLang="en-US" b="1">
                <a:latin typeface="Comic Sans MS" panose="030F0902030302020204" pitchFamily="66" charset="0"/>
                <a:ea typeface="ＭＳ Ｐゴシック" panose="020B0600070205080204" pitchFamily="34" charset="-128"/>
              </a:rPr>
              <a:t>primary transcript</a:t>
            </a:r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245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4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RNA Polymerase moves along the DNA unwinding the strand</a:t>
            </a:r>
          </a:p>
          <a:p>
            <a:r>
              <a:rPr lang="en-GB" dirty="0"/>
              <a:t>Hydrogen bonds between base pairs break which allows the unzipping of the double helix </a:t>
            </a:r>
          </a:p>
        </p:txBody>
      </p:sp>
      <p:pic>
        <p:nvPicPr>
          <p:cNvPr id="5122" name="Picture 2" descr="What is Bacterial Transcription? Definition, Key Terms &amp; Steps - Biology  Read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30" b="70506"/>
          <a:stretch/>
        </p:blipFill>
        <p:spPr bwMode="auto">
          <a:xfrm>
            <a:off x="4067944" y="5013176"/>
            <a:ext cx="4286250" cy="107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263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As RNA polymerase breaks the bonds, it synthesises a primary transcript of mRNA using RNA nucleotides. These form hydrogen bonds with the exposed DNA strand by complementary base pairing</a:t>
            </a:r>
          </a:p>
        </p:txBody>
      </p:sp>
      <p:pic>
        <p:nvPicPr>
          <p:cNvPr id="4098" name="Picture 2" descr="What is Bacterial Transcription? Definition, Key Terms &amp; Steps - Biology  Read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59" b="37607"/>
          <a:stretch/>
        </p:blipFill>
        <p:spPr bwMode="auto">
          <a:xfrm>
            <a:off x="4355976" y="5085184"/>
            <a:ext cx="4286250" cy="1261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907711" y="6021288"/>
            <a:ext cx="144016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4525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68" y="1590672"/>
            <a:ext cx="8229600" cy="4525963"/>
          </a:xfrm>
        </p:spPr>
        <p:txBody>
          <a:bodyPr/>
          <a:lstStyle/>
          <a:p>
            <a:r>
              <a:rPr lang="en-GB" dirty="0"/>
              <a:t>This produces a primary transcript of mRNA.</a:t>
            </a:r>
          </a:p>
          <a:p>
            <a:r>
              <a:rPr lang="en-GB" dirty="0"/>
              <a:t>The DNA bases bond to each other and close the strands together again.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" t="68629" r="-268"/>
          <a:stretch/>
        </p:blipFill>
        <p:spPr bwMode="auto">
          <a:xfrm>
            <a:off x="4427984" y="5229200"/>
            <a:ext cx="4286250" cy="1458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100392" y="6093297"/>
            <a:ext cx="613842" cy="5940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7545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Transcription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42" y="1556792"/>
            <a:ext cx="9210464" cy="5077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32619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Content Placeholder 3">
            <a:extLst>
              <a:ext uri="{FF2B5EF4-FFF2-40B4-BE49-F238E27FC236}">
                <a16:creationId xmlns:a16="http://schemas.microsoft.com/office/drawing/2014/main" id="{94A7D171-46BC-AF43-22E3-24BAB425FB24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501" r="-15501"/>
          <a:stretch>
            <a:fillRect/>
          </a:stretch>
        </p:blipFill>
        <p:spPr>
          <a:xfrm>
            <a:off x="-1069975" y="58738"/>
            <a:ext cx="12001500" cy="5505450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2A62C612-770D-9431-6627-ED9FE5115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Modification of the primary transcript</a:t>
            </a:r>
          </a:p>
        </p:txBody>
      </p:sp>
      <p:sp>
        <p:nvSpPr>
          <p:cNvPr id="187395" name="Content Placeholder 2">
            <a:extLst>
              <a:ext uri="{FF2B5EF4-FFF2-40B4-BE49-F238E27FC236}">
                <a16:creationId xmlns:a16="http://schemas.microsoft.com/office/drawing/2014/main" id="{89271293-7CE2-B82C-0F2F-68FBA7D3E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Not all the regions in a eukaryotic gene are required to produce the final protein.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These non-coding regions are called </a:t>
            </a:r>
            <a:r>
              <a:rPr lang="en-US" altLang="en-US" b="1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introns</a:t>
            </a: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The coding regions are called </a:t>
            </a:r>
            <a:r>
              <a:rPr lang="en-US" altLang="en-US" b="1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exons</a:t>
            </a: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mRNA Splicing</a:t>
            </a:r>
          </a:p>
        </p:txBody>
      </p:sp>
      <p:pic>
        <p:nvPicPr>
          <p:cNvPr id="40962" name="Content Placeholder 3" descr="Introns-Exons.png">
            <a:extLst>
              <a:ext uri="{FF2B5EF4-FFF2-40B4-BE49-F238E27FC236}">
                <a16:creationId xmlns:a16="http://schemas.microsoft.com/office/drawing/2014/main" id="{B45EEA54-02B9-0D45-408B-99E754C30E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60" y="1600200"/>
            <a:ext cx="7005880" cy="4525963"/>
          </a:xfrm>
        </p:spPr>
      </p:pic>
      <p:sp>
        <p:nvSpPr>
          <p:cNvPr id="40963" name="TextBox 4">
            <a:extLst>
              <a:ext uri="{FF2B5EF4-FFF2-40B4-BE49-F238E27FC236}">
                <a16:creationId xmlns:a16="http://schemas.microsoft.com/office/drawing/2014/main" id="{D911763C-7878-E29C-4031-3F0F7B732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83" y="1340768"/>
            <a:ext cx="1466759" cy="7683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2200" dirty="0">
                <a:latin typeface="Calibri" panose="020F0502020204030204" pitchFamily="34" charset="0"/>
              </a:rPr>
              <a:t>Primary transcript</a:t>
            </a:r>
          </a:p>
        </p:txBody>
      </p:sp>
      <p:sp>
        <p:nvSpPr>
          <p:cNvPr id="40965" name="TextBox 6">
            <a:extLst>
              <a:ext uri="{FF2B5EF4-FFF2-40B4-BE49-F238E27FC236}">
                <a16:creationId xmlns:a16="http://schemas.microsoft.com/office/drawing/2014/main" id="{20132C94-290C-AE4A-F63C-676544658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8184" y="4509120"/>
            <a:ext cx="1981200" cy="7699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200">
                <a:latin typeface="Calibri" panose="020F0502020204030204" pitchFamily="34" charset="0"/>
              </a:rPr>
              <a:t>Mature transcript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3FCFA5C2-A56E-5114-5964-0F8ECDE6A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RNA splicing</a:t>
            </a:r>
          </a:p>
        </p:txBody>
      </p:sp>
      <p:sp>
        <p:nvSpPr>
          <p:cNvPr id="189443" name="Content Placeholder 2">
            <a:extLst>
              <a:ext uri="{FF2B5EF4-FFF2-40B4-BE49-F238E27FC236}">
                <a16:creationId xmlns:a16="http://schemas.microsoft.com/office/drawing/2014/main" id="{DA4442BD-9E6D-C3CB-EC39-5B790A9F5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After the mRNA has been transcribed the </a:t>
            </a:r>
            <a:r>
              <a:rPr lang="en-US" altLang="en-US" b="1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introns</a:t>
            </a: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 are removed.</a:t>
            </a:r>
          </a:p>
          <a:p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The remaining </a:t>
            </a:r>
            <a:r>
              <a:rPr lang="en-US" altLang="en-US" b="1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exons</a:t>
            </a: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 are </a:t>
            </a:r>
            <a:r>
              <a:rPr lang="en-US" altLang="en-US" b="1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spliced</a:t>
            </a: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 together to form a continuous sequence.</a:t>
            </a:r>
          </a:p>
          <a:p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This is called the </a:t>
            </a:r>
            <a:r>
              <a:rPr lang="en-US" altLang="en-US" b="1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mature transcript</a:t>
            </a: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.</a:t>
            </a:r>
          </a:p>
          <a:p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The mature transcript then leaves the nucleus to travel to the cytoplasm.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Compare the structure of DNA and RNA</a:t>
            </a:r>
          </a:p>
          <a:p>
            <a:r>
              <a:rPr lang="en-GB" dirty="0"/>
              <a:t>Describe the function of mRNA, </a:t>
            </a:r>
            <a:r>
              <a:rPr lang="en-GB" dirty="0" err="1"/>
              <a:t>tRNA</a:t>
            </a:r>
            <a:r>
              <a:rPr lang="en-GB" dirty="0"/>
              <a:t> and </a:t>
            </a:r>
            <a:r>
              <a:rPr lang="en-GB" dirty="0" err="1"/>
              <a:t>rRNA</a:t>
            </a:r>
            <a:endParaRPr lang="en-GB" dirty="0"/>
          </a:p>
          <a:p>
            <a:r>
              <a:rPr lang="en-GB" dirty="0"/>
              <a:t>Give the steps involved in transcription </a:t>
            </a:r>
          </a:p>
          <a:p>
            <a:r>
              <a:rPr lang="en-GB" dirty="0"/>
              <a:t>Explain what is meant by introns and exons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07212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Describe the differences between DNA and RNA on your post-it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Stick to the front desk on your way out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Make sure your name is on it!</a:t>
            </a:r>
          </a:p>
        </p:txBody>
      </p:sp>
    </p:spTree>
    <p:extLst>
      <p:ext uri="{BB962C8B-B14F-4D97-AF65-F5344CB8AC3E}">
        <p14:creationId xmlns:p14="http://schemas.microsoft.com/office/powerpoint/2010/main" val="19767297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Draw a diagram and label it to describe the process of transcription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Include all 3 stages</a:t>
            </a:r>
          </a:p>
        </p:txBody>
      </p:sp>
    </p:spTree>
    <p:extLst>
      <p:ext uri="{BB962C8B-B14F-4D97-AF65-F5344CB8AC3E}">
        <p14:creationId xmlns:p14="http://schemas.microsoft.com/office/powerpoint/2010/main" val="39768926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this lesson, I will be able to:</a:t>
            </a:r>
          </a:p>
          <a:p>
            <a:r>
              <a:rPr lang="en-GB" dirty="0"/>
              <a:t>Explain the process of translation</a:t>
            </a:r>
          </a:p>
          <a:p>
            <a:r>
              <a:rPr lang="en-GB" dirty="0"/>
              <a:t>Describe alternative splicing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69815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Describe the steps involved in translation</a:t>
            </a:r>
          </a:p>
          <a:p>
            <a:r>
              <a:rPr lang="en-GB" dirty="0"/>
              <a:t>Explain what is meant by a codon and anticodon</a:t>
            </a:r>
          </a:p>
          <a:p>
            <a:r>
              <a:rPr lang="en-GB" dirty="0"/>
              <a:t>Explain how one gene can produce more than one protein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40961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F93DB6F8-71B4-4DBE-E32F-9AB8020790E8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Genetic code</a:t>
            </a:r>
          </a:p>
        </p:txBody>
      </p:sp>
      <p:sp>
        <p:nvSpPr>
          <p:cNvPr id="191491" name="Content Placeholder 2">
            <a:extLst>
              <a:ext uri="{FF2B5EF4-FFF2-40B4-BE49-F238E27FC236}">
                <a16:creationId xmlns:a16="http://schemas.microsoft.com/office/drawing/2014/main" id="{E2159E72-8DE4-2AB4-22B9-D5445E9A249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57175" y="1433513"/>
            <a:ext cx="8678863" cy="377507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Translation is the synthesis of protein following the code with in the mature mRNA transcript.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The mRNA is made of sequences of three nucleotides (a triplet of bases) called </a:t>
            </a:r>
            <a:r>
              <a:rPr lang="en-US" altLang="en-US" b="1">
                <a:latin typeface="Comic Sans MS" panose="030F0902030302020204" pitchFamily="66" charset="0"/>
                <a:ea typeface="ＭＳ Ｐゴシック" panose="020B0600070205080204" pitchFamily="34" charset="-128"/>
              </a:rPr>
              <a:t>codons</a:t>
            </a:r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Each codon is code for one amino acid.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1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Content Placeholder 3" descr="GeneticCode.png">
            <a:extLst>
              <a:ext uri="{FF2B5EF4-FFF2-40B4-BE49-F238E27FC236}">
                <a16:creationId xmlns:a16="http://schemas.microsoft.com/office/drawing/2014/main" id="{A2E8FD23-7239-B6CC-4EC3-6BB757D5A6E9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38" r="220"/>
          <a:stretch>
            <a:fillRect/>
          </a:stretch>
        </p:blipFill>
        <p:spPr>
          <a:xfrm>
            <a:off x="620713" y="-211138"/>
            <a:ext cx="7756525" cy="7067551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264EB0CE-6341-D517-3482-6F63018CC8BC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tRNA</a:t>
            </a:r>
          </a:p>
        </p:txBody>
      </p:sp>
      <p:sp>
        <p:nvSpPr>
          <p:cNvPr id="193539" name="Content Placeholder 2">
            <a:extLst>
              <a:ext uri="{FF2B5EF4-FFF2-40B4-BE49-F238E27FC236}">
                <a16:creationId xmlns:a16="http://schemas.microsoft.com/office/drawing/2014/main" id="{1FAB95CA-5069-79FF-D285-F785BEE1316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377507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A further type of RNA is found in the cell’s cytoplasm.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This is called tRNA (transfer RNA) and is made of a single chain of nucleotides.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It is folded into a 3D structure, held together by hydrogen bonds.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9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Content Placeholder 8">
            <a:extLst>
              <a:ext uri="{FF2B5EF4-FFF2-40B4-BE49-F238E27FC236}">
                <a16:creationId xmlns:a16="http://schemas.microsoft.com/office/drawing/2014/main" id="{EC77B36B-71B2-EC8D-DC05-E4AF274DA7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3" r="-10220" b="48311"/>
          <a:stretch/>
        </p:blipFill>
        <p:spPr bwMode="auto">
          <a:xfrm>
            <a:off x="5155324" y="836712"/>
            <a:ext cx="4452672" cy="506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Content Placeholder 8">
            <a:extLst>
              <a:ext uri="{FF2B5EF4-FFF2-40B4-BE49-F238E27FC236}">
                <a16:creationId xmlns:a16="http://schemas.microsoft.com/office/drawing/2014/main" id="{A438D021-F26E-B012-DDC8-1C55D2ACD500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0" t="51320" r="4218"/>
          <a:stretch>
            <a:fillRect/>
          </a:stretch>
        </p:blipFill>
        <p:spPr>
          <a:xfrm>
            <a:off x="0" y="908720"/>
            <a:ext cx="4641850" cy="4913313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tRNA</a:t>
            </a:r>
            <a:r>
              <a:rPr lang="en-GB" dirty="0"/>
              <a:t>	</a:t>
            </a:r>
          </a:p>
        </p:txBody>
      </p:sp>
      <p:sp>
        <p:nvSpPr>
          <p:cNvPr id="195586" name="Content Placeholder 2">
            <a:extLst>
              <a:ext uri="{FF2B5EF4-FFF2-40B4-BE49-F238E27FC236}">
                <a16:creationId xmlns:a16="http://schemas.microsoft.com/office/drawing/2014/main" id="{BEC29ACF-A711-A29E-7874-AF07808E67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Each </a:t>
            </a:r>
            <a:r>
              <a:rPr lang="en-US" altLang="en-US" dirty="0" err="1">
                <a:latin typeface="Comic Sans MS" panose="030F0902030302020204" pitchFamily="66" charset="0"/>
                <a:ea typeface="ＭＳ Ｐゴシック" panose="020B0600070205080204" pitchFamily="34" charset="-128"/>
              </a:rPr>
              <a:t>tRNA</a:t>
            </a: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 has an attachment site for a specific amino acid and a triplet of bases known as an </a:t>
            </a:r>
            <a:r>
              <a:rPr lang="en-US" altLang="en-US" b="1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anticodon</a:t>
            </a: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Many different types of </a:t>
            </a:r>
            <a:r>
              <a:rPr lang="en-US" altLang="en-US" dirty="0" err="1">
                <a:latin typeface="Comic Sans MS" panose="030F0902030302020204" pitchFamily="66" charset="0"/>
                <a:ea typeface="ＭＳ Ｐゴシック" panose="020B0600070205080204" pitchFamily="34" charset="-128"/>
              </a:rPr>
              <a:t>tRNA</a:t>
            </a: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 are present in cell, one or more for each type of amino acid.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The </a:t>
            </a:r>
            <a:r>
              <a:rPr lang="en-US" altLang="en-US" dirty="0" err="1">
                <a:latin typeface="Comic Sans MS" panose="030F0902030302020204" pitchFamily="66" charset="0"/>
                <a:ea typeface="ＭＳ Ｐゴシック" panose="020B0600070205080204" pitchFamily="34" charset="-128"/>
              </a:rPr>
              <a:t>tRNA</a:t>
            </a: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 picks up its appropriate amino acid and takes it to the ribosome to be matched with the mRNA.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6" grpId="0" build="p" bldLvl="2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50F7D833-909B-69CB-2EF9-D2C659ED7238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Ribosomes</a:t>
            </a:r>
          </a:p>
        </p:txBody>
      </p:sp>
      <p:pic>
        <p:nvPicPr>
          <p:cNvPr id="51203" name="Content Placeholder 3" descr="Ribosome binding sites.jpg">
            <a:extLst>
              <a:ext uri="{FF2B5EF4-FFF2-40B4-BE49-F238E27FC236}">
                <a16:creationId xmlns:a16="http://schemas.microsoft.com/office/drawing/2014/main" id="{1B8AA8C2-4D80-A3FC-7AE8-705068772537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76" r="8841" b="8598"/>
          <a:stretch/>
        </p:blipFill>
        <p:spPr>
          <a:xfrm>
            <a:off x="1691680" y="1628800"/>
            <a:ext cx="6295970" cy="4163739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Ribosomes</a:t>
            </a:r>
          </a:p>
        </p:txBody>
      </p:sp>
      <p:sp>
        <p:nvSpPr>
          <p:cNvPr id="199682" name="Content Placeholder 2">
            <a:extLst>
              <a:ext uri="{FF2B5EF4-FFF2-40B4-BE49-F238E27FC236}">
                <a16:creationId xmlns:a16="http://schemas.microsoft.com/office/drawing/2014/main" id="{E84FCAA2-C1C9-3503-4C03-7E4498F0D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Ribosomes are small, roughly spherical structures found in </a:t>
            </a:r>
            <a:r>
              <a:rPr lang="en-US" altLang="en-US" b="1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all</a:t>
            </a: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 cells.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They contain the enzymes essential for protein synthesis.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The ribosome’s function is to bring the tRNA molecules bearing amino acids in contact with the mRNA.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(this is in the page before in the booklet)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2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Content Placeholder 2">
            <a:extLst>
              <a:ext uri="{FF2B5EF4-FFF2-40B4-BE49-F238E27FC236}">
                <a16:creationId xmlns:a16="http://schemas.microsoft.com/office/drawing/2014/main" id="{8A0785DC-34D4-74E5-F700-CADE20CB5B4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23528" y="980728"/>
            <a:ext cx="3897313" cy="4906962"/>
          </a:xfrm>
        </p:spPr>
        <p:txBody>
          <a:bodyPr>
            <a:normAutofit lnSpcReduction="10000"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b="1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Site P </a:t>
            </a: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– holds the </a:t>
            </a:r>
            <a:r>
              <a:rPr lang="en-US" altLang="en-US" dirty="0" err="1">
                <a:latin typeface="Comic Sans MS" panose="030F0902030302020204" pitchFamily="66" charset="0"/>
                <a:ea typeface="ＭＳ Ｐゴシック" panose="020B0600070205080204" pitchFamily="34" charset="-128"/>
              </a:rPr>
              <a:t>tRNA</a:t>
            </a: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 carrying the growing polypeptide chain.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b="1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Site A </a:t>
            </a: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– holds the </a:t>
            </a:r>
            <a:r>
              <a:rPr lang="en-US" altLang="en-US" dirty="0" err="1">
                <a:latin typeface="Comic Sans MS" panose="030F0902030302020204" pitchFamily="66" charset="0"/>
                <a:ea typeface="ＭＳ Ｐゴシック" panose="020B0600070205080204" pitchFamily="34" charset="-128"/>
              </a:rPr>
              <a:t>tRNA</a:t>
            </a: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 carrying the next amino acid to be joined to the chain.</a:t>
            </a:r>
          </a:p>
        </p:txBody>
      </p:sp>
      <p:pic>
        <p:nvPicPr>
          <p:cNvPr id="200707" name="Content Placeholder 3" descr="Ribosome binding sites.jpg">
            <a:extLst>
              <a:ext uri="{FF2B5EF4-FFF2-40B4-BE49-F238E27FC236}">
                <a16:creationId xmlns:a16="http://schemas.microsoft.com/office/drawing/2014/main" id="{72D3763D-7C91-E2BB-4059-6797BBD4D8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2875" r="9652"/>
          <a:stretch/>
        </p:blipFill>
        <p:spPr bwMode="auto">
          <a:xfrm>
            <a:off x="4311707" y="620688"/>
            <a:ext cx="4832293" cy="3577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708" name="Content Placeholder 2">
            <a:extLst>
              <a:ext uri="{FF2B5EF4-FFF2-40B4-BE49-F238E27FC236}">
                <a16:creationId xmlns:a16="http://schemas.microsoft.com/office/drawing/2014/main" id="{0A05F8B1-6555-23A3-9399-2342B476BA12}"/>
              </a:ext>
            </a:extLst>
          </p:cNvPr>
          <p:cNvSpPr txBox="1">
            <a:spLocks/>
          </p:cNvSpPr>
          <p:nvPr/>
        </p:nvSpPr>
        <p:spPr bwMode="auto">
          <a:xfrm>
            <a:off x="4811585" y="4739672"/>
            <a:ext cx="4360862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en-US" b="1" dirty="0">
                <a:latin typeface="Comic Sans MS" panose="030F0902030302020204" pitchFamily="66" charset="0"/>
              </a:rPr>
              <a:t>Site E</a:t>
            </a:r>
            <a:r>
              <a:rPr lang="en-US" altLang="en-US" dirty="0">
                <a:latin typeface="Comic Sans MS" panose="030F0902030302020204" pitchFamily="66" charset="0"/>
              </a:rPr>
              <a:t> – releases the empty </a:t>
            </a:r>
            <a:r>
              <a:rPr lang="en-US" altLang="en-US" dirty="0" err="1">
                <a:latin typeface="Comic Sans MS" panose="030F0902030302020204" pitchFamily="66" charset="0"/>
              </a:rPr>
              <a:t>tRNA</a:t>
            </a:r>
            <a:r>
              <a:rPr lang="en-US" altLang="en-US" dirty="0">
                <a:latin typeface="Comic Sans MS" panose="030F0902030302020204" pitchFamily="66" charset="0"/>
              </a:rPr>
              <a:t> once it has dropped off its amino acid.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6" grpId="0" build="p"/>
      <p:bldP spid="20070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69CDECF-73D8-4578-B7B7-F2A671B6CF9E}"/>
              </a:ext>
            </a:extLst>
          </p:cNvPr>
          <p:cNvSpPr/>
          <p:nvPr/>
        </p:nvSpPr>
        <p:spPr>
          <a:xfrm>
            <a:off x="612001" y="4797152"/>
            <a:ext cx="6546850" cy="12239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2" name="Picture 1" descr="Topic 2.7: DNA Replication, Transcription and Translation - AMAZING WORLD  OF SCIENCE WITH MR. GREEN">
            <a:extLst>
              <a:ext uri="{FF2B5EF4-FFF2-40B4-BE49-F238E27FC236}">
                <a16:creationId xmlns:a16="http://schemas.microsoft.com/office/drawing/2014/main" id="{1D278211-1D05-17DC-71D0-F866F45370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2"/>
          <a:stretch>
            <a:fillRect/>
          </a:stretch>
        </p:blipFill>
        <p:spPr bwMode="auto">
          <a:xfrm>
            <a:off x="612001" y="692696"/>
            <a:ext cx="7913492" cy="53284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8A48ADB3-FE0C-3C9E-1815-C96DAF19D19B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The translation process</a:t>
            </a:r>
          </a:p>
        </p:txBody>
      </p:sp>
      <p:sp>
        <p:nvSpPr>
          <p:cNvPr id="201731" name="Content Placeholder 2">
            <a:extLst>
              <a:ext uri="{FF2B5EF4-FFF2-40B4-BE49-F238E27FC236}">
                <a16:creationId xmlns:a16="http://schemas.microsoft.com/office/drawing/2014/main" id="{BED721C2-5C79-F9B5-134E-2F23045954C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The ribosome binds to the 5’ end of the mRNA using the </a:t>
            </a:r>
            <a:r>
              <a:rPr lang="en-US" altLang="en-US" b="1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start codon (AUG)</a:t>
            </a: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 as the signal to bind.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2. The ribosome “reads” the mRNA strand in its 3 base CODONS.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3. A tRNA anti-codon, carrying the correct amino acid, binds to its complementary codon on the mRNA strand.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1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8" name="Rectangle 4">
            <a:extLst>
              <a:ext uri="{FF2B5EF4-FFF2-40B4-BE49-F238E27FC236}">
                <a16:creationId xmlns:a16="http://schemas.microsoft.com/office/drawing/2014/main" id="{3C077950-295D-9D10-E741-9AEE4357056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51520" y="188640"/>
            <a:ext cx="8686800" cy="56292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en-GB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4. When a second tRNA lines up next to the first, a </a:t>
            </a:r>
            <a:r>
              <a:rPr lang="en-GB" altLang="en-US" b="1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peptide bond</a:t>
            </a: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 forms between the two amino acids the tRNA are carrying.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en-GB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5.Once the tRNA have dropped off their amino acid, they are released to go collect the same amino acid to repeat their job.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en-GB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6. The amino acid chain grows until the ribosome reaches a STOP codon.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en-GB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en-GB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8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E3C05-5DA0-43CD-8649-D6FFD2553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9E31FC-BE9A-4448-8DEF-C0DC0519F8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24" r="1759" b="18227"/>
          <a:stretch/>
        </p:blipFill>
        <p:spPr>
          <a:xfrm>
            <a:off x="2195736" y="283768"/>
            <a:ext cx="4392488" cy="6008592"/>
          </a:xfrm>
        </p:spPr>
      </p:pic>
    </p:spTree>
    <p:extLst>
      <p:ext uri="{BB962C8B-B14F-4D97-AF65-F5344CB8AC3E}">
        <p14:creationId xmlns:p14="http://schemas.microsoft.com/office/powerpoint/2010/main" val="9127315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mRNA molecule travels through the cytoplasm and attaches to the ribosome</a:t>
            </a:r>
          </a:p>
        </p:txBody>
      </p:sp>
    </p:spTree>
    <p:extLst>
      <p:ext uri="{BB962C8B-B14F-4D97-AF65-F5344CB8AC3E}">
        <p14:creationId xmlns:p14="http://schemas.microsoft.com/office/powerpoint/2010/main" val="24239215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first codon is a start codon, this signals the start of translation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51021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The mRNA codon bonds complementary anticodon on the appropriate </a:t>
            </a:r>
            <a:r>
              <a:rPr lang="en-GB" altLang="en-US" dirty="0" err="1">
                <a:latin typeface="Comic Sans MS" panose="030F0902030302020204" pitchFamily="66" charset="0"/>
                <a:ea typeface="ＭＳ Ｐゴシック" panose="020B0600070205080204" pitchFamily="34" charset="-128"/>
              </a:rPr>
              <a:t>tRNA</a:t>
            </a: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 bearing the correct amino acid.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50642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A </a:t>
            </a:r>
            <a:r>
              <a:rPr lang="en-GB" altLang="en-US" b="1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peptide bond</a:t>
            </a: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 then forms between these two amino acids.</a:t>
            </a:r>
          </a:p>
          <a:p>
            <a:pPr>
              <a:lnSpc>
                <a:spcPct val="90000"/>
              </a:lnSpc>
            </a:pP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The ribosome then moves along one codon.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83041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The </a:t>
            </a:r>
            <a:r>
              <a:rPr lang="en-GB" altLang="en-US" dirty="0" err="1">
                <a:latin typeface="Comic Sans MS" panose="030F0902030302020204" pitchFamily="66" charset="0"/>
                <a:ea typeface="ＭＳ Ｐゴシック" panose="020B0600070205080204" pitchFamily="34" charset="-128"/>
              </a:rPr>
              <a:t>tRNA</a:t>
            </a: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 is released </a:t>
            </a:r>
          </a:p>
          <a:p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This repeats until it reaches a </a:t>
            </a:r>
            <a:r>
              <a:rPr lang="en-GB" altLang="en-US" b="1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stop codon</a:t>
            </a:r>
            <a:endParaRPr lang="en-GB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The stop codon signals the end of translation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0441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Video- Translation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https://www.youtube.com/watch?v=2BwWavExcFI&amp;feature=youtu.be</a:t>
            </a:r>
            <a:endParaRPr lang="en-GB" dirty="0"/>
          </a:p>
          <a:p>
            <a:endParaRPr lang="en-GB" dirty="0"/>
          </a:p>
          <a:p>
            <a:r>
              <a:rPr lang="en-GB" dirty="0"/>
              <a:t>Gene expression video –</a:t>
            </a:r>
          </a:p>
          <a:p>
            <a:pPr lvl="1"/>
            <a:r>
              <a:rPr lang="en-GB" dirty="0"/>
              <a:t>https://www.youtube.com/watch?v=ubdoUqmNF98</a:t>
            </a:r>
          </a:p>
        </p:txBody>
      </p:sp>
    </p:spTree>
    <p:extLst>
      <p:ext uri="{BB962C8B-B14F-4D97-AF65-F5344CB8AC3E}">
        <p14:creationId xmlns:p14="http://schemas.microsoft.com/office/powerpoint/2010/main" val="32123912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F7E30B8D-7372-7005-30D9-6F96B8CC9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One gene…many proteins</a:t>
            </a:r>
          </a:p>
        </p:txBody>
      </p:sp>
      <p:sp>
        <p:nvSpPr>
          <p:cNvPr id="206851" name="Rectangle 3">
            <a:extLst>
              <a:ext uri="{FF2B5EF4-FFF2-40B4-BE49-F238E27FC236}">
                <a16:creationId xmlns:a16="http://schemas.microsoft.com/office/drawing/2014/main" id="{68F177FB-FB00-DD2E-D00A-B588D9296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The same gene can be used to make several different proteins by:</a:t>
            </a:r>
          </a:p>
          <a:p>
            <a:pPr marL="0" indent="0">
              <a:buNone/>
            </a:pPr>
            <a:endParaRPr lang="en-GB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Alternative RNA splicing</a:t>
            </a:r>
          </a:p>
          <a:p>
            <a:pPr marL="0" indent="0">
              <a:buNone/>
            </a:pPr>
            <a:endParaRPr lang="en-GB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1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E4134-9966-4CB1-AE23-876EC9713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Quick activity – find the words, make as many sentences as you can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4F24A9-9836-44D8-B320-621D5EAC2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88840"/>
            <a:ext cx="9036496" cy="4680520"/>
          </a:xfrm>
        </p:spPr>
        <p:txBody>
          <a:bodyPr>
            <a:normAutofit/>
          </a:bodyPr>
          <a:lstStyle/>
          <a:p>
            <a:r>
              <a:rPr lang="en-GB" dirty="0"/>
              <a:t>aqtdytdyIhgbhgAMhgDOfiNOThbnmbsLIKEghaopioALLERGICtonuhTOiohasnugFISHkjhasdiynf8CHOCOLATEpoifhoihMILKoisdhfuoANDsihfdiohIisdhfLISTENaspifhoihTOasihfPLAYiseWATCHhpouLOVEiiuSPEAKgcvnbiudhfFOOTBALLapisfhoihVIOLINsoifsoidhvhSHINTYaoshfFRENCHsodifhqwDIFFERENTweoiofnugSHOWSsoifsdufINSTRUMENTSofioerBIOLOGY</a:t>
            </a:r>
          </a:p>
        </p:txBody>
      </p:sp>
    </p:spTree>
    <p:extLst>
      <p:ext uri="{BB962C8B-B14F-4D97-AF65-F5344CB8AC3E}">
        <p14:creationId xmlns:p14="http://schemas.microsoft.com/office/powerpoint/2010/main" val="28489524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Quick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20"/>
          </a:xfrm>
        </p:spPr>
        <p:txBody>
          <a:bodyPr>
            <a:normAutofit/>
          </a:bodyPr>
          <a:lstStyle/>
          <a:p>
            <a:r>
              <a:rPr lang="en-GB" dirty="0"/>
              <a:t>List as many different dishes you could make from these ingredients.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2" y="2852936"/>
            <a:ext cx="8208912" cy="35394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GB" sz="2800" dirty="0"/>
              <a:t>Double cream</a:t>
            </a:r>
          </a:p>
          <a:p>
            <a:r>
              <a:rPr lang="en-GB" sz="2800" dirty="0"/>
              <a:t>Butter</a:t>
            </a:r>
          </a:p>
          <a:p>
            <a:r>
              <a:rPr lang="en-GB" sz="2800" dirty="0"/>
              <a:t>Eggs</a:t>
            </a:r>
          </a:p>
          <a:p>
            <a:r>
              <a:rPr lang="en-GB" sz="2800" dirty="0"/>
              <a:t>Flour</a:t>
            </a:r>
          </a:p>
          <a:p>
            <a:r>
              <a:rPr lang="en-GB" sz="2800" dirty="0"/>
              <a:t>Bacon (alternative)</a:t>
            </a:r>
          </a:p>
          <a:p>
            <a:r>
              <a:rPr lang="en-GB" sz="2800" dirty="0"/>
              <a:t>Cheese</a:t>
            </a:r>
          </a:p>
          <a:p>
            <a:r>
              <a:rPr lang="en-GB" sz="2800" dirty="0"/>
              <a:t>Sugar</a:t>
            </a:r>
          </a:p>
          <a:p>
            <a:r>
              <a:rPr lang="en-GB" sz="2800" dirty="0"/>
              <a:t>Sausages (alternative)</a:t>
            </a:r>
          </a:p>
          <a:p>
            <a:r>
              <a:rPr lang="en-GB" sz="2800" dirty="0"/>
              <a:t> Mince</a:t>
            </a:r>
          </a:p>
          <a:p>
            <a:r>
              <a:rPr lang="en-GB" sz="2800" dirty="0"/>
              <a:t>Potatoes</a:t>
            </a:r>
          </a:p>
          <a:p>
            <a:r>
              <a:rPr lang="en-GB" sz="2800" dirty="0"/>
              <a:t>Chicken (alternative)</a:t>
            </a:r>
          </a:p>
          <a:p>
            <a:r>
              <a:rPr lang="en-GB" sz="2800" dirty="0"/>
              <a:t>Tomatoes</a:t>
            </a:r>
          </a:p>
          <a:p>
            <a:r>
              <a:rPr lang="en-GB" sz="2800" dirty="0"/>
              <a:t>Onions</a:t>
            </a:r>
          </a:p>
          <a:p>
            <a:r>
              <a:rPr lang="en-GB" sz="2800" dirty="0"/>
              <a:t>Chocolate Spread</a:t>
            </a:r>
          </a:p>
          <a:p>
            <a:r>
              <a:rPr lang="en-GB" sz="2800"/>
              <a:t>Milk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6416526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3CC33E04-E08A-7C0B-ADC2-8EFB62DA0937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Alternative RNA Splicing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A68CF776-CD2A-AA94-4D9D-37BDBE19559E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>
            <a:normAutofit/>
          </a:bodyPr>
          <a:lstStyle/>
          <a:p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In alternative splicing, some exons are left out. </a:t>
            </a:r>
          </a:p>
          <a:p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In other words one gene can produce several </a:t>
            </a:r>
            <a:r>
              <a:rPr lang="en-GB" altLang="en-US" b="1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different</a:t>
            </a: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 mature mRNA transcripts</a:t>
            </a:r>
          </a:p>
          <a:p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And therefore, several </a:t>
            </a:r>
            <a:r>
              <a:rPr lang="en-GB" altLang="en-US" b="1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different</a:t>
            </a: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 proteins</a:t>
            </a:r>
          </a:p>
          <a:p>
            <a:endParaRPr lang="en-GB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5D7668B-4059-2E09-3D92-FCC618EF1D56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Common errors</a:t>
            </a:r>
          </a:p>
        </p:txBody>
      </p:sp>
      <p:sp>
        <p:nvSpPr>
          <p:cNvPr id="208899" name="Rectangle 3">
            <a:extLst>
              <a:ext uri="{FF2B5EF4-FFF2-40B4-BE49-F238E27FC236}">
                <a16:creationId xmlns:a16="http://schemas.microsoft.com/office/drawing/2014/main" id="{1A03C532-1BFE-C61E-8B9C-E143DFD7DFB4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Exons are always exons – they do not become introns because they have been left out.</a:t>
            </a:r>
          </a:p>
          <a:p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The order of the exons never changes – it is a different combination of exons, not a different order</a:t>
            </a:r>
          </a:p>
          <a:p>
            <a:pPr lvl="1"/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</a:rPr>
              <a:t>Eg ABCDE </a:t>
            </a:r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  <a:sym typeface="Wingdings" panose="05000000000000000000" pitchFamily="2" charset="2"/>
              </a:rPr>
              <a:t> ADE but never CADE</a:t>
            </a:r>
          </a:p>
          <a:p>
            <a:r>
              <a:rPr lang="en-GB" altLang="en-US" dirty="0">
                <a:latin typeface="Comic Sans MS" panose="030F0902030302020204" pitchFamily="66" charset="0"/>
                <a:ea typeface="ＭＳ Ｐゴシック" panose="020B0600070205080204" pitchFamily="34" charset="-128"/>
                <a:sym typeface="Wingdings" panose="05000000000000000000" pitchFamily="2" charset="2"/>
              </a:rPr>
              <a:t>Alternative splicing is different from splicing – splicing happens to EVERY primary transcript – alternative splicing only happens to some primary transcripts  </a:t>
            </a:r>
            <a:endParaRPr lang="en-GB" altLang="en-US" dirty="0"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899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5" descr="File:Splicing overview.jpg">
            <a:hlinkClick r:id="rId2" action="ppaction://hlinkfile"/>
            <a:extLst>
              <a:ext uri="{FF2B5EF4-FFF2-40B4-BE49-F238E27FC236}">
                <a16:creationId xmlns:a16="http://schemas.microsoft.com/office/drawing/2014/main" id="{8955BB6B-8958-B537-58A2-3FB18F05D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5100"/>
            <a:ext cx="9144000" cy="653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9926" name="Text Box 6">
            <a:extLst>
              <a:ext uri="{FF2B5EF4-FFF2-40B4-BE49-F238E27FC236}">
                <a16:creationId xmlns:a16="http://schemas.microsoft.com/office/drawing/2014/main" id="{FCD6E531-7E5A-4294-B78B-055C47136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7925" y="374650"/>
            <a:ext cx="2544763" cy="822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>
                <a:latin typeface="Comic Sans MS" charset="0"/>
              </a:rPr>
              <a:t>Primary transcript</a:t>
            </a:r>
          </a:p>
        </p:txBody>
      </p:sp>
      <p:sp>
        <p:nvSpPr>
          <p:cNvPr id="209927" name="Text Box 7">
            <a:extLst>
              <a:ext uri="{FF2B5EF4-FFF2-40B4-BE49-F238E27FC236}">
                <a16:creationId xmlns:a16="http://schemas.microsoft.com/office/drawing/2014/main" id="{E859CC81-E4AA-4D57-A6BA-E03336F7E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5150" y="2330450"/>
            <a:ext cx="2097088" cy="1917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>
                <a:latin typeface="Comic Sans MS" charset="0"/>
              </a:rPr>
              <a:t>Alternatively spliced mature mRNA transcripts</a:t>
            </a:r>
          </a:p>
        </p:txBody>
      </p:sp>
      <p:sp>
        <p:nvSpPr>
          <p:cNvPr id="209928" name="Text Box 8">
            <a:extLst>
              <a:ext uri="{FF2B5EF4-FFF2-40B4-BE49-F238E27FC236}">
                <a16:creationId xmlns:a16="http://schemas.microsoft.com/office/drawing/2014/main" id="{88696E96-FEEF-4C14-B8A2-F1BA43BA4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7475" y="5514975"/>
            <a:ext cx="2544763" cy="11874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>
                <a:latin typeface="Comic Sans MS" charset="0"/>
              </a:rPr>
              <a:t>Different proteins are formed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Describe the steps involved in translation</a:t>
            </a:r>
          </a:p>
          <a:p>
            <a:r>
              <a:rPr lang="en-GB" dirty="0"/>
              <a:t>Explain what is meant by a codon and anticodon</a:t>
            </a:r>
          </a:p>
          <a:p>
            <a:r>
              <a:rPr lang="en-GB" dirty="0"/>
              <a:t>Explain how one gene can produce more than one protein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2588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Using coloured pom-poms create a diagram that depicts alternative RNA splicing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Extension- take a picture and label it </a:t>
            </a:r>
          </a:p>
        </p:txBody>
      </p:sp>
    </p:spTree>
    <p:extLst>
      <p:ext uri="{BB962C8B-B14F-4D97-AF65-F5344CB8AC3E}">
        <p14:creationId xmlns:p14="http://schemas.microsoft.com/office/powerpoint/2010/main" val="11852287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GB" dirty="0">
                <a:solidFill>
                  <a:srgbClr val="0033CC"/>
                </a:solidFill>
                <a:latin typeface="Comic Sans MS" pitchFamily="66" charset="0"/>
                <a:ea typeface="ＭＳ Ｐゴシック" pitchFamily="34" charset="-128"/>
              </a:rPr>
              <a:t>Think back to National 5…</a:t>
            </a:r>
          </a:p>
          <a:p>
            <a:pPr>
              <a:buFont typeface="Arial" charset="0"/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>
              <a:buFont typeface="Arial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What elements are in proteins?</a:t>
            </a:r>
          </a:p>
          <a:p>
            <a:pPr>
              <a:buFont typeface="Arial" charset="0"/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>
              <a:buFont typeface="Arial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What are the sub-units in proteins called?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731105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this lesson, I will be able to:</a:t>
            </a:r>
          </a:p>
          <a:p>
            <a:r>
              <a:rPr lang="en-GB" dirty="0"/>
              <a:t>Explain the process of protein production </a:t>
            </a:r>
          </a:p>
          <a:p>
            <a:r>
              <a:rPr lang="en-GB" dirty="0"/>
              <a:t>Phenotype is determined by the proteins produced</a:t>
            </a:r>
          </a:p>
        </p:txBody>
      </p:sp>
    </p:spTree>
    <p:extLst>
      <p:ext uri="{BB962C8B-B14F-4D97-AF65-F5344CB8AC3E}">
        <p14:creationId xmlns:p14="http://schemas.microsoft.com/office/powerpoint/2010/main" val="35746962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Give a full description of how the order of the bases on the DNA influences the shape of the protein </a:t>
            </a:r>
          </a:p>
          <a:p>
            <a:r>
              <a:rPr lang="en-GB" dirty="0"/>
              <a:t>Give examples of how protein shape influences its function</a:t>
            </a:r>
          </a:p>
        </p:txBody>
      </p:sp>
    </p:spTree>
    <p:extLst>
      <p:ext uri="{BB962C8B-B14F-4D97-AF65-F5344CB8AC3E}">
        <p14:creationId xmlns:p14="http://schemas.microsoft.com/office/powerpoint/2010/main" val="22299247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Proteins</a:t>
            </a:r>
          </a:p>
        </p:txBody>
      </p:sp>
      <p:sp>
        <p:nvSpPr>
          <p:cNvPr id="15872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omic Sans MS" pitchFamily="66" charset="0"/>
                <a:ea typeface="ＭＳ Ｐゴシック" pitchFamily="34" charset="-128"/>
              </a:rPr>
              <a:t>Proteins are made of long chains of amino acids.</a:t>
            </a:r>
          </a:p>
          <a:p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There are 20 different amino acids.</a:t>
            </a:r>
          </a:p>
          <a:p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They are joined together by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peptide bonds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.</a:t>
            </a:r>
          </a:p>
          <a:p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The proteins fold into different shapes.</a:t>
            </a:r>
          </a:p>
          <a:p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The shape of the protein dictates the role it will have in the cell.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3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Polypeptides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Amino acids become linked together to make polypeptides.</a:t>
            </a:r>
          </a:p>
          <a:p>
            <a:r>
              <a:rPr lang="en-GB" dirty="0"/>
              <a:t>Polypeptides are usually hundreds of amino acids.</a:t>
            </a:r>
          </a:p>
          <a:p>
            <a:r>
              <a:rPr lang="en-GB" dirty="0"/>
              <a:t>During protein synthesis, the amino acids are linked in a specific order. This order is determined by the order of bases.</a:t>
            </a:r>
          </a:p>
        </p:txBody>
      </p:sp>
    </p:spTree>
    <p:extLst>
      <p:ext uri="{BB962C8B-B14F-4D97-AF65-F5344CB8AC3E}">
        <p14:creationId xmlns:p14="http://schemas.microsoft.com/office/powerpoint/2010/main" val="417608228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Polypeptides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sequence of amino acids determines the final structure and function of the protein.</a:t>
            </a:r>
          </a:p>
          <a:p>
            <a:r>
              <a:rPr lang="en-GB" dirty="0"/>
              <a:t>Hydrogen bonds form between certain amino acids in the polypeptide.</a:t>
            </a:r>
          </a:p>
          <a:p>
            <a:r>
              <a:rPr lang="en-GB" dirty="0"/>
              <a:t>This causes the protein to become coiled or folded. </a:t>
            </a:r>
          </a:p>
        </p:txBody>
      </p:sp>
    </p:spTree>
    <p:extLst>
      <p:ext uri="{BB962C8B-B14F-4D97-AF65-F5344CB8AC3E}">
        <p14:creationId xmlns:p14="http://schemas.microsoft.com/office/powerpoint/2010/main" val="25584333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Protein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/>
              <a:t>Proteins perform many roles in cells and bodies</a:t>
            </a:r>
          </a:p>
          <a:p>
            <a:pPr marL="0" indent="0">
              <a:buNone/>
            </a:pPr>
            <a:r>
              <a:rPr lang="en-GB" dirty="0"/>
              <a:t>For example: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Structural proteins </a:t>
            </a:r>
            <a:r>
              <a:rPr lang="en-GB" dirty="0" err="1"/>
              <a:t>eg</a:t>
            </a:r>
            <a:r>
              <a:rPr lang="en-GB" dirty="0"/>
              <a:t> collagen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Hormones </a:t>
            </a:r>
            <a:r>
              <a:rPr lang="en-GB" dirty="0" err="1"/>
              <a:t>eg</a:t>
            </a:r>
            <a:r>
              <a:rPr lang="en-GB" dirty="0"/>
              <a:t> oestrogen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Antibodies </a:t>
            </a:r>
            <a:r>
              <a:rPr lang="en-GB" dirty="0" err="1"/>
              <a:t>eg</a:t>
            </a:r>
            <a:r>
              <a:rPr lang="en-GB" dirty="0"/>
              <a:t> antibodies against chicken pox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Receptors – hormone receptors on cell membranes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Enzymes – </a:t>
            </a:r>
            <a:r>
              <a:rPr lang="en-GB" dirty="0" err="1"/>
              <a:t>eg</a:t>
            </a:r>
            <a:r>
              <a:rPr lang="en-GB" dirty="0"/>
              <a:t> amylase, pepsin, lipase</a:t>
            </a:r>
          </a:p>
        </p:txBody>
      </p:sp>
    </p:spTree>
    <p:extLst>
      <p:ext uri="{BB962C8B-B14F-4D97-AF65-F5344CB8AC3E}">
        <p14:creationId xmlns:p14="http://schemas.microsoft.com/office/powerpoint/2010/main" val="54486094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Protein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Some proteins associate with other chemicals.</a:t>
            </a:r>
          </a:p>
          <a:p>
            <a:pPr marL="0" indent="0">
              <a:buNone/>
            </a:pPr>
            <a:r>
              <a:rPr lang="en-GB" dirty="0"/>
              <a:t>Example:</a:t>
            </a:r>
          </a:p>
          <a:p>
            <a:r>
              <a:rPr lang="en-GB" dirty="0"/>
              <a:t>Glycoproteins - a protein with carbohydrate.</a:t>
            </a:r>
          </a:p>
          <a:p>
            <a:r>
              <a:rPr lang="en-GB" dirty="0"/>
              <a:t>Example; Haemoglobin – protein associated with iron.</a:t>
            </a:r>
          </a:p>
        </p:txBody>
      </p:sp>
    </p:spTree>
    <p:extLst>
      <p:ext uri="{BB962C8B-B14F-4D97-AF65-F5344CB8AC3E}">
        <p14:creationId xmlns:p14="http://schemas.microsoft.com/office/powerpoint/2010/main" val="360434838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9703153"/>
              </p:ext>
            </p:extLst>
          </p:nvPr>
        </p:nvGraphicFramePr>
        <p:xfrm>
          <a:off x="457200" y="404664"/>
          <a:ext cx="8363272" cy="52385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81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816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Protein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Type and Examples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017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Fibrous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Collagen,</a:t>
                      </a:r>
                      <a:r>
                        <a:rPr lang="en-GB" baseline="0" dirty="0"/>
                        <a:t> keratin, actin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017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Globular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Haemoglobin, enzymes, insulin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017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Membrane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Receptors, transporters,</a:t>
                      </a:r>
                      <a:r>
                        <a:rPr lang="en-GB" baseline="0" dirty="0"/>
                        <a:t> carrier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72748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Phenotype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Phenotype is determined by the proteins produced as a result of gene expression </a:t>
            </a:r>
          </a:p>
          <a:p>
            <a:pPr lvl="1"/>
            <a:r>
              <a:rPr lang="en-GB" dirty="0"/>
              <a:t>Eg producing melanin for brown eyes or hair; producing lactase to breakdown lactose; </a:t>
            </a:r>
          </a:p>
          <a:p>
            <a:endParaRPr lang="en-GB" dirty="0"/>
          </a:p>
          <a:p>
            <a:r>
              <a:rPr lang="en-GB" dirty="0"/>
              <a:t>Environmental factors can also influence phenotype </a:t>
            </a:r>
            <a:r>
              <a:rPr lang="en-GB" dirty="0" err="1"/>
              <a:t>eg</a:t>
            </a:r>
            <a:r>
              <a:rPr lang="en-GB" dirty="0"/>
              <a:t> height is not purely controlled by genes, can be influenced by illness or malnutrition. </a:t>
            </a:r>
          </a:p>
        </p:txBody>
      </p:sp>
    </p:spTree>
    <p:extLst>
      <p:ext uri="{BB962C8B-B14F-4D97-AF65-F5344CB8AC3E}">
        <p14:creationId xmlns:p14="http://schemas.microsoft.com/office/powerpoint/2010/main" val="30120232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this subtopic, I will be able to:</a:t>
            </a:r>
          </a:p>
          <a:p>
            <a:r>
              <a:rPr lang="en-GB" dirty="0"/>
              <a:t>Explain the process of transcription</a:t>
            </a:r>
          </a:p>
          <a:p>
            <a:r>
              <a:rPr lang="en-GB" dirty="0"/>
              <a:t>Explain the process of translation</a:t>
            </a:r>
          </a:p>
          <a:p>
            <a:r>
              <a:rPr lang="en-GB" dirty="0"/>
              <a:t>Explain alternative splicing</a:t>
            </a:r>
          </a:p>
          <a:p>
            <a:r>
              <a:rPr lang="en-GB" dirty="0"/>
              <a:t>Explain the forming </a:t>
            </a:r>
            <a:r>
              <a:rPr lang="en-GB"/>
              <a:t>of proteins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271060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 - </a:t>
            </a:r>
            <a:r>
              <a:rPr lang="en-GB" dirty="0" err="1"/>
              <a:t>blooket</a:t>
            </a:r>
            <a:r>
              <a:rPr lang="en-GB" dirty="0"/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CBCECE-3A74-F16D-3F19-964BD9EDE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dashboard.blooket.com</a:t>
            </a:r>
            <a:r>
              <a:rPr lang="en-US" dirty="0"/>
              <a:t>/set/612d46820658d8003002adff</a:t>
            </a:r>
          </a:p>
        </p:txBody>
      </p:sp>
    </p:spTree>
    <p:extLst>
      <p:ext uri="{BB962C8B-B14F-4D97-AF65-F5344CB8AC3E}">
        <p14:creationId xmlns:p14="http://schemas.microsoft.com/office/powerpoint/2010/main" val="3310398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</TotalTime>
  <Words>2025</Words>
  <Application>Microsoft Office PowerPoint</Application>
  <PresentationFormat>On-screen Show (4:3)</PresentationFormat>
  <Paragraphs>291</Paragraphs>
  <Slides>73</Slides>
  <Notes>3</Notes>
  <HiddenSlides>8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7" baseType="lpstr">
      <vt:lpstr>Arial</vt:lpstr>
      <vt:lpstr>Calibri</vt:lpstr>
      <vt:lpstr>Comic Sans MS</vt:lpstr>
      <vt:lpstr>Office Theme</vt:lpstr>
      <vt:lpstr>Higher Biology </vt:lpstr>
      <vt:lpstr>Course Specification</vt:lpstr>
      <vt:lpstr>Course Specification</vt:lpstr>
      <vt:lpstr>Starter - Blooket</vt:lpstr>
      <vt:lpstr>Learning Intention</vt:lpstr>
      <vt:lpstr>Success Criteria </vt:lpstr>
      <vt:lpstr>Gene Expression </vt:lpstr>
      <vt:lpstr>RNA</vt:lpstr>
      <vt:lpstr>Differences between DNA and RNA</vt:lpstr>
      <vt:lpstr>PowerPoint Presentation</vt:lpstr>
      <vt:lpstr>RNA and DNA Differences</vt:lpstr>
      <vt:lpstr>Types of RNA</vt:lpstr>
      <vt:lpstr>Video- RNA</vt:lpstr>
      <vt:lpstr>Messenger RNA</vt:lpstr>
      <vt:lpstr>Transfer RNA</vt:lpstr>
      <vt:lpstr>Ribosomal RNA</vt:lpstr>
      <vt:lpstr>Protein synthesis</vt:lpstr>
      <vt:lpstr>Transcription</vt:lpstr>
      <vt:lpstr>PowerPoint Presentation</vt:lpstr>
      <vt:lpstr>Video- Transcription</vt:lpstr>
      <vt:lpstr>RNA polymerase</vt:lpstr>
      <vt:lpstr>RNA Polymerase </vt:lpstr>
      <vt:lpstr>Stage 1</vt:lpstr>
      <vt:lpstr>Stage 2</vt:lpstr>
      <vt:lpstr>Stage 3</vt:lpstr>
      <vt:lpstr>Transcription</vt:lpstr>
      <vt:lpstr>PowerPoint Presentation</vt:lpstr>
      <vt:lpstr>Modification of the primary transcript</vt:lpstr>
      <vt:lpstr>mRNA Splicing</vt:lpstr>
      <vt:lpstr>RNA splicing</vt:lpstr>
      <vt:lpstr>Success Criteria </vt:lpstr>
      <vt:lpstr>Plenary </vt:lpstr>
      <vt:lpstr>Starter</vt:lpstr>
      <vt:lpstr>Learning Intention</vt:lpstr>
      <vt:lpstr>Success Criteria </vt:lpstr>
      <vt:lpstr>Genetic code</vt:lpstr>
      <vt:lpstr>PowerPoint Presentation</vt:lpstr>
      <vt:lpstr>tRNA</vt:lpstr>
      <vt:lpstr>PowerPoint Presentation</vt:lpstr>
      <vt:lpstr>tRNA </vt:lpstr>
      <vt:lpstr>Ribosomes</vt:lpstr>
      <vt:lpstr>Ribosomes</vt:lpstr>
      <vt:lpstr>PowerPoint Presentation</vt:lpstr>
      <vt:lpstr>PowerPoint Presentation</vt:lpstr>
      <vt:lpstr>The translation process</vt:lpstr>
      <vt:lpstr>PowerPoint Presentation</vt:lpstr>
      <vt:lpstr>PowerPoint Presentation</vt:lpstr>
      <vt:lpstr>Stage 1</vt:lpstr>
      <vt:lpstr>Stage 2</vt:lpstr>
      <vt:lpstr>Stage 3</vt:lpstr>
      <vt:lpstr>Stage 4</vt:lpstr>
      <vt:lpstr>Stage 5</vt:lpstr>
      <vt:lpstr>Video- Translation</vt:lpstr>
      <vt:lpstr>One gene…many proteins</vt:lpstr>
      <vt:lpstr>Quick activity – find the words, make as many sentences as you can</vt:lpstr>
      <vt:lpstr>Quick Activity</vt:lpstr>
      <vt:lpstr>Alternative RNA Splicing</vt:lpstr>
      <vt:lpstr>Common errors</vt:lpstr>
      <vt:lpstr>PowerPoint Presentation</vt:lpstr>
      <vt:lpstr>Success Criteria </vt:lpstr>
      <vt:lpstr>Plenary</vt:lpstr>
      <vt:lpstr>Starter</vt:lpstr>
      <vt:lpstr>Learning Intention</vt:lpstr>
      <vt:lpstr>Success Criteria </vt:lpstr>
      <vt:lpstr>Proteins</vt:lpstr>
      <vt:lpstr>Polypeptides</vt:lpstr>
      <vt:lpstr>Polypeptides</vt:lpstr>
      <vt:lpstr>Protein Function</vt:lpstr>
      <vt:lpstr>Protein structure</vt:lpstr>
      <vt:lpstr>PowerPoint Presentation</vt:lpstr>
      <vt:lpstr>Phenotype</vt:lpstr>
      <vt:lpstr>Success Criteria</vt:lpstr>
      <vt:lpstr>Plenary - blooket </vt:lpstr>
    </vt:vector>
  </TitlesOfParts>
  <Company>Glasgow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 Biology</dc:title>
  <dc:creator>GLawson (Hillpark)</dc:creator>
  <cp:lastModifiedBy>Mrs Milmore</cp:lastModifiedBy>
  <cp:revision>77</cp:revision>
  <dcterms:created xsi:type="dcterms:W3CDTF">2021-12-20T09:14:41Z</dcterms:created>
  <dcterms:modified xsi:type="dcterms:W3CDTF">2026-06-01T11:59:04Z</dcterms:modified>
</cp:coreProperties>
</file>