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2" r:id="rId2"/>
    <p:sldId id="256" r:id="rId3"/>
    <p:sldId id="257" r:id="rId4"/>
    <p:sldId id="513" r:id="rId5"/>
    <p:sldId id="514" r:id="rId6"/>
    <p:sldId id="515" r:id="rId7"/>
    <p:sldId id="516" r:id="rId8"/>
    <p:sldId id="517" r:id="rId9"/>
    <p:sldId id="518" r:id="rId10"/>
    <p:sldId id="519" r:id="rId11"/>
    <p:sldId id="520" r:id="rId12"/>
    <p:sldId id="521" r:id="rId13"/>
    <p:sldId id="522" r:id="rId14"/>
    <p:sldId id="523" r:id="rId15"/>
    <p:sldId id="524" r:id="rId16"/>
    <p:sldId id="525" r:id="rId17"/>
    <p:sldId id="526" r:id="rId18"/>
    <p:sldId id="527" r:id="rId19"/>
    <p:sldId id="528" r:id="rId20"/>
    <p:sldId id="529" r:id="rId21"/>
    <p:sldId id="530" r:id="rId22"/>
    <p:sldId id="603" r:id="rId23"/>
    <p:sldId id="531" r:id="rId24"/>
    <p:sldId id="532" r:id="rId25"/>
    <p:sldId id="533" r:id="rId26"/>
    <p:sldId id="534" r:id="rId27"/>
    <p:sldId id="535" r:id="rId28"/>
    <p:sldId id="536" r:id="rId29"/>
    <p:sldId id="537" r:id="rId30"/>
    <p:sldId id="538" r:id="rId31"/>
    <p:sldId id="539" r:id="rId32"/>
    <p:sldId id="540" r:id="rId33"/>
    <p:sldId id="541" r:id="rId34"/>
    <p:sldId id="542" r:id="rId35"/>
    <p:sldId id="543" r:id="rId36"/>
    <p:sldId id="544" r:id="rId37"/>
    <p:sldId id="545" r:id="rId38"/>
    <p:sldId id="546" r:id="rId39"/>
    <p:sldId id="547" r:id="rId40"/>
    <p:sldId id="548" r:id="rId41"/>
    <p:sldId id="549" r:id="rId42"/>
    <p:sldId id="550" r:id="rId43"/>
    <p:sldId id="551" r:id="rId44"/>
    <p:sldId id="552" r:id="rId45"/>
    <p:sldId id="553" r:id="rId46"/>
    <p:sldId id="554" r:id="rId47"/>
    <p:sldId id="555" r:id="rId48"/>
    <p:sldId id="556" r:id="rId49"/>
    <p:sldId id="557" r:id="rId50"/>
    <p:sldId id="558" r:id="rId51"/>
    <p:sldId id="559" r:id="rId52"/>
    <p:sldId id="560" r:id="rId53"/>
    <p:sldId id="561" r:id="rId54"/>
    <p:sldId id="562" r:id="rId55"/>
    <p:sldId id="604" r:id="rId56"/>
    <p:sldId id="563" r:id="rId57"/>
    <p:sldId id="564" r:id="rId58"/>
    <p:sldId id="565" r:id="rId59"/>
    <p:sldId id="566" r:id="rId60"/>
    <p:sldId id="567" r:id="rId61"/>
    <p:sldId id="568" r:id="rId62"/>
    <p:sldId id="569" r:id="rId63"/>
    <p:sldId id="570" r:id="rId64"/>
    <p:sldId id="571" r:id="rId65"/>
    <p:sldId id="572" r:id="rId66"/>
    <p:sldId id="573" r:id="rId67"/>
    <p:sldId id="574" r:id="rId68"/>
    <p:sldId id="575" r:id="rId69"/>
    <p:sldId id="576" r:id="rId70"/>
    <p:sldId id="577" r:id="rId71"/>
    <p:sldId id="578" r:id="rId72"/>
    <p:sldId id="605" r:id="rId73"/>
    <p:sldId id="579" r:id="rId74"/>
    <p:sldId id="580" r:id="rId75"/>
    <p:sldId id="581" r:id="rId76"/>
    <p:sldId id="582" r:id="rId77"/>
    <p:sldId id="583" r:id="rId78"/>
    <p:sldId id="584" r:id="rId79"/>
    <p:sldId id="585" r:id="rId80"/>
    <p:sldId id="586" r:id="rId81"/>
    <p:sldId id="587" r:id="rId82"/>
    <p:sldId id="588" r:id="rId83"/>
    <p:sldId id="589" r:id="rId84"/>
    <p:sldId id="590" r:id="rId85"/>
    <p:sldId id="591" r:id="rId86"/>
    <p:sldId id="592" r:id="rId87"/>
    <p:sldId id="593" r:id="rId88"/>
    <p:sldId id="594" r:id="rId89"/>
    <p:sldId id="595" r:id="rId90"/>
    <p:sldId id="596" r:id="rId91"/>
    <p:sldId id="597" r:id="rId92"/>
    <p:sldId id="598" r:id="rId93"/>
    <p:sldId id="599" r:id="rId94"/>
    <p:sldId id="600" r:id="rId95"/>
    <p:sldId id="601" r:id="rId96"/>
    <p:sldId id="602" r:id="rId97"/>
    <p:sldId id="606" r:id="rId98"/>
    <p:sldId id="607" r:id="rId99"/>
    <p:sldId id="608" r:id="rId100"/>
    <p:sldId id="609" r:id="rId101"/>
    <p:sldId id="610" r:id="rId102"/>
    <p:sldId id="611" r:id="rId103"/>
    <p:sldId id="688" r:id="rId104"/>
    <p:sldId id="612" r:id="rId105"/>
    <p:sldId id="613" r:id="rId106"/>
    <p:sldId id="614" r:id="rId107"/>
    <p:sldId id="615" r:id="rId108"/>
    <p:sldId id="689" r:id="rId109"/>
    <p:sldId id="618" r:id="rId110"/>
    <p:sldId id="619" r:id="rId111"/>
    <p:sldId id="620" r:id="rId112"/>
    <p:sldId id="621" r:id="rId113"/>
    <p:sldId id="622" r:id="rId114"/>
    <p:sldId id="623" r:id="rId115"/>
    <p:sldId id="624" r:id="rId116"/>
    <p:sldId id="625" r:id="rId117"/>
    <p:sldId id="626" r:id="rId118"/>
    <p:sldId id="627" r:id="rId119"/>
    <p:sldId id="628" r:id="rId120"/>
    <p:sldId id="629" r:id="rId121"/>
    <p:sldId id="630" r:id="rId122"/>
    <p:sldId id="631" r:id="rId123"/>
    <p:sldId id="632" r:id="rId124"/>
    <p:sldId id="633" r:id="rId125"/>
    <p:sldId id="690" r:id="rId126"/>
    <p:sldId id="691" r:id="rId127"/>
    <p:sldId id="634" r:id="rId128"/>
    <p:sldId id="635" r:id="rId129"/>
    <p:sldId id="636" r:id="rId130"/>
    <p:sldId id="637" r:id="rId131"/>
    <p:sldId id="638" r:id="rId132"/>
    <p:sldId id="639" r:id="rId133"/>
    <p:sldId id="640" r:id="rId134"/>
    <p:sldId id="641" r:id="rId135"/>
    <p:sldId id="642" r:id="rId136"/>
    <p:sldId id="643" r:id="rId137"/>
    <p:sldId id="644" r:id="rId138"/>
    <p:sldId id="645" r:id="rId139"/>
    <p:sldId id="646" r:id="rId140"/>
    <p:sldId id="647" r:id="rId141"/>
    <p:sldId id="648" r:id="rId142"/>
    <p:sldId id="649" r:id="rId143"/>
    <p:sldId id="650" r:id="rId144"/>
    <p:sldId id="651" r:id="rId1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 1.1 Cell Structure" id="{9407CFEC-70D9-B44A-AE96-C454D1B35D03}">
          <p14:sldIdLst>
            <p14:sldId id="512"/>
            <p14:sldId id="256"/>
            <p14:sldId id="257"/>
            <p14:sldId id="513"/>
            <p14:sldId id="514"/>
            <p14:sldId id="515"/>
            <p14:sldId id="516"/>
            <p14:sldId id="517"/>
            <p14:sldId id="518"/>
            <p14:sldId id="519"/>
            <p14:sldId id="520"/>
            <p14:sldId id="521"/>
            <p14:sldId id="522"/>
            <p14:sldId id="523"/>
            <p14:sldId id="524"/>
            <p14:sldId id="525"/>
            <p14:sldId id="526"/>
            <p14:sldId id="527"/>
            <p14:sldId id="528"/>
            <p14:sldId id="529"/>
            <p14:sldId id="530"/>
          </p14:sldIdLst>
        </p14:section>
        <p14:section name="KA 1.2 Transport across membranes" id="{6948F713-D6D8-4876-99A3-E61FE7AFFC3C}">
          <p14:sldIdLst>
            <p14:sldId id="603"/>
            <p14:sldId id="531"/>
            <p14:sldId id="532"/>
            <p14:sldId id="533"/>
            <p14:sldId id="534"/>
            <p14:sldId id="535"/>
            <p14:sldId id="536"/>
            <p14:sldId id="537"/>
            <p14:sldId id="538"/>
            <p14:sldId id="539"/>
            <p14:sldId id="540"/>
            <p14:sldId id="541"/>
            <p14:sldId id="542"/>
            <p14:sldId id="543"/>
            <p14:sldId id="544"/>
            <p14:sldId id="545"/>
            <p14:sldId id="546"/>
            <p14:sldId id="547"/>
            <p14:sldId id="548"/>
            <p14:sldId id="549"/>
            <p14:sldId id="550"/>
            <p14:sldId id="551"/>
            <p14:sldId id="552"/>
            <p14:sldId id="553"/>
            <p14:sldId id="554"/>
            <p14:sldId id="555"/>
            <p14:sldId id="556"/>
            <p14:sldId id="557"/>
            <p14:sldId id="558"/>
            <p14:sldId id="559"/>
            <p14:sldId id="560"/>
            <p14:sldId id="561"/>
            <p14:sldId id="562"/>
          </p14:sldIdLst>
        </p14:section>
        <p14:section name="KA 1.3 DNA and the production of proteins" id="{7D12F949-4BE9-44F5-9678-29F326D4C8B9}">
          <p14:sldIdLst>
            <p14:sldId id="604"/>
            <p14:sldId id="563"/>
            <p14:sldId id="564"/>
            <p14:sldId id="565"/>
            <p14:sldId id="566"/>
            <p14:sldId id="567"/>
            <p14:sldId id="568"/>
            <p14:sldId id="569"/>
            <p14:sldId id="570"/>
            <p14:sldId id="571"/>
            <p14:sldId id="572"/>
            <p14:sldId id="573"/>
            <p14:sldId id="574"/>
            <p14:sldId id="575"/>
            <p14:sldId id="576"/>
            <p14:sldId id="577"/>
            <p14:sldId id="578"/>
          </p14:sldIdLst>
        </p14:section>
        <p14:section name="KA 1.4 Proteins" id="{61AAE116-A8D7-4329-BE57-1442E9E9766C}">
          <p14:sldIdLst>
            <p14:sldId id="605"/>
            <p14:sldId id="579"/>
            <p14:sldId id="580"/>
            <p14:sldId id="581"/>
            <p14:sldId id="582"/>
            <p14:sldId id="583"/>
            <p14:sldId id="584"/>
            <p14:sldId id="585"/>
            <p14:sldId id="586"/>
            <p14:sldId id="587"/>
            <p14:sldId id="588"/>
            <p14:sldId id="589"/>
            <p14:sldId id="590"/>
            <p14:sldId id="591"/>
            <p14:sldId id="592"/>
            <p14:sldId id="593"/>
            <p14:sldId id="594"/>
            <p14:sldId id="595"/>
            <p14:sldId id="596"/>
            <p14:sldId id="597"/>
            <p14:sldId id="598"/>
            <p14:sldId id="599"/>
            <p14:sldId id="600"/>
            <p14:sldId id="601"/>
            <p14:sldId id="602"/>
            <p14:sldId id="606"/>
            <p14:sldId id="607"/>
            <p14:sldId id="608"/>
            <p14:sldId id="609"/>
            <p14:sldId id="610"/>
            <p14:sldId id="611"/>
          </p14:sldIdLst>
        </p14:section>
        <p14:section name="KA 1.5 Genetic Engineering" id="{92CFC577-E474-4732-B0ED-73A9C68FAD10}">
          <p14:sldIdLst>
            <p14:sldId id="688"/>
            <p14:sldId id="612"/>
            <p14:sldId id="613"/>
            <p14:sldId id="614"/>
            <p14:sldId id="615"/>
          </p14:sldIdLst>
        </p14:section>
        <p14:section name="KA 1.6 Cellular Respiration" id="{D95B2381-BA25-4BEB-9084-B639A36BAAA7}">
          <p14:sldIdLst>
            <p14:sldId id="689"/>
            <p14:sldId id="618"/>
            <p14:sldId id="619"/>
            <p14:sldId id="620"/>
            <p14:sldId id="621"/>
            <p14:sldId id="622"/>
            <p14:sldId id="623"/>
            <p14:sldId id="624"/>
            <p14:sldId id="625"/>
            <p14:sldId id="626"/>
            <p14:sldId id="627"/>
            <p14:sldId id="628"/>
            <p14:sldId id="629"/>
            <p14:sldId id="630"/>
            <p14:sldId id="631"/>
            <p14:sldId id="632"/>
            <p14:sldId id="633"/>
            <p14:sldId id="690"/>
            <p14:sldId id="691"/>
            <p14:sldId id="634"/>
            <p14:sldId id="635"/>
            <p14:sldId id="636"/>
            <p14:sldId id="637"/>
            <p14:sldId id="638"/>
            <p14:sldId id="639"/>
            <p14:sldId id="640"/>
            <p14:sldId id="641"/>
            <p14:sldId id="642"/>
            <p14:sldId id="643"/>
            <p14:sldId id="644"/>
            <p14:sldId id="645"/>
            <p14:sldId id="646"/>
            <p14:sldId id="647"/>
            <p14:sldId id="648"/>
            <p14:sldId id="649"/>
            <p14:sldId id="650"/>
            <p14:sldId id="65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3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1" autoAdjust="0"/>
    <p:restoredTop sz="94653"/>
  </p:normalViewPr>
  <p:slideViewPr>
    <p:cSldViewPr snapToGrid="0">
      <p:cViewPr varScale="1">
        <p:scale>
          <a:sx n="85" d="100"/>
          <a:sy n="85" d="100"/>
        </p:scale>
        <p:origin x="4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D2542-1B5E-4B31-DBA2-2766388A3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2C275D-D35A-4F1C-8708-6DAA5481F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42A42-6866-0CDA-A349-8750C206A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4B94-1B9F-A614-C9D5-BD8AA01C5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0659-F451-3C49-32D2-85A1FDEF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4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0B876-7078-A556-9974-D428843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A90D5-0AFE-E3D5-10D5-DF54420E8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DD035-B77E-8335-4D3A-A14B36F65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722B7-ECAE-EBDC-5E04-63AE5F4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88D74-8F88-98FB-2A21-5C91CEC0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4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F3D676-3869-56AF-BD93-0297D6628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3F71A-05D8-A78B-F9D2-62A887A0F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A7F1-1728-5C72-9C1E-48BB3AA3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0E6BD-35FB-FD87-10BB-CB09E997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DCE81-88FB-8591-B684-5BAAF4CFA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4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D9C25-2A55-A1AE-F8CE-F8AABD860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4AA74-E97E-5345-2698-F33EF1BAA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D3E0D-82A7-2EDC-6B58-5DA11B66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51910-EDDB-CE14-7F7D-D99BCD9BC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23A17-6AB0-D224-6887-09725CFD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0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FB5DC-336D-CA5E-99A0-D6E300AD7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84D7A-7F69-8222-33B2-A3C3078B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5E868-7C74-027C-CA6D-462A1D24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D45C8-209F-50BD-DF62-111DFEEE3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13988-62D6-1DE5-A0F1-B8E0BBF69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4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5161-687B-29F2-182A-AF65E7C7D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9D9ED-0674-0C8F-2298-D439AA9EF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2527ED-D2B4-6D47-D5E9-A207540A5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37AEFB-453C-F184-FAE4-D8C74A0E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C1784-23B0-A1A5-6D95-BA91B1F15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A8593-9BE0-0F1B-4F9C-689A5BF0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3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FAA26-2982-1431-5D34-B802A74B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AA0D8-8D7A-5DCC-5D1C-A5182B9A4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99D7F-4EA3-55FE-0899-9777332E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AC533-9799-94E8-5D63-6EDB7D67F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7C3774-4EE4-3122-43C1-861503629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06DDF-3177-E4D8-5F04-F349A314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2C4679-3772-803D-D4DF-CF48A3E9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D4C39-CE9A-25C8-A9D4-FCC99F2D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3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E69F4-E200-D04C-D54B-7E332446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BE7-8A3B-0A35-3BEF-464EF2D2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9F11A-0A8D-3168-F603-6853F4BCB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5F443F-5EB7-0702-5CC7-4D17CBD6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CDC9F-DD71-8E56-0A39-133B6941F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73A2A9-5F9B-6022-AD7E-CB6488705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361B02-02B8-A512-68FF-BFE2B646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6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9F436-E6A8-0E5B-D71C-552B8AF4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BD6FA-0DDE-3505-4F45-0A361844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6636BF-7B43-C95C-56E8-D0C449934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AF6A2-626C-2E08-6D3A-D34FF89C0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E66F6-2B42-A379-55AE-1E1DD5FE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E2662-0653-577C-78E6-603132BE4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9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C258B-F821-EB9D-299A-3C0E0622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B1D04-ECDF-A3C2-AB24-A3B7CE212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0ADB2-999F-5DFE-6BF8-635D3DEDB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6E5BA-0B26-66C0-BFAA-A4397FF2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A207F-7E77-AE40-9888-4BAC8407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2C6DD1-5324-1AFC-8060-182F13EF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0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48B8DD-3A9A-7382-E9CA-2A330E8A9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A9ABB-E593-4262-F271-FBD6C0B95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8EA4E-9998-5557-0B4B-CB176A813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935A-DC50-D941-B6F6-16263874503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CFEF5-1FDE-5A7A-B2A9-ED04F8C7C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96CBB-038A-ADEA-F58D-B9956FEFE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A8D4C-88C0-304C-A177-AAA3B1A58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8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esson: Comparing Cells">
            <a:extLst>
              <a:ext uri="{FF2B5EF4-FFF2-40B4-BE49-F238E27FC236}">
                <a16:creationId xmlns:a16="http://schemas.microsoft.com/office/drawing/2014/main" id="{39127C62-D973-1ABF-014C-035CA58A6B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5" t="11964" r="9260" b="13375"/>
          <a:stretch/>
        </p:blipFill>
        <p:spPr bwMode="auto">
          <a:xfrm>
            <a:off x="2991553" y="875341"/>
            <a:ext cx="6344357" cy="575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1.1 </a:t>
            </a:r>
            <a:r>
              <a:rPr lang="en-US" b="1" dirty="0"/>
              <a:t>Cell Structure</a:t>
            </a:r>
          </a:p>
        </p:txBody>
      </p:sp>
    </p:spTree>
    <p:extLst>
      <p:ext uri="{BB962C8B-B14F-4D97-AF65-F5344CB8AC3E}">
        <p14:creationId xmlns:p14="http://schemas.microsoft.com/office/powerpoint/2010/main" val="3548397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cytoplasm?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6216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Becomes denatured.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520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does it mean when an enzyme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 denatured?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576308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 in their sh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ape which will affect the rate of reaction.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696090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1.5 </a:t>
            </a:r>
            <a:r>
              <a:rPr lang="en-US" b="1" dirty="0"/>
              <a:t>Genetic Engineering</a:t>
            </a:r>
          </a:p>
        </p:txBody>
      </p:sp>
      <p:pic>
        <p:nvPicPr>
          <p:cNvPr id="3" name="Picture 6" descr="Genetic modification: CRISPR - Iberdrola">
            <a:extLst>
              <a:ext uri="{FF2B5EF4-FFF2-40B4-BE49-F238E27FC236}">
                <a16:creationId xmlns:a16="http://schemas.microsoft.com/office/drawing/2014/main" id="{9489CF19-709A-C426-FF1F-AFC105B0E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736" y="1485744"/>
            <a:ext cx="7842328" cy="5228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91418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genetic engineering?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885642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Genetic information is where DNA can be transferred from one cell to another.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75455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162075" y="1989988"/>
            <a:ext cx="587285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Put the stages of genetic engineering into the correct order: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8424FD4B-13B4-613F-F7B5-12767327C796}"/>
              </a:ext>
            </a:extLst>
          </p:cNvPr>
          <p:cNvSpPr/>
          <p:nvPr/>
        </p:nvSpPr>
        <p:spPr>
          <a:xfrm>
            <a:off x="6165296" y="2077515"/>
            <a:ext cx="62238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Identify section of DNA  that contains required gene from source chromosome.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0A9FCD-E7CD-B25B-8F2D-03E23A3491CA}"/>
              </a:ext>
            </a:extLst>
          </p:cNvPr>
          <p:cNvSpPr/>
          <p:nvPr/>
        </p:nvSpPr>
        <p:spPr>
          <a:xfrm>
            <a:off x="6165296" y="1286853"/>
            <a:ext cx="62238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 required gene.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AF1840-54A3-FEAC-6129-73F8649ECCC0}"/>
              </a:ext>
            </a:extLst>
          </p:cNvPr>
          <p:cNvSpPr/>
          <p:nvPr/>
        </p:nvSpPr>
        <p:spPr>
          <a:xfrm>
            <a:off x="6165296" y="3990225"/>
            <a:ext cx="62238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 plasmid from bacterial cell.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2D4808-563C-4490-6780-44CAA0E50A2B}"/>
              </a:ext>
            </a:extLst>
          </p:cNvPr>
          <p:cNvSpPr/>
          <p:nvPr/>
        </p:nvSpPr>
        <p:spPr>
          <a:xfrm>
            <a:off x="6165296" y="60243"/>
            <a:ext cx="569240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required gene into bacterial plasmid.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DA7553-27EB-524F-A7E7-30FBC2E15E14}"/>
              </a:ext>
            </a:extLst>
          </p:cNvPr>
          <p:cNvSpPr/>
          <p:nvPr/>
        </p:nvSpPr>
        <p:spPr>
          <a:xfrm>
            <a:off x="6157070" y="5016780"/>
            <a:ext cx="58382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plasmid into host bacterial cell to produce a genetically modified (GM) organism.</a:t>
            </a:r>
          </a:p>
        </p:txBody>
      </p:sp>
    </p:spTree>
    <p:extLst>
      <p:ext uri="{BB962C8B-B14F-4D97-AF65-F5344CB8AC3E}">
        <p14:creationId xmlns:p14="http://schemas.microsoft.com/office/powerpoint/2010/main" val="377013475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808357B-761F-D41B-3398-D8B7E41BFC6D}"/>
              </a:ext>
            </a:extLst>
          </p:cNvPr>
          <p:cNvSpPr/>
          <p:nvPr/>
        </p:nvSpPr>
        <p:spPr>
          <a:xfrm>
            <a:off x="6135329" y="0"/>
            <a:ext cx="62238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Identify section of DNA  that contains required gene from source chromosome.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6D09A2-74BA-8A01-1128-3D2F148302D6}"/>
              </a:ext>
            </a:extLst>
          </p:cNvPr>
          <p:cNvSpPr/>
          <p:nvPr/>
        </p:nvSpPr>
        <p:spPr>
          <a:xfrm>
            <a:off x="6135329" y="1697601"/>
            <a:ext cx="62238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 required gene.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DA41C2-839A-97E2-1496-574616E665D6}"/>
              </a:ext>
            </a:extLst>
          </p:cNvPr>
          <p:cNvSpPr/>
          <p:nvPr/>
        </p:nvSpPr>
        <p:spPr>
          <a:xfrm>
            <a:off x="6135329" y="2594715"/>
            <a:ext cx="62238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 plasmid from bacterial cell.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BB1C95-6B71-6B13-14AB-8195A86378DA}"/>
              </a:ext>
            </a:extLst>
          </p:cNvPr>
          <p:cNvSpPr/>
          <p:nvPr/>
        </p:nvSpPr>
        <p:spPr>
          <a:xfrm>
            <a:off x="6165296" y="3805747"/>
            <a:ext cx="569240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required gene into bacterial plasmid.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3F151-9FC5-45FA-ECF3-3ECBE8F17886}"/>
              </a:ext>
            </a:extLst>
          </p:cNvPr>
          <p:cNvSpPr/>
          <p:nvPr/>
        </p:nvSpPr>
        <p:spPr>
          <a:xfrm>
            <a:off x="6157070" y="5016780"/>
            <a:ext cx="58382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plasmid into host bacterial cell to produce a genetically modified (GM) organism.</a:t>
            </a:r>
          </a:p>
        </p:txBody>
      </p:sp>
    </p:spTree>
    <p:extLst>
      <p:ext uri="{BB962C8B-B14F-4D97-AF65-F5344CB8AC3E}">
        <p14:creationId xmlns:p14="http://schemas.microsoft.com/office/powerpoint/2010/main" val="180725129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1.6 </a:t>
            </a:r>
            <a:r>
              <a:rPr lang="en-US" b="1" dirty="0"/>
              <a:t>Cellular Respiration</a:t>
            </a:r>
          </a:p>
        </p:txBody>
      </p:sp>
      <p:pic>
        <p:nvPicPr>
          <p:cNvPr id="11266" name="Picture 2" descr="Cellular respiration (article) | Khan Academy">
            <a:extLst>
              <a:ext uri="{FF2B5EF4-FFF2-40B4-BE49-F238E27FC236}">
                <a16:creationId xmlns:a16="http://schemas.microsoft.com/office/drawing/2014/main" id="{C86D05C5-5A95-BA2D-7A1B-9000C7162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335527"/>
            <a:ext cx="5524500" cy="531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79381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respiration?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930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54864" y="2755770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Site of chemical reactions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7926662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36877" y="1625060"/>
            <a:ext cx="1068382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chemical energy stored in glucose must be released by all cells through a series of enzyme-controlled reactions called respiration.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116977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energy released from the breakdown of glucose used to generate?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793372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ATP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895803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4 cellular activities ATP is used for?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058591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27044" y="2136338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Muscle cell contractions, cell division, protein synthesis and transmission of nerve impulses.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49394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glucose broken down into?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260416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Glucose is broken down into two molecules of pyruvate.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242437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breakdown of glucose into two molecules of pyruvate releases what?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82084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Yields two molecules of ATP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5191299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needs to be present for aerobic respiration to take place?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60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vacuole?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31564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Oxygen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327764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to the pyruvate when oxygen is available?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638040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Pyruvate is broken down to carbon dioxide and water, releasing enough energy to yield a large number of ATP molecules.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2381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to pyruvate when there is an absence of oxygen?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1548624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Fermentation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47226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pyruvate molecules converted to in fermentation in animal cells?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604834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Pyruvate is converted to lactate in animal cells.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217504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pyruvate molecules converted to in fermentation in plant and yeast cells?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853954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Pyruvate is converted carbon dioxide and ethanol in plant and yeast cells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976535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word equation for respiration?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4153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25367" y="2824596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Contains sell sap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84780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Glucose + oxygen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 Carbon dioxide + water + energy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881905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word equation for fermentation in animal cells?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48642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Glucose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 lactate +energy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013981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word equation fo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 fermentation in yeast and plant cells?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672713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Glucose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 carbon dioxide + ethanol +energy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164159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Where in the cell does respiration begin?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071544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Cytoplasm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814324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Where is the process of fermentation completed?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6032488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Fermentation also takes place in the cytoplasm.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029744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Where is aerobic respiration completed? 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8086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nucleus?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34070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Mitochondira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1110240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685260" y="1952069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Correct this sentence: The lower the energy requirement of a cell, the smaller the number of mitochondria present in that cell.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3011681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C86DDD4-04A7-73E5-B8D9-A06A17548679}"/>
              </a:ext>
            </a:extLst>
          </p:cNvPr>
          <p:cNvSpPr/>
          <p:nvPr/>
        </p:nvSpPr>
        <p:spPr>
          <a:xfrm>
            <a:off x="685260" y="1952069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Correct this sentence: The 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the energy requirement of a cell, the 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greater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the number of mitochondria present in that cell.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290181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Give an example of a cell that would have a large number of mitochondria?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349530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Sperm cells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545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Controls all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cell activities and stores genetic information.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246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ribosome?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1614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95870" y="2755770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Site of protein synthesis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7673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81333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plasmid?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0148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74529" y="2854093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Plasmids contains DNA.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857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cell wall?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4558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plant cell walls made of?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2503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05703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Plant cell walls are made of cellulose.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9188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1.2 </a:t>
            </a:r>
            <a:r>
              <a:rPr lang="en-US" b="1" dirty="0"/>
              <a:t>Transport across membranes</a:t>
            </a:r>
          </a:p>
        </p:txBody>
      </p:sp>
      <p:pic>
        <p:nvPicPr>
          <p:cNvPr id="8194" name="Picture 2" descr="Main Difference Between Osmosis and Diffusion in Biology | YourDictionary">
            <a:extLst>
              <a:ext uri="{FF2B5EF4-FFF2-40B4-BE49-F238E27FC236}">
                <a16:creationId xmlns:a16="http://schemas.microsoft.com/office/drawing/2014/main" id="{35184977-4DB3-D3F3-6232-5D3BBF8C8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499025"/>
            <a:ext cx="8763000" cy="492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405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does the cell membrane consist of?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7759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86039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Phospholipids and proteins.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9547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cell membrane is described as being…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7556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Selectively permeable.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7666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does selectively permeable mean?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8065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Some molecules can move through the membrane and some cannot.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37271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passive transport?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636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Provides structure/support to the cell.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76266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Passive transport occurs down a concentration gradient (high to low).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4918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Does passive transport require energy?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7362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Passive transport does not require energy.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5887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Give two examples of passive transport.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9674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54865" y="2804932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Diffusion and osmosis.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03031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definition of diffusion?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3660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Diffusion is the movement of molecules down a concentration gradient from a higher to a lower concentration.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985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Name 3 substances that are moved in/out of cells by diffusion.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01796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95870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Glucose, oxygen and carbon dioxide.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38001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definition of osmosis?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612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mitochondria?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12419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76206" y="1556235"/>
            <a:ext cx="1068382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Osmosis is the movement of </a:t>
            </a:r>
            <a:r>
              <a:rPr lang="en-GB" sz="5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water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molecules from a higher </a:t>
            </a:r>
            <a:r>
              <a:rPr lang="en-GB" sz="5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water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concentration to a lower </a:t>
            </a:r>
            <a:r>
              <a:rPr lang="en-GB" sz="5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water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concentration through a selectively permeable membrane.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89881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967335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to an animal cell in pure water?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45668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Animal cells burst in pure water or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an environment with a higher water concentration than inside the cell.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6061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060224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to an animal cell in an environment with a lower water concentration outside the cell than inside?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03903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14764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animal cell would shrink.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9710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would happen to a plant cell placed in pure water?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9228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would become turgid.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50119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Why do animal cells burst and not become turgid like plant cells in a similar solution?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63311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Animal cells do not have a cell wall. Plant cells have a cell wall and maintains its structure.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31010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ter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is given to a plant cell placed in strong salt solution?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616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Site of cellular respiration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25880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35200" y="2814764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Plasmolysed (the cell membrane pulls away from the cell wall)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785112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type of transport called that requires energy?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29518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877884" y="287375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Active Transport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82349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699321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Which direction does active transport move </a:t>
            </a:r>
            <a:r>
              <a:rPr lang="en-GB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moleccules</a:t>
            </a:r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47205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6" y="2372311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Active transport moves molecules and ions against the concentration gradient.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53099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1.3 </a:t>
            </a:r>
            <a:r>
              <a:rPr lang="en-US" b="1" dirty="0"/>
              <a:t>DNA and the production of proteins</a:t>
            </a:r>
          </a:p>
        </p:txBody>
      </p:sp>
      <p:pic>
        <p:nvPicPr>
          <p:cNvPr id="9218" name="Picture 2" descr="How do Cells Read Genes?">
            <a:extLst>
              <a:ext uri="{FF2B5EF4-FFF2-40B4-BE49-F238E27FC236}">
                <a16:creationId xmlns:a16="http://schemas.microsoft.com/office/drawing/2014/main" id="{472A6E87-C319-1EFB-445B-1CD8FAFE4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405479"/>
            <a:ext cx="5905500" cy="5452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0091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would you describe the twisted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structure of DNA?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26588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Double stranded helix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59300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are the two strands of DNA held together?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40763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828722" y="287375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Complimentary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base pairs</a:t>
            </a:r>
            <a:endParaRPr lang="en-GB" sz="54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288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chloroplast?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7203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four bases?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9133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Adenine, guanine, thymine and cytosine.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32107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Which bases are complimentary to each other?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27883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86038" y="2726273"/>
            <a:ext cx="1068382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Adenine + Thymine</a:t>
            </a:r>
          </a:p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Guanine + Cytosine </a:t>
            </a:r>
          </a:p>
          <a:p>
            <a:pPr algn="ctr"/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(Straight letters AT</a:t>
            </a:r>
          </a:p>
          <a:p>
            <a:pPr algn="ctr"/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Curly letters GC)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3422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does the base sequenc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of DNA determine?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13550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76207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amino acid sequence in proteins.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79207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a gene?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128227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897548" y="2883590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section of DNA which codes for a protein.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861235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mRNA and what does it do?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643335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Messenger RNA is a molecule which carries a complimentary copy of the genetic code form the DNA, in the nucleus, to a ribosome.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630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74529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Site of photosynthesis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383057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after the complementary copy of the genetic code reaches the ribosome?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80946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76206" y="2854093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Amino acids are assembled to make a protein. 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041069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5BD9C-0E63-CB7B-36DB-7DF1C6A0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97" y="334537"/>
            <a:ext cx="10515600" cy="1325563"/>
          </a:xfrm>
        </p:spPr>
        <p:txBody>
          <a:bodyPr/>
          <a:lstStyle/>
          <a:p>
            <a:r>
              <a:rPr lang="en-US" dirty="0"/>
              <a:t>KA 1.4 </a:t>
            </a:r>
            <a:r>
              <a:rPr lang="en-US" b="1" dirty="0"/>
              <a:t>Proteins</a:t>
            </a:r>
          </a:p>
        </p:txBody>
      </p:sp>
      <p:pic>
        <p:nvPicPr>
          <p:cNvPr id="10242" name="Picture 2" descr="Lesson Video: Proteins | Nagwa">
            <a:extLst>
              <a:ext uri="{FF2B5EF4-FFF2-40B4-BE49-F238E27FC236}">
                <a16:creationId xmlns:a16="http://schemas.microsoft.com/office/drawing/2014/main" id="{E7705591-6119-A10B-BBCE-FCBBAC2D9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703" y="1251347"/>
            <a:ext cx="10001250" cy="562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75586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Why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 proteins have a v</a:t>
            </a:r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ariety of shapes and functions?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098418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6" y="2967335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difference in the sequence of amino acids.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723426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5 main functions of proteins?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851050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Structural, hormones, antibodies, receptors and enzymes (SHARE)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44280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an enzyme?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719366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Biological Catalyst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811414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biological catalysts?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17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the function of a cell membrane?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770561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05703" y="2967335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Speed up chemical reactions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297283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True or false: Enzymes are made by all living cells.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072166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True: Enzymes are made by all living cells.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181664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True or False: Enzymes are changed in the process.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691353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False: Enzymes remain unchanged in the process (can be used again and again!)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894160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419789" y="2505670"/>
            <a:ext cx="5853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Label the enzyme: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  <p:pic>
        <p:nvPicPr>
          <p:cNvPr id="1026" name="Picture 2" descr="Quia - gBio: Section 2-4 Enzymes">
            <a:extLst>
              <a:ext uri="{FF2B5EF4-FFF2-40B4-BE49-F238E27FC236}">
                <a16:creationId xmlns:a16="http://schemas.microsoft.com/office/drawing/2014/main" id="{D3144BE4-C2F8-43D4-77F8-837FFFC6D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626" y="1573270"/>
            <a:ext cx="5071560" cy="371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63180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pic>
        <p:nvPicPr>
          <p:cNvPr id="2" name="Picture 2" descr="Quia - gBio: Section 2-4 Enzymes">
            <a:extLst>
              <a:ext uri="{FF2B5EF4-FFF2-40B4-BE49-F238E27FC236}">
                <a16:creationId xmlns:a16="http://schemas.microsoft.com/office/drawing/2014/main" id="{3B4BF341-5B81-0096-0CCB-6DADC99CE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300" y="1253612"/>
            <a:ext cx="6663625" cy="487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627905" y="1780250"/>
            <a:ext cx="2656813" cy="175432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Active Site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0FE262-F794-A4C9-9845-C907044F5498}"/>
              </a:ext>
            </a:extLst>
          </p:cNvPr>
          <p:cNvSpPr/>
          <p:nvPr/>
        </p:nvSpPr>
        <p:spPr>
          <a:xfrm>
            <a:off x="4887299" y="4430044"/>
            <a:ext cx="2656813" cy="92333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Enzyme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3E588-53D1-CBDD-1E22-4526FB36143F}"/>
              </a:ext>
            </a:extLst>
          </p:cNvPr>
          <p:cNvSpPr/>
          <p:nvPr/>
        </p:nvSpPr>
        <p:spPr>
          <a:xfrm>
            <a:off x="8254848" y="1544276"/>
            <a:ext cx="2929472" cy="92333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Substrate</a:t>
            </a:r>
          </a:p>
        </p:txBody>
      </p:sp>
    </p:spTree>
    <p:extLst>
      <p:ext uri="{BB962C8B-B14F-4D97-AF65-F5344CB8AC3E}">
        <p14:creationId xmlns:p14="http://schemas.microsoft.com/office/powerpoint/2010/main" val="393170469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word would you use to describe the shape of the active site to the substrate?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94691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986038" y="2598454"/>
            <a:ext cx="106838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Enzyme active sites are </a:t>
            </a:r>
            <a:r>
              <a:rPr lang="en-GB" sz="5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complimentary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their specific substrate.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6382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1253612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type of enzyme reaction is this?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  <p:pic>
        <p:nvPicPr>
          <p:cNvPr id="2050" name="Picture 2" descr="Enzymes Flashcards | Quizlet">
            <a:extLst>
              <a:ext uri="{FF2B5EF4-FFF2-40B4-BE49-F238E27FC236}">
                <a16:creationId xmlns:a16="http://schemas.microsoft.com/office/drawing/2014/main" id="{AD978151-3191-BD57-C49E-5B31412DC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535" y="2556399"/>
            <a:ext cx="6439822" cy="359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140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Controls what enters and exits the cell.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379246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7307" y="1349365"/>
            <a:ext cx="122481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Degradation reaction (larger molecule broken down into smaller molecules)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pic>
        <p:nvPicPr>
          <p:cNvPr id="4098" name="Picture 2" descr="Enzymes Flashcards | Quizlet">
            <a:extLst>
              <a:ext uri="{FF2B5EF4-FFF2-40B4-BE49-F238E27FC236}">
                <a16:creationId xmlns:a16="http://schemas.microsoft.com/office/drawing/2014/main" id="{8751F001-A0EA-9F58-7C9A-478A496AF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781" y="3251176"/>
            <a:ext cx="5398438" cy="301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04752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1778363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type of enzyme reaction is this?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  <p:pic>
        <p:nvPicPr>
          <p:cNvPr id="5122" name="Picture 2" descr="Enzyme Mechanisms">
            <a:extLst>
              <a:ext uri="{FF2B5EF4-FFF2-40B4-BE49-F238E27FC236}">
                <a16:creationId xmlns:a16="http://schemas.microsoft.com/office/drawing/2014/main" id="{66E2528D-810B-F9FD-DBE3-299F27108E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66" b="7261"/>
          <a:stretch/>
        </p:blipFill>
        <p:spPr bwMode="auto">
          <a:xfrm>
            <a:off x="3185652" y="3226445"/>
            <a:ext cx="5623898" cy="3631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29522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858220" y="1362865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Synthesis reaction (smaller molecules build up into a larger molecule)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pic>
        <p:nvPicPr>
          <p:cNvPr id="2" name="Picture 2" descr="Enzyme Mechanisms">
            <a:extLst>
              <a:ext uri="{FF2B5EF4-FFF2-40B4-BE49-F238E27FC236}">
                <a16:creationId xmlns:a16="http://schemas.microsoft.com/office/drawing/2014/main" id="{F30A1130-F36C-87EF-5B62-B400593173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66" b="7261"/>
          <a:stretch/>
        </p:blipFill>
        <p:spPr bwMode="auto">
          <a:xfrm>
            <a:off x="3185652" y="3226445"/>
            <a:ext cx="5623898" cy="3631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67803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1696430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Fill in the diagram: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8DE993AD-3090-293B-90EC-265074D5F1C5}"/>
              </a:ext>
            </a:extLst>
          </p:cNvPr>
          <p:cNvSpPr/>
          <p:nvPr/>
        </p:nvSpPr>
        <p:spPr>
          <a:xfrm>
            <a:off x="629265" y="3637935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3B25BF-9DBC-AB72-E7B2-00B994FB2AB3}"/>
              </a:ext>
            </a:extLst>
          </p:cNvPr>
          <p:cNvSpPr/>
          <p:nvPr/>
        </p:nvSpPr>
        <p:spPr>
          <a:xfrm>
            <a:off x="4596580" y="2959509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15A25E-4932-AC14-FB5B-FA2FFD65E7F4}"/>
              </a:ext>
            </a:extLst>
          </p:cNvPr>
          <p:cNvSpPr/>
          <p:nvPr/>
        </p:nvSpPr>
        <p:spPr>
          <a:xfrm>
            <a:off x="8563896" y="3637935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75EA013-785E-0D8F-56DF-C0D9E83C1621}"/>
              </a:ext>
            </a:extLst>
          </p:cNvPr>
          <p:cNvCxnSpPr/>
          <p:nvPr/>
        </p:nvCxnSpPr>
        <p:spPr>
          <a:xfrm>
            <a:off x="3618271" y="3977148"/>
            <a:ext cx="4660490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1702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6F72B50-E631-FF18-0C2F-42E445DF29C7}"/>
              </a:ext>
            </a:extLst>
          </p:cNvPr>
          <p:cNvSpPr/>
          <p:nvPr/>
        </p:nvSpPr>
        <p:spPr>
          <a:xfrm>
            <a:off x="629265" y="3637935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DB8C8C-E0F3-8B91-9C1B-D04E3B82A33A}"/>
              </a:ext>
            </a:extLst>
          </p:cNvPr>
          <p:cNvSpPr/>
          <p:nvPr/>
        </p:nvSpPr>
        <p:spPr>
          <a:xfrm>
            <a:off x="4596580" y="2959509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ECDE7D-1F5C-AC8A-DBA3-A76EF3483F6D}"/>
              </a:ext>
            </a:extLst>
          </p:cNvPr>
          <p:cNvSpPr/>
          <p:nvPr/>
        </p:nvSpPr>
        <p:spPr>
          <a:xfrm>
            <a:off x="8563896" y="3637935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02E2B72-5656-4C57-C410-6EC5F28BAFF4}"/>
              </a:ext>
            </a:extLst>
          </p:cNvPr>
          <p:cNvCxnSpPr/>
          <p:nvPr/>
        </p:nvCxnSpPr>
        <p:spPr>
          <a:xfrm>
            <a:off x="3618271" y="3977148"/>
            <a:ext cx="4660490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4142193" y="2837057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Enzyme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854B7C-DDE6-81AD-982A-8977EA55E564}"/>
              </a:ext>
            </a:extLst>
          </p:cNvPr>
          <p:cNvSpPr/>
          <p:nvPr/>
        </p:nvSpPr>
        <p:spPr>
          <a:xfrm>
            <a:off x="266877" y="3515483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Substrate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B8569C-420C-6B86-DE7D-903D11BEA5C1}"/>
              </a:ext>
            </a:extLst>
          </p:cNvPr>
          <p:cNvSpPr/>
          <p:nvPr/>
        </p:nvSpPr>
        <p:spPr>
          <a:xfrm>
            <a:off x="8278761" y="3504748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Product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099168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Give an example of a degradation reaction.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835910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45032" y="2136338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</a:t>
            </a:r>
          </a:p>
          <a:p>
            <a:pPr algn="ctr"/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8273D48-1F65-E58E-A515-524CD4F048AD}"/>
              </a:ext>
            </a:extLst>
          </p:cNvPr>
          <p:cNvSpPr/>
          <p:nvPr/>
        </p:nvSpPr>
        <p:spPr>
          <a:xfrm>
            <a:off x="845576" y="3910608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24EE72-52AF-A618-DE8B-28EBA5037398}"/>
              </a:ext>
            </a:extLst>
          </p:cNvPr>
          <p:cNvSpPr/>
          <p:nvPr/>
        </p:nvSpPr>
        <p:spPr>
          <a:xfrm>
            <a:off x="4812891" y="3232182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F1F6E-7EE0-F0B3-E43F-418FBB71DD07}"/>
              </a:ext>
            </a:extLst>
          </p:cNvPr>
          <p:cNvSpPr/>
          <p:nvPr/>
        </p:nvSpPr>
        <p:spPr>
          <a:xfrm>
            <a:off x="8780207" y="3910608"/>
            <a:ext cx="2723535" cy="678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9D5A9B4-B378-A7BC-B0B8-0BF89761A9DD}"/>
              </a:ext>
            </a:extLst>
          </p:cNvPr>
          <p:cNvCxnSpPr/>
          <p:nvPr/>
        </p:nvCxnSpPr>
        <p:spPr>
          <a:xfrm>
            <a:off x="3834582" y="4249821"/>
            <a:ext cx="4660490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9EE1F87-90E3-7AD0-9679-B77DAAC70141}"/>
              </a:ext>
            </a:extLst>
          </p:cNvPr>
          <p:cNvSpPr/>
          <p:nvPr/>
        </p:nvSpPr>
        <p:spPr>
          <a:xfrm>
            <a:off x="4358504" y="3109730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Amylase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47946-21C6-C3BB-B774-A1D023F82BDE}"/>
              </a:ext>
            </a:extLst>
          </p:cNvPr>
          <p:cNvSpPr/>
          <p:nvPr/>
        </p:nvSpPr>
        <p:spPr>
          <a:xfrm>
            <a:off x="483188" y="3788156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Starch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617AB7-695F-826C-26D0-3909F11BDC41}"/>
              </a:ext>
            </a:extLst>
          </p:cNvPr>
          <p:cNvSpPr/>
          <p:nvPr/>
        </p:nvSpPr>
        <p:spPr>
          <a:xfrm>
            <a:off x="8495072" y="3777421"/>
            <a:ext cx="34483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Maltose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221371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enzymes, and other proteins, affected by?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663400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15F4A-3946-3981-1C8A-E281FE727325}"/>
              </a:ext>
            </a:extLst>
          </p:cNvPr>
          <p:cNvSpPr/>
          <p:nvPr/>
        </p:nvSpPr>
        <p:spPr>
          <a:xfrm>
            <a:off x="1015535" y="2883589"/>
            <a:ext cx="106838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Temperature and pH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A4FC5D-903D-7F38-E839-FD67F8CB8CFB}"/>
              </a:ext>
            </a:extLst>
          </p:cNvPr>
          <p:cNvGrpSpPr/>
          <p:nvPr/>
        </p:nvGrpSpPr>
        <p:grpSpPr>
          <a:xfrm>
            <a:off x="107307" y="145616"/>
            <a:ext cx="3727275" cy="1107996"/>
            <a:chOff x="888972" y="573319"/>
            <a:chExt cx="3727275" cy="110799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7A711986-59B1-6E39-46CD-24E4A8D1591B}"/>
                </a:ext>
              </a:extLst>
            </p:cNvPr>
            <p:cNvSpPr/>
            <p:nvPr/>
          </p:nvSpPr>
          <p:spPr>
            <a:xfrm>
              <a:off x="988687" y="669072"/>
              <a:ext cx="3494823" cy="1012243"/>
            </a:xfrm>
            <a:prstGeom prst="roundRect">
              <a:avLst>
                <a:gd name="adj" fmla="val 44876"/>
              </a:avLst>
            </a:prstGeom>
            <a:solidFill>
              <a:srgbClr val="EB351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FDD1B8-5594-3BBC-7C21-C55088B3916D}"/>
                </a:ext>
              </a:extLst>
            </p:cNvPr>
            <p:cNvSpPr/>
            <p:nvPr/>
          </p:nvSpPr>
          <p:spPr>
            <a:xfrm>
              <a:off x="888972" y="573319"/>
              <a:ext cx="372727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711338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3CD99C-B107-3BC9-1264-5EA5517EBFED}"/>
              </a:ext>
            </a:extLst>
          </p:cNvPr>
          <p:cNvSpPr/>
          <p:nvPr/>
        </p:nvSpPr>
        <p:spPr>
          <a:xfrm>
            <a:off x="754086" y="2551837"/>
            <a:ext cx="10683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happens to an enzyme if the temperature is too high?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5EE733F-9575-8B01-2FCA-5E21B23888D4}"/>
              </a:ext>
            </a:extLst>
          </p:cNvPr>
          <p:cNvGrpSpPr/>
          <p:nvPr/>
        </p:nvGrpSpPr>
        <p:grpSpPr>
          <a:xfrm>
            <a:off x="107307" y="145616"/>
            <a:ext cx="4107205" cy="1107996"/>
            <a:chOff x="888972" y="573319"/>
            <a:chExt cx="4107205" cy="110799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F4ED0D77-4667-DAA7-118B-5442D806163F}"/>
                </a:ext>
              </a:extLst>
            </p:cNvPr>
            <p:cNvSpPr/>
            <p:nvPr/>
          </p:nvSpPr>
          <p:spPr>
            <a:xfrm>
              <a:off x="988686" y="669072"/>
              <a:ext cx="3907779" cy="1012243"/>
            </a:xfrm>
            <a:prstGeom prst="roundRect">
              <a:avLst>
                <a:gd name="adj" fmla="val 44876"/>
              </a:avLst>
            </a:prstGeom>
            <a:solidFill>
              <a:srgbClr val="92D05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Rounded MT Bold" panose="020F0704030504030204" pitchFamily="34" charset="77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78B569-3189-5E27-56F2-78F423568DCE}"/>
                </a:ext>
              </a:extLst>
            </p:cNvPr>
            <p:cNvSpPr/>
            <p:nvPr/>
          </p:nvSpPr>
          <p:spPr>
            <a:xfrm>
              <a:off x="888972" y="573319"/>
              <a:ext cx="4107205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GB" sz="66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Rounded MT Bold" panose="020F0704030504030204" pitchFamily="34" charset="77"/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4920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1509</Words>
  <Application>Microsoft Office PowerPoint</Application>
  <PresentationFormat>Widescreen</PresentationFormat>
  <Paragraphs>301</Paragraphs>
  <Slides>144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144</vt:i4>
      </vt:variant>
    </vt:vector>
  </HeadingPairs>
  <TitlesOfParts>
    <vt:vector size="149" baseType="lpstr">
      <vt:lpstr>Arial</vt:lpstr>
      <vt:lpstr>Arial Rounded MT Bold</vt:lpstr>
      <vt:lpstr>Calibri</vt:lpstr>
      <vt:lpstr>Calibri Light</vt:lpstr>
      <vt:lpstr>Office Theme</vt:lpstr>
      <vt:lpstr>KA 1.1 Cell Structure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 1.2 Transport across membranes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 1.3 DNA and the production of proteins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 1.4 Proteins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 1.5 Genetic Engineering</vt:lpstr>
      <vt:lpstr>PowerPoint Presentation</vt:lpstr>
      <vt:lpstr>PowerPoint Presentation</vt:lpstr>
      <vt:lpstr>PowerPoint Presentation</vt:lpstr>
      <vt:lpstr>PowerPoint Presentation</vt:lpstr>
      <vt:lpstr>KA 1.6 Cellular Respiration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McBride</dc:creator>
  <cp:lastModifiedBy>Kirsty McBride</cp:lastModifiedBy>
  <cp:revision>5</cp:revision>
  <dcterms:created xsi:type="dcterms:W3CDTF">2023-02-08T15:04:19Z</dcterms:created>
  <dcterms:modified xsi:type="dcterms:W3CDTF">2023-03-03T10:01:32Z</dcterms:modified>
</cp:coreProperties>
</file>