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4" r:id="rId9"/>
    <p:sldId id="265" r:id="rId10"/>
    <p:sldId id="266" r:id="rId11"/>
    <p:sldId id="268" r:id="rId12"/>
    <p:sldId id="300" r:id="rId13"/>
    <p:sldId id="269" r:id="rId14"/>
    <p:sldId id="270" r:id="rId15"/>
    <p:sldId id="271" r:id="rId16"/>
    <p:sldId id="302" r:id="rId17"/>
    <p:sldId id="301" r:id="rId18"/>
    <p:sldId id="305" r:id="rId19"/>
    <p:sldId id="306" r:id="rId20"/>
    <p:sldId id="303" r:id="rId21"/>
    <p:sldId id="304" r:id="rId22"/>
    <p:sldId id="307" r:id="rId23"/>
    <p:sldId id="308" r:id="rId24"/>
    <p:sldId id="309" r:id="rId25"/>
    <p:sldId id="310" r:id="rId26"/>
    <p:sldId id="311" r:id="rId27"/>
    <p:sldId id="31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BE8"/>
    <a:srgbClr val="FFF9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39"/>
    <p:restoredTop sz="94725"/>
  </p:normalViewPr>
  <p:slideViewPr>
    <p:cSldViewPr snapToGrid="0">
      <p:cViewPr>
        <p:scale>
          <a:sx n="62" d="100"/>
          <a:sy n="62" d="100"/>
        </p:scale>
        <p:origin x="208" y="1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99AACE-B2D8-354E-9481-23CE87219757}" type="datetimeFigureOut">
              <a:rPr lang="en-US" smtClean="0"/>
              <a:t>10/7/25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CD5723-ECBF-D549-9728-33FDBE8E1A6E}" type="slidenum">
              <a:rPr lang="en-US" smtClean="0"/>
              <a:t>‹#›</a:t>
            </a:fld>
            <a:endParaRPr lang="en-US"/>
          </a:p>
        </p:txBody>
      </p:sp>
    </p:spTree>
    <p:extLst>
      <p:ext uri="{BB962C8B-B14F-4D97-AF65-F5344CB8AC3E}">
        <p14:creationId xmlns:p14="http://schemas.microsoft.com/office/powerpoint/2010/main" val="2123864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D57470-F183-C640-9A58-FFF2DA1CD9B4}" type="slidenum">
              <a:rPr lang="en-US" smtClean="0"/>
              <a:t>12</a:t>
            </a:fld>
            <a:endParaRPr lang="en-US"/>
          </a:p>
        </p:txBody>
      </p:sp>
    </p:spTree>
    <p:extLst>
      <p:ext uri="{BB962C8B-B14F-4D97-AF65-F5344CB8AC3E}">
        <p14:creationId xmlns:p14="http://schemas.microsoft.com/office/powerpoint/2010/main" val="2384563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DCAC2-8D3A-A337-CBDA-BA81CFEFE9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EF0BE-A62A-7299-79B5-48562D3DF5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305C08-8110-0A67-C0D8-4E94531586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CE8A2F-D206-3D0F-E233-D6C5BADA7112}"/>
              </a:ext>
            </a:extLst>
          </p:cNvPr>
          <p:cNvSpPr>
            <a:spLocks noGrp="1"/>
          </p:cNvSpPr>
          <p:nvPr>
            <p:ph type="sldNum" sz="quarter" idx="5"/>
          </p:nvPr>
        </p:nvSpPr>
        <p:spPr/>
        <p:txBody>
          <a:bodyPr/>
          <a:lstStyle/>
          <a:p>
            <a:fld id="{7FD57470-F183-C640-9A58-FFF2DA1CD9B4}" type="slidenum">
              <a:rPr lang="en-US" smtClean="0"/>
              <a:t>16</a:t>
            </a:fld>
            <a:endParaRPr lang="en-US"/>
          </a:p>
        </p:txBody>
      </p:sp>
    </p:spTree>
    <p:extLst>
      <p:ext uri="{BB962C8B-B14F-4D97-AF65-F5344CB8AC3E}">
        <p14:creationId xmlns:p14="http://schemas.microsoft.com/office/powerpoint/2010/main" val="10944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B2316-806A-2936-9B11-AC502442442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5375D74-456F-E439-2EED-A2A40E785D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94EA529-8BA1-783A-AE11-12B84ACE195E}"/>
              </a:ext>
            </a:extLst>
          </p:cNvPr>
          <p:cNvSpPr>
            <a:spLocks noGrp="1"/>
          </p:cNvSpPr>
          <p:nvPr>
            <p:ph type="dt" sz="half" idx="10"/>
          </p:nvPr>
        </p:nvSpPr>
        <p:spPr/>
        <p:txBody>
          <a:bodyPr/>
          <a:lstStyle/>
          <a:p>
            <a:fld id="{EF0B8326-B08E-CA4A-B298-7B86F9E58442}" type="datetimeFigureOut">
              <a:rPr lang="en-US" smtClean="0"/>
              <a:t>10/7/25</a:t>
            </a:fld>
            <a:endParaRPr lang="en-US"/>
          </a:p>
        </p:txBody>
      </p:sp>
      <p:sp>
        <p:nvSpPr>
          <p:cNvPr id="5" name="Footer Placeholder 4">
            <a:extLst>
              <a:ext uri="{FF2B5EF4-FFF2-40B4-BE49-F238E27FC236}">
                <a16:creationId xmlns:a16="http://schemas.microsoft.com/office/drawing/2014/main" id="{6B50C1F5-32F8-EB66-DD17-72D49AD2E4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E1248E-EE23-4ECD-1C16-75EFCCA04D65}"/>
              </a:ext>
            </a:extLst>
          </p:cNvPr>
          <p:cNvSpPr>
            <a:spLocks noGrp="1"/>
          </p:cNvSpPr>
          <p:nvPr>
            <p:ph type="sldNum" sz="quarter" idx="12"/>
          </p:nvPr>
        </p:nvSpPr>
        <p:spPr/>
        <p:txBody>
          <a:bodyPr/>
          <a:lstStyle/>
          <a:p>
            <a:fld id="{0825B909-EB5A-6F4E-8930-E4E02F62B6C3}" type="slidenum">
              <a:rPr lang="en-US" smtClean="0"/>
              <a:t>‹#›</a:t>
            </a:fld>
            <a:endParaRPr lang="en-US"/>
          </a:p>
        </p:txBody>
      </p:sp>
    </p:spTree>
    <p:extLst>
      <p:ext uri="{BB962C8B-B14F-4D97-AF65-F5344CB8AC3E}">
        <p14:creationId xmlns:p14="http://schemas.microsoft.com/office/powerpoint/2010/main" val="2452224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A486D-3B63-D4B8-F1ED-9D66C1CCE37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BF2323E-D122-B70E-702F-26EFDAA295C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5EBEF36-6698-EC4B-8EE4-8F02091F6984}"/>
              </a:ext>
            </a:extLst>
          </p:cNvPr>
          <p:cNvSpPr>
            <a:spLocks noGrp="1"/>
          </p:cNvSpPr>
          <p:nvPr>
            <p:ph type="dt" sz="half" idx="10"/>
          </p:nvPr>
        </p:nvSpPr>
        <p:spPr/>
        <p:txBody>
          <a:bodyPr/>
          <a:lstStyle/>
          <a:p>
            <a:fld id="{EF0B8326-B08E-CA4A-B298-7B86F9E58442}" type="datetimeFigureOut">
              <a:rPr lang="en-US" smtClean="0"/>
              <a:t>10/7/25</a:t>
            </a:fld>
            <a:endParaRPr lang="en-US"/>
          </a:p>
        </p:txBody>
      </p:sp>
      <p:sp>
        <p:nvSpPr>
          <p:cNvPr id="5" name="Footer Placeholder 4">
            <a:extLst>
              <a:ext uri="{FF2B5EF4-FFF2-40B4-BE49-F238E27FC236}">
                <a16:creationId xmlns:a16="http://schemas.microsoft.com/office/drawing/2014/main" id="{BF059488-2BBF-2A14-1DFB-F4E3D6B421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BC927F-DBE6-215C-89D2-4FEEE13B4C75}"/>
              </a:ext>
            </a:extLst>
          </p:cNvPr>
          <p:cNvSpPr>
            <a:spLocks noGrp="1"/>
          </p:cNvSpPr>
          <p:nvPr>
            <p:ph type="sldNum" sz="quarter" idx="12"/>
          </p:nvPr>
        </p:nvSpPr>
        <p:spPr/>
        <p:txBody>
          <a:bodyPr/>
          <a:lstStyle/>
          <a:p>
            <a:fld id="{0825B909-EB5A-6F4E-8930-E4E02F62B6C3}" type="slidenum">
              <a:rPr lang="en-US" smtClean="0"/>
              <a:t>‹#›</a:t>
            </a:fld>
            <a:endParaRPr lang="en-US"/>
          </a:p>
        </p:txBody>
      </p:sp>
    </p:spTree>
    <p:extLst>
      <p:ext uri="{BB962C8B-B14F-4D97-AF65-F5344CB8AC3E}">
        <p14:creationId xmlns:p14="http://schemas.microsoft.com/office/powerpoint/2010/main" val="484383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4B4E8E-5B7E-180D-01F1-BB785D769D4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E3586D0-F81E-F886-4037-8E1B176FF5D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10BFB24-A4AB-2AE3-88A6-F98A00BCC17C}"/>
              </a:ext>
            </a:extLst>
          </p:cNvPr>
          <p:cNvSpPr>
            <a:spLocks noGrp="1"/>
          </p:cNvSpPr>
          <p:nvPr>
            <p:ph type="dt" sz="half" idx="10"/>
          </p:nvPr>
        </p:nvSpPr>
        <p:spPr/>
        <p:txBody>
          <a:bodyPr/>
          <a:lstStyle/>
          <a:p>
            <a:fld id="{EF0B8326-B08E-CA4A-B298-7B86F9E58442}" type="datetimeFigureOut">
              <a:rPr lang="en-US" smtClean="0"/>
              <a:t>10/7/25</a:t>
            </a:fld>
            <a:endParaRPr lang="en-US"/>
          </a:p>
        </p:txBody>
      </p:sp>
      <p:sp>
        <p:nvSpPr>
          <p:cNvPr id="5" name="Footer Placeholder 4">
            <a:extLst>
              <a:ext uri="{FF2B5EF4-FFF2-40B4-BE49-F238E27FC236}">
                <a16:creationId xmlns:a16="http://schemas.microsoft.com/office/drawing/2014/main" id="{883B6849-A04F-0E59-860D-7B0C495BE7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1FC391-95F5-3905-8AC9-713B10B35E15}"/>
              </a:ext>
            </a:extLst>
          </p:cNvPr>
          <p:cNvSpPr>
            <a:spLocks noGrp="1"/>
          </p:cNvSpPr>
          <p:nvPr>
            <p:ph type="sldNum" sz="quarter" idx="12"/>
          </p:nvPr>
        </p:nvSpPr>
        <p:spPr/>
        <p:txBody>
          <a:bodyPr/>
          <a:lstStyle/>
          <a:p>
            <a:fld id="{0825B909-EB5A-6F4E-8930-E4E02F62B6C3}" type="slidenum">
              <a:rPr lang="en-US" smtClean="0"/>
              <a:t>‹#›</a:t>
            </a:fld>
            <a:endParaRPr lang="en-US"/>
          </a:p>
        </p:txBody>
      </p:sp>
    </p:spTree>
    <p:extLst>
      <p:ext uri="{BB962C8B-B14F-4D97-AF65-F5344CB8AC3E}">
        <p14:creationId xmlns:p14="http://schemas.microsoft.com/office/powerpoint/2010/main" val="2734062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0BD0B-1780-A83A-E608-79EB6C102EC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044D5C8-6EC7-8D29-4AFA-3C5B2F2ACE1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CD1204C-E54A-5968-1711-AEC2822B9874}"/>
              </a:ext>
            </a:extLst>
          </p:cNvPr>
          <p:cNvSpPr>
            <a:spLocks noGrp="1"/>
          </p:cNvSpPr>
          <p:nvPr>
            <p:ph type="dt" sz="half" idx="10"/>
          </p:nvPr>
        </p:nvSpPr>
        <p:spPr/>
        <p:txBody>
          <a:bodyPr/>
          <a:lstStyle/>
          <a:p>
            <a:fld id="{EF0B8326-B08E-CA4A-B298-7B86F9E58442}" type="datetimeFigureOut">
              <a:rPr lang="en-US" smtClean="0"/>
              <a:t>10/7/25</a:t>
            </a:fld>
            <a:endParaRPr lang="en-US"/>
          </a:p>
        </p:txBody>
      </p:sp>
      <p:sp>
        <p:nvSpPr>
          <p:cNvPr id="5" name="Footer Placeholder 4">
            <a:extLst>
              <a:ext uri="{FF2B5EF4-FFF2-40B4-BE49-F238E27FC236}">
                <a16:creationId xmlns:a16="http://schemas.microsoft.com/office/drawing/2014/main" id="{FC68F5BC-2090-20E4-59F2-BEBD0A5C1C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A5BF5A-1980-B08C-96AF-6D322BB18098}"/>
              </a:ext>
            </a:extLst>
          </p:cNvPr>
          <p:cNvSpPr>
            <a:spLocks noGrp="1"/>
          </p:cNvSpPr>
          <p:nvPr>
            <p:ph type="sldNum" sz="quarter" idx="12"/>
          </p:nvPr>
        </p:nvSpPr>
        <p:spPr/>
        <p:txBody>
          <a:bodyPr/>
          <a:lstStyle/>
          <a:p>
            <a:fld id="{0825B909-EB5A-6F4E-8930-E4E02F62B6C3}" type="slidenum">
              <a:rPr lang="en-US" smtClean="0"/>
              <a:t>‹#›</a:t>
            </a:fld>
            <a:endParaRPr lang="en-US"/>
          </a:p>
        </p:txBody>
      </p:sp>
    </p:spTree>
    <p:extLst>
      <p:ext uri="{BB962C8B-B14F-4D97-AF65-F5344CB8AC3E}">
        <p14:creationId xmlns:p14="http://schemas.microsoft.com/office/powerpoint/2010/main" val="1101613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FEDF2-438A-0826-CAB2-7B17AEC4802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0AB5DD6-EE68-23CE-E4EB-6463C86D56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2955640-E9F4-38ED-DAE0-EAFE663E7ADE}"/>
              </a:ext>
            </a:extLst>
          </p:cNvPr>
          <p:cNvSpPr>
            <a:spLocks noGrp="1"/>
          </p:cNvSpPr>
          <p:nvPr>
            <p:ph type="dt" sz="half" idx="10"/>
          </p:nvPr>
        </p:nvSpPr>
        <p:spPr/>
        <p:txBody>
          <a:bodyPr/>
          <a:lstStyle/>
          <a:p>
            <a:fld id="{EF0B8326-B08E-CA4A-B298-7B86F9E58442}" type="datetimeFigureOut">
              <a:rPr lang="en-US" smtClean="0"/>
              <a:t>10/7/25</a:t>
            </a:fld>
            <a:endParaRPr lang="en-US"/>
          </a:p>
        </p:txBody>
      </p:sp>
      <p:sp>
        <p:nvSpPr>
          <p:cNvPr id="5" name="Footer Placeholder 4">
            <a:extLst>
              <a:ext uri="{FF2B5EF4-FFF2-40B4-BE49-F238E27FC236}">
                <a16:creationId xmlns:a16="http://schemas.microsoft.com/office/drawing/2014/main" id="{23F4C794-9CFA-4486-7C33-BFB41B4EEC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B53715-6893-6474-FE77-F33CC6BC36E4}"/>
              </a:ext>
            </a:extLst>
          </p:cNvPr>
          <p:cNvSpPr>
            <a:spLocks noGrp="1"/>
          </p:cNvSpPr>
          <p:nvPr>
            <p:ph type="sldNum" sz="quarter" idx="12"/>
          </p:nvPr>
        </p:nvSpPr>
        <p:spPr/>
        <p:txBody>
          <a:bodyPr/>
          <a:lstStyle/>
          <a:p>
            <a:fld id="{0825B909-EB5A-6F4E-8930-E4E02F62B6C3}" type="slidenum">
              <a:rPr lang="en-US" smtClean="0"/>
              <a:t>‹#›</a:t>
            </a:fld>
            <a:endParaRPr lang="en-US"/>
          </a:p>
        </p:txBody>
      </p:sp>
    </p:spTree>
    <p:extLst>
      <p:ext uri="{BB962C8B-B14F-4D97-AF65-F5344CB8AC3E}">
        <p14:creationId xmlns:p14="http://schemas.microsoft.com/office/powerpoint/2010/main" val="225954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C30AA-9220-2BBF-5431-826EEF3987E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87B51EB-55DA-51D3-334A-279873507AA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2443ED9-0819-18E2-18E5-E22B79A1621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5110940-251B-331F-742C-84F88DDDB524}"/>
              </a:ext>
            </a:extLst>
          </p:cNvPr>
          <p:cNvSpPr>
            <a:spLocks noGrp="1"/>
          </p:cNvSpPr>
          <p:nvPr>
            <p:ph type="dt" sz="half" idx="10"/>
          </p:nvPr>
        </p:nvSpPr>
        <p:spPr/>
        <p:txBody>
          <a:bodyPr/>
          <a:lstStyle/>
          <a:p>
            <a:fld id="{EF0B8326-B08E-CA4A-B298-7B86F9E58442}" type="datetimeFigureOut">
              <a:rPr lang="en-US" smtClean="0"/>
              <a:t>10/7/25</a:t>
            </a:fld>
            <a:endParaRPr lang="en-US"/>
          </a:p>
        </p:txBody>
      </p:sp>
      <p:sp>
        <p:nvSpPr>
          <p:cNvPr id="6" name="Footer Placeholder 5">
            <a:extLst>
              <a:ext uri="{FF2B5EF4-FFF2-40B4-BE49-F238E27FC236}">
                <a16:creationId xmlns:a16="http://schemas.microsoft.com/office/drawing/2014/main" id="{EA9932E2-BEDB-8D1E-08EF-CBB70560BF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F7A7CF-8E66-A368-BC11-01C9CC69ECF2}"/>
              </a:ext>
            </a:extLst>
          </p:cNvPr>
          <p:cNvSpPr>
            <a:spLocks noGrp="1"/>
          </p:cNvSpPr>
          <p:nvPr>
            <p:ph type="sldNum" sz="quarter" idx="12"/>
          </p:nvPr>
        </p:nvSpPr>
        <p:spPr/>
        <p:txBody>
          <a:bodyPr/>
          <a:lstStyle/>
          <a:p>
            <a:fld id="{0825B909-EB5A-6F4E-8930-E4E02F62B6C3}" type="slidenum">
              <a:rPr lang="en-US" smtClean="0"/>
              <a:t>‹#›</a:t>
            </a:fld>
            <a:endParaRPr lang="en-US"/>
          </a:p>
        </p:txBody>
      </p:sp>
    </p:spTree>
    <p:extLst>
      <p:ext uri="{BB962C8B-B14F-4D97-AF65-F5344CB8AC3E}">
        <p14:creationId xmlns:p14="http://schemas.microsoft.com/office/powerpoint/2010/main" val="607392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A527D-8DE3-79C9-91FD-9738864A9A9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AE463FD-34B6-A7A4-F868-81A0BF6A80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E25C10-F886-7298-4D88-B504FB51AD9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0847982-C81B-755F-4C27-767A1EB045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0A7BC58-C94E-EE23-0C66-0655C5D75DD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E435709-95AE-F38C-E552-4C2F29454C27}"/>
              </a:ext>
            </a:extLst>
          </p:cNvPr>
          <p:cNvSpPr>
            <a:spLocks noGrp="1"/>
          </p:cNvSpPr>
          <p:nvPr>
            <p:ph type="dt" sz="half" idx="10"/>
          </p:nvPr>
        </p:nvSpPr>
        <p:spPr/>
        <p:txBody>
          <a:bodyPr/>
          <a:lstStyle/>
          <a:p>
            <a:fld id="{EF0B8326-B08E-CA4A-B298-7B86F9E58442}" type="datetimeFigureOut">
              <a:rPr lang="en-US" smtClean="0"/>
              <a:t>10/7/25</a:t>
            </a:fld>
            <a:endParaRPr lang="en-US"/>
          </a:p>
        </p:txBody>
      </p:sp>
      <p:sp>
        <p:nvSpPr>
          <p:cNvPr id="8" name="Footer Placeholder 7">
            <a:extLst>
              <a:ext uri="{FF2B5EF4-FFF2-40B4-BE49-F238E27FC236}">
                <a16:creationId xmlns:a16="http://schemas.microsoft.com/office/drawing/2014/main" id="{D24655C7-67F0-A802-18C5-7F980371EE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768219-F144-65EA-2541-AF1F838F8752}"/>
              </a:ext>
            </a:extLst>
          </p:cNvPr>
          <p:cNvSpPr>
            <a:spLocks noGrp="1"/>
          </p:cNvSpPr>
          <p:nvPr>
            <p:ph type="sldNum" sz="quarter" idx="12"/>
          </p:nvPr>
        </p:nvSpPr>
        <p:spPr/>
        <p:txBody>
          <a:bodyPr/>
          <a:lstStyle/>
          <a:p>
            <a:fld id="{0825B909-EB5A-6F4E-8930-E4E02F62B6C3}" type="slidenum">
              <a:rPr lang="en-US" smtClean="0"/>
              <a:t>‹#›</a:t>
            </a:fld>
            <a:endParaRPr lang="en-US"/>
          </a:p>
        </p:txBody>
      </p:sp>
    </p:spTree>
    <p:extLst>
      <p:ext uri="{BB962C8B-B14F-4D97-AF65-F5344CB8AC3E}">
        <p14:creationId xmlns:p14="http://schemas.microsoft.com/office/powerpoint/2010/main" val="473111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6531B-E88B-48E5-889B-51B1E219585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374AA4-C13C-B191-929D-5890A6654C51}"/>
              </a:ext>
            </a:extLst>
          </p:cNvPr>
          <p:cNvSpPr>
            <a:spLocks noGrp="1"/>
          </p:cNvSpPr>
          <p:nvPr>
            <p:ph type="dt" sz="half" idx="10"/>
          </p:nvPr>
        </p:nvSpPr>
        <p:spPr/>
        <p:txBody>
          <a:bodyPr/>
          <a:lstStyle/>
          <a:p>
            <a:fld id="{EF0B8326-B08E-CA4A-B298-7B86F9E58442}" type="datetimeFigureOut">
              <a:rPr lang="en-US" smtClean="0"/>
              <a:t>10/7/25</a:t>
            </a:fld>
            <a:endParaRPr lang="en-US"/>
          </a:p>
        </p:txBody>
      </p:sp>
      <p:sp>
        <p:nvSpPr>
          <p:cNvPr id="4" name="Footer Placeholder 3">
            <a:extLst>
              <a:ext uri="{FF2B5EF4-FFF2-40B4-BE49-F238E27FC236}">
                <a16:creationId xmlns:a16="http://schemas.microsoft.com/office/drawing/2014/main" id="{8A09A0D7-4F8B-9770-DB22-983E9C55DE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7D6A21-A603-19E8-A46A-F52DA2657CAF}"/>
              </a:ext>
            </a:extLst>
          </p:cNvPr>
          <p:cNvSpPr>
            <a:spLocks noGrp="1"/>
          </p:cNvSpPr>
          <p:nvPr>
            <p:ph type="sldNum" sz="quarter" idx="12"/>
          </p:nvPr>
        </p:nvSpPr>
        <p:spPr/>
        <p:txBody>
          <a:bodyPr/>
          <a:lstStyle/>
          <a:p>
            <a:fld id="{0825B909-EB5A-6F4E-8930-E4E02F62B6C3}" type="slidenum">
              <a:rPr lang="en-US" smtClean="0"/>
              <a:t>‹#›</a:t>
            </a:fld>
            <a:endParaRPr lang="en-US"/>
          </a:p>
        </p:txBody>
      </p:sp>
    </p:spTree>
    <p:extLst>
      <p:ext uri="{BB962C8B-B14F-4D97-AF65-F5344CB8AC3E}">
        <p14:creationId xmlns:p14="http://schemas.microsoft.com/office/powerpoint/2010/main" val="2418647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E8480A-41DC-7159-0FF0-BAAC83C14EE4}"/>
              </a:ext>
            </a:extLst>
          </p:cNvPr>
          <p:cNvSpPr>
            <a:spLocks noGrp="1"/>
          </p:cNvSpPr>
          <p:nvPr>
            <p:ph type="dt" sz="half" idx="10"/>
          </p:nvPr>
        </p:nvSpPr>
        <p:spPr/>
        <p:txBody>
          <a:bodyPr/>
          <a:lstStyle/>
          <a:p>
            <a:fld id="{EF0B8326-B08E-CA4A-B298-7B86F9E58442}" type="datetimeFigureOut">
              <a:rPr lang="en-US" smtClean="0"/>
              <a:t>10/7/25</a:t>
            </a:fld>
            <a:endParaRPr lang="en-US"/>
          </a:p>
        </p:txBody>
      </p:sp>
      <p:sp>
        <p:nvSpPr>
          <p:cNvPr id="3" name="Footer Placeholder 2">
            <a:extLst>
              <a:ext uri="{FF2B5EF4-FFF2-40B4-BE49-F238E27FC236}">
                <a16:creationId xmlns:a16="http://schemas.microsoft.com/office/drawing/2014/main" id="{57EE1B26-FD41-C218-271F-255FCDD0BF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287380-E974-0926-7B07-86A481957683}"/>
              </a:ext>
            </a:extLst>
          </p:cNvPr>
          <p:cNvSpPr>
            <a:spLocks noGrp="1"/>
          </p:cNvSpPr>
          <p:nvPr>
            <p:ph type="sldNum" sz="quarter" idx="12"/>
          </p:nvPr>
        </p:nvSpPr>
        <p:spPr/>
        <p:txBody>
          <a:bodyPr/>
          <a:lstStyle/>
          <a:p>
            <a:fld id="{0825B909-EB5A-6F4E-8930-E4E02F62B6C3}" type="slidenum">
              <a:rPr lang="en-US" smtClean="0"/>
              <a:t>‹#›</a:t>
            </a:fld>
            <a:endParaRPr lang="en-US"/>
          </a:p>
        </p:txBody>
      </p:sp>
    </p:spTree>
    <p:extLst>
      <p:ext uri="{BB962C8B-B14F-4D97-AF65-F5344CB8AC3E}">
        <p14:creationId xmlns:p14="http://schemas.microsoft.com/office/powerpoint/2010/main" val="3999241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714D1-CE6C-99D3-B94D-D63DE143BB6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C082B47-F9F5-F80F-C022-26594B01E4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3C504DE-4E72-C30F-78B8-5D272B58DE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EFA392E-0F25-B63C-A742-43E638383307}"/>
              </a:ext>
            </a:extLst>
          </p:cNvPr>
          <p:cNvSpPr>
            <a:spLocks noGrp="1"/>
          </p:cNvSpPr>
          <p:nvPr>
            <p:ph type="dt" sz="half" idx="10"/>
          </p:nvPr>
        </p:nvSpPr>
        <p:spPr/>
        <p:txBody>
          <a:bodyPr/>
          <a:lstStyle/>
          <a:p>
            <a:fld id="{EF0B8326-B08E-CA4A-B298-7B86F9E58442}" type="datetimeFigureOut">
              <a:rPr lang="en-US" smtClean="0"/>
              <a:t>10/7/25</a:t>
            </a:fld>
            <a:endParaRPr lang="en-US"/>
          </a:p>
        </p:txBody>
      </p:sp>
      <p:sp>
        <p:nvSpPr>
          <p:cNvPr id="6" name="Footer Placeholder 5">
            <a:extLst>
              <a:ext uri="{FF2B5EF4-FFF2-40B4-BE49-F238E27FC236}">
                <a16:creationId xmlns:a16="http://schemas.microsoft.com/office/drawing/2014/main" id="{01A45E26-C55B-C77A-263F-0981E0B488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DC0FF4-7CD7-8261-0F6C-74722C508FC0}"/>
              </a:ext>
            </a:extLst>
          </p:cNvPr>
          <p:cNvSpPr>
            <a:spLocks noGrp="1"/>
          </p:cNvSpPr>
          <p:nvPr>
            <p:ph type="sldNum" sz="quarter" idx="12"/>
          </p:nvPr>
        </p:nvSpPr>
        <p:spPr/>
        <p:txBody>
          <a:bodyPr/>
          <a:lstStyle/>
          <a:p>
            <a:fld id="{0825B909-EB5A-6F4E-8930-E4E02F62B6C3}" type="slidenum">
              <a:rPr lang="en-US" smtClean="0"/>
              <a:t>‹#›</a:t>
            </a:fld>
            <a:endParaRPr lang="en-US"/>
          </a:p>
        </p:txBody>
      </p:sp>
    </p:spTree>
    <p:extLst>
      <p:ext uri="{BB962C8B-B14F-4D97-AF65-F5344CB8AC3E}">
        <p14:creationId xmlns:p14="http://schemas.microsoft.com/office/powerpoint/2010/main" val="3789318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B371B-D2BB-3107-E744-FB86B80646E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BDC6F42-C0BC-E6B1-BEFE-13E87EA55A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DA8C76A-3E54-844D-7F9D-39748BDBCB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989BFF-2F99-CA68-7EE0-F38D01F73050}"/>
              </a:ext>
            </a:extLst>
          </p:cNvPr>
          <p:cNvSpPr>
            <a:spLocks noGrp="1"/>
          </p:cNvSpPr>
          <p:nvPr>
            <p:ph type="dt" sz="half" idx="10"/>
          </p:nvPr>
        </p:nvSpPr>
        <p:spPr/>
        <p:txBody>
          <a:bodyPr/>
          <a:lstStyle/>
          <a:p>
            <a:fld id="{EF0B8326-B08E-CA4A-B298-7B86F9E58442}" type="datetimeFigureOut">
              <a:rPr lang="en-US" smtClean="0"/>
              <a:t>10/7/25</a:t>
            </a:fld>
            <a:endParaRPr lang="en-US"/>
          </a:p>
        </p:txBody>
      </p:sp>
      <p:sp>
        <p:nvSpPr>
          <p:cNvPr id="6" name="Footer Placeholder 5">
            <a:extLst>
              <a:ext uri="{FF2B5EF4-FFF2-40B4-BE49-F238E27FC236}">
                <a16:creationId xmlns:a16="http://schemas.microsoft.com/office/drawing/2014/main" id="{277455B2-FBC7-F30A-20FF-C035037470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D10684-5010-DE18-3B23-F42DBE8C6F0D}"/>
              </a:ext>
            </a:extLst>
          </p:cNvPr>
          <p:cNvSpPr>
            <a:spLocks noGrp="1"/>
          </p:cNvSpPr>
          <p:nvPr>
            <p:ph type="sldNum" sz="quarter" idx="12"/>
          </p:nvPr>
        </p:nvSpPr>
        <p:spPr/>
        <p:txBody>
          <a:bodyPr/>
          <a:lstStyle/>
          <a:p>
            <a:fld id="{0825B909-EB5A-6F4E-8930-E4E02F62B6C3}" type="slidenum">
              <a:rPr lang="en-US" smtClean="0"/>
              <a:t>‹#›</a:t>
            </a:fld>
            <a:endParaRPr lang="en-US"/>
          </a:p>
        </p:txBody>
      </p:sp>
    </p:spTree>
    <p:extLst>
      <p:ext uri="{BB962C8B-B14F-4D97-AF65-F5344CB8AC3E}">
        <p14:creationId xmlns:p14="http://schemas.microsoft.com/office/powerpoint/2010/main" val="3681195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BE8"/>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EB22C2-E43B-84B0-6BF7-FA59C6525F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BE386D3-CEEF-B08D-B820-DE846658F6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8E40D-8432-1E85-6FE7-2BF4AC6912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0B8326-B08E-CA4A-B298-7B86F9E58442}" type="datetimeFigureOut">
              <a:rPr lang="en-US" smtClean="0"/>
              <a:t>10/7/25</a:t>
            </a:fld>
            <a:endParaRPr lang="en-US"/>
          </a:p>
        </p:txBody>
      </p:sp>
      <p:sp>
        <p:nvSpPr>
          <p:cNvPr id="5" name="Footer Placeholder 4">
            <a:extLst>
              <a:ext uri="{FF2B5EF4-FFF2-40B4-BE49-F238E27FC236}">
                <a16:creationId xmlns:a16="http://schemas.microsoft.com/office/drawing/2014/main" id="{DC435912-73E5-162B-BEF7-23C60CCBFA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00796A2-4662-1346-D041-E17120E5D8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825B909-EB5A-6F4E-8930-E4E02F62B6C3}" type="slidenum">
              <a:rPr lang="en-US" smtClean="0"/>
              <a:t>‹#›</a:t>
            </a:fld>
            <a:endParaRPr lang="en-US"/>
          </a:p>
        </p:txBody>
      </p:sp>
    </p:spTree>
    <p:extLst>
      <p:ext uri="{BB962C8B-B14F-4D97-AF65-F5344CB8AC3E}">
        <p14:creationId xmlns:p14="http://schemas.microsoft.com/office/powerpoint/2010/main" val="4371090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57116A-72FB-9A01-769F-BC089DE88084}"/>
              </a:ext>
            </a:extLst>
          </p:cNvPr>
          <p:cNvSpPr/>
          <p:nvPr/>
        </p:nvSpPr>
        <p:spPr>
          <a:xfrm>
            <a:off x="-12700" y="1021479"/>
            <a:ext cx="8081864" cy="70811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p>
        </p:txBody>
      </p:sp>
      <p:sp>
        <p:nvSpPr>
          <p:cNvPr id="5" name="Rounded Rectangle 4">
            <a:extLst>
              <a:ext uri="{FF2B5EF4-FFF2-40B4-BE49-F238E27FC236}">
                <a16:creationId xmlns:a16="http://schemas.microsoft.com/office/drawing/2014/main" id="{10AD7601-3E43-E167-748A-1E58F12C9E50}"/>
              </a:ext>
            </a:extLst>
          </p:cNvPr>
          <p:cNvSpPr/>
          <p:nvPr/>
        </p:nvSpPr>
        <p:spPr>
          <a:xfrm>
            <a:off x="-183229" y="174096"/>
            <a:ext cx="7501466" cy="898348"/>
          </a:xfrm>
          <a:prstGeom prst="roundRect">
            <a:avLst>
              <a:gd name="adj" fmla="val 29798"/>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ubtitle 2">
            <a:extLst>
              <a:ext uri="{FF2B5EF4-FFF2-40B4-BE49-F238E27FC236}">
                <a16:creationId xmlns:a16="http://schemas.microsoft.com/office/drawing/2014/main" id="{36468373-293B-0978-06C5-0C95828A87ED}"/>
              </a:ext>
            </a:extLst>
          </p:cNvPr>
          <p:cNvSpPr txBox="1">
            <a:spLocks/>
          </p:cNvSpPr>
          <p:nvPr/>
        </p:nvSpPr>
        <p:spPr>
          <a:xfrm>
            <a:off x="7318237" y="25841"/>
            <a:ext cx="6434667" cy="5974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200" dirty="0">
                <a:latin typeface="Bai Jamjuree" pitchFamily="2" charset="-34"/>
                <a:cs typeface="Bai Jamjuree" pitchFamily="2" charset="-34"/>
              </a:rPr>
              <a:t>M I S S   M C B R I D E</a:t>
            </a:r>
          </a:p>
        </p:txBody>
      </p:sp>
      <p:sp>
        <p:nvSpPr>
          <p:cNvPr id="7" name="Title 1">
            <a:extLst>
              <a:ext uri="{FF2B5EF4-FFF2-40B4-BE49-F238E27FC236}">
                <a16:creationId xmlns:a16="http://schemas.microsoft.com/office/drawing/2014/main" id="{63B86C81-D51E-4CF1-4D4E-385765C63416}"/>
              </a:ext>
            </a:extLst>
          </p:cNvPr>
          <p:cNvSpPr>
            <a:spLocks noGrp="1"/>
          </p:cNvSpPr>
          <p:nvPr>
            <p:ph type="ctrTitle"/>
          </p:nvPr>
        </p:nvSpPr>
        <p:spPr>
          <a:xfrm>
            <a:off x="-934156" y="110685"/>
            <a:ext cx="9144000" cy="898348"/>
          </a:xfrm>
        </p:spPr>
        <p:txBody>
          <a:bodyPr>
            <a:normAutofit fontScale="90000"/>
          </a:bodyPr>
          <a:lstStyle/>
          <a:p>
            <a:r>
              <a:rPr lang="en-US" dirty="0">
                <a:solidFill>
                  <a:schemeClr val="bg1"/>
                </a:solidFill>
                <a:latin typeface="Bai Jamjuree" pitchFamily="2" charset="-34"/>
                <a:cs typeface="Bai Jamjuree" pitchFamily="2" charset="-34"/>
              </a:rPr>
              <a:t>Higher Human Biology</a:t>
            </a:r>
          </a:p>
        </p:txBody>
      </p:sp>
      <p:sp>
        <p:nvSpPr>
          <p:cNvPr id="8" name="Subtitle 2">
            <a:extLst>
              <a:ext uri="{FF2B5EF4-FFF2-40B4-BE49-F238E27FC236}">
                <a16:creationId xmlns:a16="http://schemas.microsoft.com/office/drawing/2014/main" id="{856A530D-91E4-B9AF-A328-A00133B56543}"/>
              </a:ext>
            </a:extLst>
          </p:cNvPr>
          <p:cNvSpPr>
            <a:spLocks noGrp="1"/>
          </p:cNvSpPr>
          <p:nvPr>
            <p:ph type="subTitle" idx="1"/>
          </p:nvPr>
        </p:nvSpPr>
        <p:spPr>
          <a:xfrm>
            <a:off x="188488" y="1093877"/>
            <a:ext cx="7819439" cy="708113"/>
          </a:xfrm>
        </p:spPr>
        <p:txBody>
          <a:bodyPr>
            <a:normAutofit/>
          </a:bodyPr>
          <a:lstStyle/>
          <a:p>
            <a:pPr algn="l"/>
            <a:r>
              <a:rPr lang="en-US" sz="3600" dirty="0">
                <a:solidFill>
                  <a:schemeClr val="bg1"/>
                </a:solidFill>
                <a:latin typeface="Bai Jamjuree" pitchFamily="2" charset="-34"/>
                <a:cs typeface="Bai Jamjuree" pitchFamily="2" charset="-34"/>
              </a:rPr>
              <a:t>3.1 Division of the nervous system and neural pathways</a:t>
            </a:r>
          </a:p>
        </p:txBody>
      </p:sp>
      <p:pic>
        <p:nvPicPr>
          <p:cNvPr id="1028" name="Picture 4" descr="Central Nervous System Vs. Peripheral Nervous System">
            <a:extLst>
              <a:ext uri="{FF2B5EF4-FFF2-40B4-BE49-F238E27FC236}">
                <a16:creationId xmlns:a16="http://schemas.microsoft.com/office/drawing/2014/main" id="{2878FE8E-E9C3-E0F8-660C-1C12FD0C91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444"/>
          <a:stretch>
            <a:fillRect/>
          </a:stretch>
        </p:blipFill>
        <p:spPr bwMode="auto">
          <a:xfrm>
            <a:off x="2586136" y="1874388"/>
            <a:ext cx="8081864" cy="4822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635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A9391-C111-DA6F-7936-7E2760258A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58BAEFB-92F0-A4E8-01F0-BC30C473D000}"/>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D I V I S I O N S   O F   T H E    N E R V O U S   S Y S T E M</a:t>
            </a:r>
          </a:p>
        </p:txBody>
      </p:sp>
      <p:pic>
        <p:nvPicPr>
          <p:cNvPr id="9" name="Picture 2" descr="Autonomic Nervous System: What It Is, Function &amp; Disorders">
            <a:extLst>
              <a:ext uri="{FF2B5EF4-FFF2-40B4-BE49-F238E27FC236}">
                <a16:creationId xmlns:a16="http://schemas.microsoft.com/office/drawing/2014/main" id="{0007142D-6327-E14D-E4B2-FFFC0A160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000"/>
          <a:stretch>
            <a:fillRect/>
          </a:stretch>
        </p:blipFill>
        <p:spPr bwMode="auto">
          <a:xfrm>
            <a:off x="7105604" y="2618325"/>
            <a:ext cx="3762055" cy="409578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27883D1-9FD9-0640-30C9-C901C04372F4}"/>
              </a:ext>
            </a:extLst>
          </p:cNvPr>
          <p:cNvSpPr txBox="1"/>
          <p:nvPr/>
        </p:nvSpPr>
        <p:spPr>
          <a:xfrm>
            <a:off x="235769" y="667128"/>
            <a:ext cx="11956231" cy="1684115"/>
          </a:xfrm>
          <a:prstGeom prst="rect">
            <a:avLst/>
          </a:prstGeom>
          <a:noFill/>
        </p:spPr>
        <p:txBody>
          <a:bodyPr wrap="square">
            <a:spAutoFit/>
          </a:bodyPr>
          <a:lstStyle/>
          <a:p>
            <a:pPr algn="ctr">
              <a:lnSpc>
                <a:spcPct val="150000"/>
              </a:lnSpc>
              <a:buNone/>
            </a:pPr>
            <a:r>
              <a:rPr lang="en-GB" sz="2400" dirty="0">
                <a:solidFill>
                  <a:srgbClr val="000000"/>
                </a:solidFill>
                <a:effectLst/>
                <a:latin typeface="Century Gothic" panose="020B0502020202020204" pitchFamily="34" charset="0"/>
              </a:rPr>
              <a:t>The sympathetic system speeds up heart</a:t>
            </a:r>
            <a:r>
              <a:rPr lang="en-GB" sz="2400" dirty="0">
                <a:solidFill>
                  <a:srgbClr val="000000"/>
                </a:solidFill>
                <a:latin typeface="Century Gothic" panose="020B0502020202020204" pitchFamily="34" charset="0"/>
              </a:rPr>
              <a:t> </a:t>
            </a:r>
            <a:r>
              <a:rPr lang="en-GB" sz="2400" dirty="0">
                <a:solidFill>
                  <a:srgbClr val="000000"/>
                </a:solidFill>
                <a:effectLst/>
                <a:latin typeface="Century Gothic" panose="020B0502020202020204" pitchFamily="34" charset="0"/>
              </a:rPr>
              <a:t>rate and breathing ate while slowing down peristalsis and production of intestinal secretions. The parasympathetic system changes these in the opposite way (antagonistic).</a:t>
            </a:r>
          </a:p>
        </p:txBody>
      </p:sp>
      <p:pic>
        <p:nvPicPr>
          <p:cNvPr id="3" name="Picture 2" descr="Autonomic Nervous System: What It Is, Function &amp; Disorders">
            <a:extLst>
              <a:ext uri="{FF2B5EF4-FFF2-40B4-BE49-F238E27FC236}">
                <a16:creationId xmlns:a16="http://schemas.microsoft.com/office/drawing/2014/main" id="{977AF478-5940-4DBB-0D37-4120ACD68C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1" r="-691" b="50000"/>
          <a:stretch>
            <a:fillRect/>
          </a:stretch>
        </p:blipFill>
        <p:spPr bwMode="auto">
          <a:xfrm>
            <a:off x="1352878" y="2607026"/>
            <a:ext cx="3772434" cy="4107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432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DB6F3-89CA-A179-D750-0AB89017A98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B7C45C1-4FFD-CECE-B868-BB7FA26DEFFF}"/>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D I V I S I O N S   O F   T H E    N E R V O U S   S Y S T E M</a:t>
            </a:r>
          </a:p>
        </p:txBody>
      </p:sp>
      <p:sp>
        <p:nvSpPr>
          <p:cNvPr id="3" name="TextBox 2">
            <a:extLst>
              <a:ext uri="{FF2B5EF4-FFF2-40B4-BE49-F238E27FC236}">
                <a16:creationId xmlns:a16="http://schemas.microsoft.com/office/drawing/2014/main" id="{247EF319-F6B0-B3E4-BF81-AC732CB6FA90}"/>
              </a:ext>
            </a:extLst>
          </p:cNvPr>
          <p:cNvSpPr txBox="1"/>
          <p:nvPr/>
        </p:nvSpPr>
        <p:spPr>
          <a:xfrm>
            <a:off x="169091" y="2065804"/>
            <a:ext cx="9863339" cy="523220"/>
          </a:xfrm>
          <a:prstGeom prst="rect">
            <a:avLst/>
          </a:prstGeom>
          <a:noFill/>
        </p:spPr>
        <p:txBody>
          <a:bodyPr wrap="square">
            <a:spAutoFit/>
          </a:bodyPr>
          <a:lstStyle/>
          <a:p>
            <a:pPr marL="0" indent="0">
              <a:buNone/>
            </a:pPr>
            <a:r>
              <a:rPr lang="en-GB" sz="2800" dirty="0">
                <a:solidFill>
                  <a:srgbClr val="FF0000"/>
                </a:solidFill>
              </a:rPr>
              <a:t>2.6 Heart topic </a:t>
            </a:r>
          </a:p>
        </p:txBody>
      </p:sp>
      <p:sp>
        <p:nvSpPr>
          <p:cNvPr id="6" name="TextBox 5">
            <a:extLst>
              <a:ext uri="{FF2B5EF4-FFF2-40B4-BE49-F238E27FC236}">
                <a16:creationId xmlns:a16="http://schemas.microsoft.com/office/drawing/2014/main" id="{2FF39990-B398-4E3D-A78E-A1EAE8EBAD79}"/>
              </a:ext>
            </a:extLst>
          </p:cNvPr>
          <p:cNvSpPr txBox="1"/>
          <p:nvPr/>
        </p:nvSpPr>
        <p:spPr>
          <a:xfrm>
            <a:off x="147320" y="962190"/>
            <a:ext cx="11897360" cy="954107"/>
          </a:xfrm>
          <a:prstGeom prst="rect">
            <a:avLst/>
          </a:prstGeom>
          <a:noFill/>
        </p:spPr>
        <p:txBody>
          <a:bodyPr wrap="square">
            <a:spAutoFit/>
          </a:bodyPr>
          <a:lstStyle/>
          <a:p>
            <a:pPr marL="0" indent="0">
              <a:buNone/>
            </a:pPr>
            <a:r>
              <a:rPr lang="en-GB" sz="2800" dirty="0"/>
              <a:t>Where have you heard these terms before, sympathetic and parasympathetic nerves?</a:t>
            </a:r>
          </a:p>
        </p:txBody>
      </p:sp>
      <p:sp>
        <p:nvSpPr>
          <p:cNvPr id="7" name="TextBox 6">
            <a:extLst>
              <a:ext uri="{FF2B5EF4-FFF2-40B4-BE49-F238E27FC236}">
                <a16:creationId xmlns:a16="http://schemas.microsoft.com/office/drawing/2014/main" id="{37B3FD8C-0956-0B01-3730-A7B86F5CC31C}"/>
              </a:ext>
            </a:extLst>
          </p:cNvPr>
          <p:cNvSpPr txBox="1"/>
          <p:nvPr/>
        </p:nvSpPr>
        <p:spPr>
          <a:xfrm>
            <a:off x="169092" y="3119525"/>
            <a:ext cx="8153400" cy="523220"/>
          </a:xfrm>
          <a:prstGeom prst="rect">
            <a:avLst/>
          </a:prstGeom>
          <a:noFill/>
        </p:spPr>
        <p:txBody>
          <a:bodyPr wrap="square">
            <a:spAutoFit/>
          </a:bodyPr>
          <a:lstStyle/>
          <a:p>
            <a:pPr marL="0" indent="0">
              <a:buNone/>
            </a:pPr>
            <a:r>
              <a:rPr lang="en-GB" sz="2800" dirty="0"/>
              <a:t>What hormone increases heart rate? </a:t>
            </a:r>
          </a:p>
        </p:txBody>
      </p:sp>
      <p:sp>
        <p:nvSpPr>
          <p:cNvPr id="8" name="TextBox 7">
            <a:extLst>
              <a:ext uri="{FF2B5EF4-FFF2-40B4-BE49-F238E27FC236}">
                <a16:creationId xmlns:a16="http://schemas.microsoft.com/office/drawing/2014/main" id="{402017B4-208D-3F2E-B5BD-8010E8C8F180}"/>
              </a:ext>
            </a:extLst>
          </p:cNvPr>
          <p:cNvSpPr txBox="1"/>
          <p:nvPr/>
        </p:nvSpPr>
        <p:spPr>
          <a:xfrm>
            <a:off x="147320" y="3642745"/>
            <a:ext cx="9323251" cy="523220"/>
          </a:xfrm>
          <a:prstGeom prst="rect">
            <a:avLst/>
          </a:prstGeom>
          <a:noFill/>
        </p:spPr>
        <p:txBody>
          <a:bodyPr wrap="square">
            <a:spAutoFit/>
          </a:bodyPr>
          <a:lstStyle/>
          <a:p>
            <a:r>
              <a:rPr lang="en-GB" sz="2800" dirty="0">
                <a:solidFill>
                  <a:srgbClr val="FF0000"/>
                </a:solidFill>
              </a:rPr>
              <a:t>Noradrenaline (sympathetic)</a:t>
            </a:r>
          </a:p>
        </p:txBody>
      </p:sp>
      <p:sp>
        <p:nvSpPr>
          <p:cNvPr id="9" name="TextBox 8">
            <a:extLst>
              <a:ext uri="{FF2B5EF4-FFF2-40B4-BE49-F238E27FC236}">
                <a16:creationId xmlns:a16="http://schemas.microsoft.com/office/drawing/2014/main" id="{9C44B4E4-12CD-A6E4-051E-663D43627550}"/>
              </a:ext>
            </a:extLst>
          </p:cNvPr>
          <p:cNvSpPr txBox="1"/>
          <p:nvPr/>
        </p:nvSpPr>
        <p:spPr>
          <a:xfrm>
            <a:off x="147320" y="4838692"/>
            <a:ext cx="8153400" cy="523220"/>
          </a:xfrm>
          <a:prstGeom prst="rect">
            <a:avLst/>
          </a:prstGeom>
          <a:noFill/>
        </p:spPr>
        <p:txBody>
          <a:bodyPr wrap="square">
            <a:spAutoFit/>
          </a:bodyPr>
          <a:lstStyle/>
          <a:p>
            <a:pPr marL="0" indent="0">
              <a:buNone/>
            </a:pPr>
            <a:r>
              <a:rPr lang="en-GB" sz="2800" dirty="0"/>
              <a:t>What hormone decreases heart rate?</a:t>
            </a:r>
          </a:p>
        </p:txBody>
      </p:sp>
      <p:sp>
        <p:nvSpPr>
          <p:cNvPr id="10" name="TextBox 9">
            <a:extLst>
              <a:ext uri="{FF2B5EF4-FFF2-40B4-BE49-F238E27FC236}">
                <a16:creationId xmlns:a16="http://schemas.microsoft.com/office/drawing/2014/main" id="{F08D58D4-3295-4050-EADD-2232466D344E}"/>
              </a:ext>
            </a:extLst>
          </p:cNvPr>
          <p:cNvSpPr txBox="1"/>
          <p:nvPr/>
        </p:nvSpPr>
        <p:spPr>
          <a:xfrm>
            <a:off x="169091" y="5402205"/>
            <a:ext cx="8047654" cy="523220"/>
          </a:xfrm>
          <a:prstGeom prst="rect">
            <a:avLst/>
          </a:prstGeom>
          <a:noFill/>
        </p:spPr>
        <p:txBody>
          <a:bodyPr wrap="square">
            <a:spAutoFit/>
          </a:bodyPr>
          <a:lstStyle/>
          <a:p>
            <a:r>
              <a:rPr lang="en-GB" sz="2800" dirty="0">
                <a:solidFill>
                  <a:srgbClr val="FF0000"/>
                </a:solidFill>
              </a:rPr>
              <a:t>Acetylcholine (parasympathetic)</a:t>
            </a:r>
          </a:p>
        </p:txBody>
      </p:sp>
    </p:spTree>
    <p:extLst>
      <p:ext uri="{BB962C8B-B14F-4D97-AF65-F5344CB8AC3E}">
        <p14:creationId xmlns:p14="http://schemas.microsoft.com/office/powerpoint/2010/main" val="5481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81E350-4242-2CA6-1242-7BC944D78F07}"/>
              </a:ext>
            </a:extLst>
          </p:cNvPr>
          <p:cNvSpPr txBox="1"/>
          <p:nvPr/>
        </p:nvSpPr>
        <p:spPr>
          <a:xfrm>
            <a:off x="139415" y="778888"/>
            <a:ext cx="11973561" cy="6066212"/>
          </a:xfrm>
          <a:prstGeom prst="rect">
            <a:avLst/>
          </a:prstGeom>
          <a:noFill/>
        </p:spPr>
        <p:txBody>
          <a:bodyPr wrap="square">
            <a:spAutoFit/>
          </a:bodyPr>
          <a:lstStyle/>
          <a:p>
            <a:r>
              <a:rPr lang="en-US" sz="3200" dirty="0">
                <a:latin typeface="Bai Jamjuree" pitchFamily="2" charset="-34"/>
                <a:cs typeface="Bai Jamjuree" pitchFamily="2" charset="-34"/>
              </a:rPr>
              <a:t>3.1 Division of the nervous system and neural pathways</a:t>
            </a:r>
          </a:p>
          <a:p>
            <a:pPr>
              <a:lnSpc>
                <a:spcPct val="150000"/>
              </a:lnSpc>
            </a:pPr>
            <a:r>
              <a:rPr lang="en-GB" sz="2000" dirty="0">
                <a:solidFill>
                  <a:srgbClr val="0A0A0A"/>
                </a:solidFill>
                <a:latin typeface="Century Gothic" panose="020B0502020202020204" pitchFamily="34" charset="0"/>
                <a:cs typeface="Bai Jamjuree" pitchFamily="2" charset="-34"/>
              </a:rPr>
              <a:t>The nervous system can be divided into two main sections: Central nervous system (CNS) comprising the </a:t>
            </a:r>
            <a:r>
              <a:rPr lang="en-GB" sz="2000" b="1" dirty="0">
                <a:solidFill>
                  <a:srgbClr val="0A0A0A"/>
                </a:solidFill>
                <a:latin typeface="Century Gothic" panose="020B0502020202020204" pitchFamily="34" charset="0"/>
                <a:cs typeface="Bai Jamjuree" pitchFamily="2" charset="-34"/>
              </a:rPr>
              <a:t>brain</a:t>
            </a:r>
            <a:r>
              <a:rPr lang="en-GB" sz="2000" dirty="0">
                <a:solidFill>
                  <a:srgbClr val="0A0A0A"/>
                </a:solidFill>
                <a:latin typeface="Century Gothic" panose="020B0502020202020204" pitchFamily="34" charset="0"/>
                <a:cs typeface="Bai Jamjuree" pitchFamily="2" charset="-34"/>
              </a:rPr>
              <a:t> and </a:t>
            </a:r>
            <a:r>
              <a:rPr lang="en-GB" sz="2000" b="1" dirty="0">
                <a:solidFill>
                  <a:srgbClr val="0A0A0A"/>
                </a:solidFill>
                <a:latin typeface="Century Gothic" panose="020B0502020202020204" pitchFamily="34" charset="0"/>
                <a:cs typeface="Bai Jamjuree" pitchFamily="2" charset="-34"/>
              </a:rPr>
              <a:t>spinal cord</a:t>
            </a:r>
            <a:r>
              <a:rPr lang="en-GB" sz="2000" dirty="0">
                <a:solidFill>
                  <a:srgbClr val="0A0A0A"/>
                </a:solidFill>
                <a:latin typeface="Century Gothic" panose="020B0502020202020204" pitchFamily="34" charset="0"/>
                <a:cs typeface="Bai Jamjuree" pitchFamily="2" charset="-34"/>
              </a:rPr>
              <a:t>. </a:t>
            </a:r>
            <a:r>
              <a:rPr lang="en-GB" sz="2000" i="0" u="none" strike="noStrike" dirty="0">
                <a:solidFill>
                  <a:srgbClr val="0A0A0A"/>
                </a:solidFill>
                <a:effectLst/>
                <a:latin typeface="Century Gothic" panose="020B0502020202020204" pitchFamily="34" charset="0"/>
                <a:cs typeface="Bai Jamjuree" pitchFamily="2" charset="-34"/>
              </a:rPr>
              <a:t>Peripheral nervous system (PSN) comprising the </a:t>
            </a:r>
            <a:r>
              <a:rPr lang="en-GB" sz="2000" b="1" i="0" u="none" strike="noStrike" dirty="0">
                <a:solidFill>
                  <a:srgbClr val="0A0A0A"/>
                </a:solidFill>
                <a:effectLst/>
                <a:latin typeface="Century Gothic" panose="020B0502020202020204" pitchFamily="34" charset="0"/>
                <a:cs typeface="Bai Jamjuree" pitchFamily="2" charset="-34"/>
              </a:rPr>
              <a:t>peripheral nerves. </a:t>
            </a:r>
            <a:r>
              <a:rPr lang="en-GB" sz="2000" dirty="0">
                <a:latin typeface="Century Gothic" panose="020B0502020202020204" pitchFamily="34" charset="0"/>
              </a:rPr>
              <a:t>The PNS consists of the </a:t>
            </a:r>
            <a:r>
              <a:rPr lang="en-GB" sz="2000" b="1" dirty="0">
                <a:latin typeface="Century Gothic" panose="020B0502020202020204" pitchFamily="34" charset="0"/>
              </a:rPr>
              <a:t>somatic nervous system </a:t>
            </a:r>
            <a:r>
              <a:rPr lang="en-GB" sz="2000" dirty="0">
                <a:latin typeface="Century Gothic" panose="020B0502020202020204" pitchFamily="34" charset="0"/>
              </a:rPr>
              <a:t>(SNS) and the </a:t>
            </a:r>
            <a:r>
              <a:rPr lang="en-GB" sz="2000" b="1" dirty="0">
                <a:latin typeface="Century Gothic" panose="020B0502020202020204" pitchFamily="34" charset="0"/>
              </a:rPr>
              <a:t>autonomic nervous system</a:t>
            </a:r>
            <a:r>
              <a:rPr lang="en-GB" sz="2000" dirty="0">
                <a:latin typeface="Century Gothic" panose="020B0502020202020204" pitchFamily="34" charset="0"/>
              </a:rPr>
              <a:t> (ANS). The </a:t>
            </a:r>
            <a:r>
              <a:rPr lang="en-GB" sz="2000" b="1" dirty="0">
                <a:latin typeface="Century Gothic" panose="020B0502020202020204" pitchFamily="34" charset="0"/>
              </a:rPr>
              <a:t>somatic nervous system </a:t>
            </a:r>
            <a:r>
              <a:rPr lang="en-GB" sz="2000" dirty="0">
                <a:latin typeface="Century Gothic" panose="020B0502020202020204" pitchFamily="34" charset="0"/>
              </a:rPr>
              <a:t>contains </a:t>
            </a:r>
            <a:r>
              <a:rPr lang="en-GB" sz="2000" b="1" dirty="0">
                <a:latin typeface="Century Gothic" panose="020B0502020202020204" pitchFamily="34" charset="0"/>
              </a:rPr>
              <a:t>sensory</a:t>
            </a:r>
            <a:r>
              <a:rPr lang="en-GB" sz="2000" dirty="0">
                <a:latin typeface="Century Gothic" panose="020B0502020202020204" pitchFamily="34" charset="0"/>
              </a:rPr>
              <a:t> and </a:t>
            </a:r>
            <a:r>
              <a:rPr lang="en-GB" sz="2000" b="1" dirty="0">
                <a:latin typeface="Century Gothic" panose="020B0502020202020204" pitchFamily="34" charset="0"/>
              </a:rPr>
              <a:t>motor</a:t>
            </a:r>
            <a:r>
              <a:rPr lang="en-GB" sz="2000" dirty="0">
                <a:latin typeface="Century Gothic" panose="020B0502020202020204" pitchFamily="34" charset="0"/>
              </a:rPr>
              <a:t> neurons.</a:t>
            </a:r>
          </a:p>
          <a:p>
            <a:pPr>
              <a:lnSpc>
                <a:spcPct val="150000"/>
              </a:lnSpc>
              <a:buNone/>
            </a:pPr>
            <a:r>
              <a:rPr lang="en-GB" sz="2000" dirty="0">
                <a:latin typeface="Century Gothic" panose="020B0502020202020204" pitchFamily="34" charset="0"/>
              </a:rPr>
              <a:t>Sensory neurons take impulses from sense organs to the CNS. Motor neurons take impulses from the CNS to muscles and glands (effector cells). The autonomic nervous system (ANS) consists of the </a:t>
            </a:r>
            <a:r>
              <a:rPr lang="en-GB" sz="2000" b="1" dirty="0">
                <a:latin typeface="Century Gothic" panose="020B0502020202020204" pitchFamily="34" charset="0"/>
              </a:rPr>
              <a:t>sympathetic</a:t>
            </a:r>
            <a:r>
              <a:rPr lang="en-GB" sz="2000" dirty="0">
                <a:latin typeface="Century Gothic" panose="020B0502020202020204" pitchFamily="34" charset="0"/>
              </a:rPr>
              <a:t> and </a:t>
            </a:r>
            <a:r>
              <a:rPr lang="en-GB" sz="2000" b="1" dirty="0">
                <a:latin typeface="Century Gothic" panose="020B0502020202020204" pitchFamily="34" charset="0"/>
              </a:rPr>
              <a:t>parasympathetic</a:t>
            </a:r>
            <a:r>
              <a:rPr lang="en-GB" sz="2000" dirty="0">
                <a:latin typeface="Century Gothic" panose="020B0502020202020204" pitchFamily="34" charset="0"/>
              </a:rPr>
              <a:t> systems. </a:t>
            </a:r>
            <a:r>
              <a:rPr lang="en-GB" sz="2000" dirty="0">
                <a:solidFill>
                  <a:srgbClr val="000000"/>
                </a:solidFill>
                <a:effectLst/>
                <a:latin typeface="Century Gothic" panose="020B0502020202020204" pitchFamily="34" charset="0"/>
              </a:rPr>
              <a:t>The </a:t>
            </a:r>
            <a:r>
              <a:rPr lang="en-GB" sz="2000" b="1" dirty="0">
                <a:solidFill>
                  <a:srgbClr val="000000"/>
                </a:solidFill>
                <a:effectLst/>
                <a:latin typeface="Century Gothic" panose="020B0502020202020204" pitchFamily="34" charset="0"/>
              </a:rPr>
              <a:t>antagonistic</a:t>
            </a:r>
            <a:r>
              <a:rPr lang="en-GB" sz="2000" dirty="0">
                <a:solidFill>
                  <a:srgbClr val="000000"/>
                </a:solidFill>
                <a:effectLst/>
                <a:latin typeface="Century Gothic" panose="020B0502020202020204" pitchFamily="34" charset="0"/>
              </a:rPr>
              <a:t> actions of the </a:t>
            </a:r>
            <a:r>
              <a:rPr lang="en-GB" sz="2000" b="1" dirty="0">
                <a:solidFill>
                  <a:srgbClr val="000000"/>
                </a:solidFill>
                <a:effectLst/>
                <a:latin typeface="Century Gothic" panose="020B0502020202020204" pitchFamily="34" charset="0"/>
              </a:rPr>
              <a:t>sympathetic</a:t>
            </a:r>
            <a:r>
              <a:rPr lang="en-GB" sz="2000" dirty="0">
                <a:solidFill>
                  <a:srgbClr val="000000"/>
                </a:solidFill>
                <a:effectLst/>
                <a:latin typeface="Century Gothic" panose="020B0502020202020204" pitchFamily="34" charset="0"/>
              </a:rPr>
              <a:t> and </a:t>
            </a:r>
            <a:r>
              <a:rPr lang="en-GB" sz="2000" b="1" dirty="0">
                <a:solidFill>
                  <a:srgbClr val="000000"/>
                </a:solidFill>
                <a:effectLst/>
                <a:latin typeface="Century Gothic" panose="020B0502020202020204" pitchFamily="34" charset="0"/>
              </a:rPr>
              <a:t>parasympathetic</a:t>
            </a:r>
            <a:r>
              <a:rPr lang="en-GB" sz="2000" dirty="0">
                <a:solidFill>
                  <a:srgbClr val="000000"/>
                </a:solidFill>
                <a:effectLst/>
                <a:latin typeface="Century Gothic" panose="020B0502020202020204" pitchFamily="34" charset="0"/>
              </a:rPr>
              <a:t> systems on heart rate, breathing rate, peristalsis and intestinal secretions.</a:t>
            </a:r>
            <a:endParaRPr lang="en-GB" sz="2000" dirty="0">
              <a:solidFill>
                <a:srgbClr val="000000"/>
              </a:solidFill>
              <a:latin typeface="Century Gothic" panose="020B0502020202020204" pitchFamily="34" charset="0"/>
            </a:endParaRPr>
          </a:p>
          <a:p>
            <a:pPr>
              <a:lnSpc>
                <a:spcPct val="150000"/>
              </a:lnSpc>
            </a:pPr>
            <a:r>
              <a:rPr lang="en-GB" sz="2000" dirty="0">
                <a:solidFill>
                  <a:srgbClr val="000000"/>
                </a:solidFill>
                <a:effectLst/>
                <a:latin typeface="Century Gothic" panose="020B0502020202020204" pitchFamily="34" charset="0"/>
              </a:rPr>
              <a:t>This means they have the same structures but have an </a:t>
            </a:r>
            <a:r>
              <a:rPr lang="en-GB" sz="2000" b="1" dirty="0">
                <a:solidFill>
                  <a:srgbClr val="000000"/>
                </a:solidFill>
                <a:effectLst/>
                <a:latin typeface="Century Gothic" panose="020B0502020202020204" pitchFamily="34" charset="0"/>
              </a:rPr>
              <a:t>opposite</a:t>
            </a:r>
            <a:r>
              <a:rPr lang="en-GB" sz="2000" dirty="0">
                <a:solidFill>
                  <a:srgbClr val="000000"/>
                </a:solidFill>
                <a:effectLst/>
                <a:latin typeface="Century Gothic" panose="020B0502020202020204" pitchFamily="34" charset="0"/>
              </a:rPr>
              <a:t> effect on them. The sympathetic system speeds up heart</a:t>
            </a:r>
            <a:r>
              <a:rPr lang="en-GB" sz="2000" dirty="0">
                <a:solidFill>
                  <a:srgbClr val="000000"/>
                </a:solidFill>
                <a:latin typeface="Century Gothic" panose="020B0502020202020204" pitchFamily="34" charset="0"/>
              </a:rPr>
              <a:t> </a:t>
            </a:r>
            <a:r>
              <a:rPr lang="en-GB" sz="2000" dirty="0">
                <a:solidFill>
                  <a:srgbClr val="000000"/>
                </a:solidFill>
                <a:effectLst/>
                <a:latin typeface="Century Gothic" panose="020B0502020202020204" pitchFamily="34" charset="0"/>
              </a:rPr>
              <a:t>rate and breathing ate while slowing down peristalsis and production of intestinal secretions. The parasympathetic system changes these in the opposite way (antagonistic).</a:t>
            </a:r>
          </a:p>
        </p:txBody>
      </p:sp>
      <p:sp>
        <p:nvSpPr>
          <p:cNvPr id="3" name="Rectangle 2">
            <a:extLst>
              <a:ext uri="{FF2B5EF4-FFF2-40B4-BE49-F238E27FC236}">
                <a16:creationId xmlns:a16="http://schemas.microsoft.com/office/drawing/2014/main" id="{CC9A3E90-9E9B-D6F2-AED7-F9E0A52918B1}"/>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C O U R S E   S P E C   N O T E S</a:t>
            </a:r>
          </a:p>
        </p:txBody>
      </p:sp>
      <p:pic>
        <p:nvPicPr>
          <p:cNvPr id="5" name="Graphic 4" descr="Pencil outline">
            <a:extLst>
              <a:ext uri="{FF2B5EF4-FFF2-40B4-BE49-F238E27FC236}">
                <a16:creationId xmlns:a16="http://schemas.microsoft.com/office/drawing/2014/main" id="{5C5CBC36-BF02-605A-7D81-E53C3CC037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2975" y="-40062"/>
            <a:ext cx="1270001" cy="1270001"/>
          </a:xfrm>
          <a:prstGeom prst="rect">
            <a:avLst/>
          </a:prstGeom>
        </p:spPr>
      </p:pic>
    </p:spTree>
    <p:extLst>
      <p:ext uri="{BB962C8B-B14F-4D97-AF65-F5344CB8AC3E}">
        <p14:creationId xmlns:p14="http://schemas.microsoft.com/office/powerpoint/2010/main" val="3090865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775B1-2F28-B348-9AE1-3B324F69B2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D00B062-B8E2-0662-156D-7C7B6FDB7BAE}"/>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C O N V E R G I N G   , D I V E R G I N G    A N D   R E V E R B E R A T I N G  N E U R A L   P A T H W A Y S</a:t>
            </a:r>
          </a:p>
        </p:txBody>
      </p:sp>
      <p:sp>
        <p:nvSpPr>
          <p:cNvPr id="5" name="TextBox 4">
            <a:extLst>
              <a:ext uri="{FF2B5EF4-FFF2-40B4-BE49-F238E27FC236}">
                <a16:creationId xmlns:a16="http://schemas.microsoft.com/office/drawing/2014/main" id="{A1FB7144-0609-B761-BD1D-CA9887B05BDE}"/>
              </a:ext>
            </a:extLst>
          </p:cNvPr>
          <p:cNvSpPr txBox="1"/>
          <p:nvPr/>
        </p:nvSpPr>
        <p:spPr>
          <a:xfrm>
            <a:off x="1042555" y="1109477"/>
            <a:ext cx="4849091" cy="5008102"/>
          </a:xfrm>
          <a:prstGeom prst="rect">
            <a:avLst/>
          </a:prstGeom>
          <a:noFill/>
        </p:spPr>
        <p:txBody>
          <a:bodyPr wrap="square">
            <a:spAutoFit/>
          </a:bodyPr>
          <a:lstStyle/>
          <a:p>
            <a:pPr>
              <a:lnSpc>
                <a:spcPct val="150000"/>
              </a:lnSpc>
              <a:buNone/>
            </a:pPr>
            <a:r>
              <a:rPr lang="en-GB" sz="2400" dirty="0">
                <a:solidFill>
                  <a:srgbClr val="000000"/>
                </a:solidFill>
                <a:effectLst/>
                <a:latin typeface="Century Gothic" panose="020B0502020202020204" pitchFamily="34" charset="0"/>
              </a:rPr>
              <a:t>In a </a:t>
            </a:r>
            <a:r>
              <a:rPr lang="en-GB" sz="2400" b="1" dirty="0">
                <a:solidFill>
                  <a:srgbClr val="000000"/>
                </a:solidFill>
                <a:effectLst/>
                <a:latin typeface="Century Gothic" panose="020B0502020202020204" pitchFamily="34" charset="0"/>
              </a:rPr>
              <a:t>converging neural pathway</a:t>
            </a:r>
            <a:r>
              <a:rPr lang="en-GB" sz="2400" dirty="0">
                <a:solidFill>
                  <a:srgbClr val="000000"/>
                </a:solidFill>
                <a:effectLst/>
                <a:latin typeface="Century Gothic" panose="020B0502020202020204" pitchFamily="34" charset="0"/>
              </a:rPr>
              <a:t>, impulses from several neurons travel to one neuron.</a:t>
            </a:r>
          </a:p>
          <a:p>
            <a:pPr>
              <a:lnSpc>
                <a:spcPct val="150000"/>
              </a:lnSpc>
              <a:buNone/>
            </a:pPr>
            <a:endParaRPr lang="en-GB" sz="2400" dirty="0">
              <a:solidFill>
                <a:srgbClr val="000000"/>
              </a:solidFill>
              <a:latin typeface="Century Gothic" panose="020B0502020202020204" pitchFamily="34" charset="0"/>
            </a:endParaRPr>
          </a:p>
          <a:p>
            <a:pPr>
              <a:lnSpc>
                <a:spcPct val="150000"/>
              </a:lnSpc>
              <a:buNone/>
            </a:pPr>
            <a:r>
              <a:rPr lang="en-GB" sz="2400" dirty="0">
                <a:solidFill>
                  <a:srgbClr val="000000"/>
                </a:solidFill>
                <a:effectLst/>
                <a:latin typeface="Century Gothic" panose="020B0502020202020204" pitchFamily="34" charset="0"/>
              </a:rPr>
              <a:t> This increases the sensitivity to excitatory or inhibitory signals.</a:t>
            </a:r>
          </a:p>
          <a:p>
            <a:pPr>
              <a:lnSpc>
                <a:spcPct val="150000"/>
              </a:lnSpc>
              <a:buNone/>
            </a:pPr>
            <a:endParaRPr lang="en-GB" sz="2400" dirty="0">
              <a:solidFill>
                <a:srgbClr val="000000"/>
              </a:solidFill>
              <a:latin typeface="Century Gothic" panose="020B0502020202020204" pitchFamily="34" charset="0"/>
            </a:endParaRPr>
          </a:p>
          <a:p>
            <a:pPr>
              <a:lnSpc>
                <a:spcPct val="150000"/>
              </a:lnSpc>
              <a:buNone/>
            </a:pPr>
            <a:r>
              <a:rPr lang="en-GB" sz="2400" dirty="0">
                <a:solidFill>
                  <a:srgbClr val="000000"/>
                </a:solidFill>
                <a:effectLst/>
                <a:latin typeface="Century Gothic" panose="020B0502020202020204" pitchFamily="34" charset="0"/>
              </a:rPr>
              <a:t>Example: Visual receptors in the eye. </a:t>
            </a:r>
          </a:p>
        </p:txBody>
      </p:sp>
      <p:pic>
        <p:nvPicPr>
          <p:cNvPr id="17410" name="Picture 2" descr="The structure and function of neural pathways - Divisions of the nervous  system and neural pathways - Higher Human Biology Revision - BBC Bitesize">
            <a:extLst>
              <a:ext uri="{FF2B5EF4-FFF2-40B4-BE49-F238E27FC236}">
                <a16:creationId xmlns:a16="http://schemas.microsoft.com/office/drawing/2014/main" id="{EBC61888-1B11-C7D0-F22A-0A295F82EA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8811"/>
          <a:stretch>
            <a:fillRect/>
          </a:stretch>
        </p:blipFill>
        <p:spPr bwMode="auto">
          <a:xfrm>
            <a:off x="6934200" y="667128"/>
            <a:ext cx="4849091" cy="589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238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D3FAF-B8BD-8F98-5AFE-646034ECEAE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B0DC72-06F0-B8DC-9A85-440B8C81CCAB}"/>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C O N V E R G I N G   , D I V E R G I N G    A N D   R E V E R B E R A T I N G  N E U R A L   P A T H W A Y S</a:t>
            </a:r>
          </a:p>
        </p:txBody>
      </p:sp>
      <p:sp>
        <p:nvSpPr>
          <p:cNvPr id="5" name="TextBox 4">
            <a:extLst>
              <a:ext uri="{FF2B5EF4-FFF2-40B4-BE49-F238E27FC236}">
                <a16:creationId xmlns:a16="http://schemas.microsoft.com/office/drawing/2014/main" id="{64C51C6D-E5B1-7247-5ECF-E0E3C7A0EA35}"/>
              </a:ext>
            </a:extLst>
          </p:cNvPr>
          <p:cNvSpPr txBox="1"/>
          <p:nvPr/>
        </p:nvSpPr>
        <p:spPr>
          <a:xfrm>
            <a:off x="1042555" y="1721217"/>
            <a:ext cx="4849091" cy="4454104"/>
          </a:xfrm>
          <a:prstGeom prst="rect">
            <a:avLst/>
          </a:prstGeom>
          <a:noFill/>
        </p:spPr>
        <p:txBody>
          <a:bodyPr wrap="square">
            <a:spAutoFit/>
          </a:bodyPr>
          <a:lstStyle/>
          <a:p>
            <a:pPr>
              <a:lnSpc>
                <a:spcPct val="150000"/>
              </a:lnSpc>
            </a:pPr>
            <a:r>
              <a:rPr lang="en-GB" sz="2400" dirty="0">
                <a:latin typeface="Century Gothic" panose="020B0502020202020204" pitchFamily="34" charset="0"/>
              </a:rPr>
              <a:t>In a </a:t>
            </a:r>
            <a:r>
              <a:rPr lang="en-GB" sz="2400" b="1" dirty="0">
                <a:latin typeface="Century Gothic" panose="020B0502020202020204" pitchFamily="34" charset="0"/>
              </a:rPr>
              <a:t>diverging neural pathway</a:t>
            </a:r>
            <a:r>
              <a:rPr lang="en-GB" sz="2400" dirty="0">
                <a:latin typeface="Century Gothic" panose="020B0502020202020204" pitchFamily="34" charset="0"/>
              </a:rPr>
              <a:t>, impulses from one neuron travel to several neurons so affecting more than one destination at the same time.</a:t>
            </a:r>
          </a:p>
          <a:p>
            <a:pPr>
              <a:lnSpc>
                <a:spcPct val="150000"/>
              </a:lnSpc>
            </a:pPr>
            <a:endParaRPr lang="en-GB" sz="2400" dirty="0">
              <a:latin typeface="Century Gothic" panose="020B0502020202020204" pitchFamily="34" charset="0"/>
            </a:endParaRPr>
          </a:p>
          <a:p>
            <a:pPr>
              <a:lnSpc>
                <a:spcPct val="150000"/>
              </a:lnSpc>
            </a:pPr>
            <a:r>
              <a:rPr lang="en-GB" sz="2400" dirty="0">
                <a:latin typeface="Century Gothic" panose="020B0502020202020204" pitchFamily="34" charset="0"/>
              </a:rPr>
              <a:t>Example: Fine motor control in fingers. </a:t>
            </a:r>
          </a:p>
        </p:txBody>
      </p:sp>
      <p:pic>
        <p:nvPicPr>
          <p:cNvPr id="19458" name="Picture 2" descr="The structure and function of neural pathways - Divisions of the nervous  system and neural pathways - Higher Human Biology Revision - BBC Bitesize">
            <a:extLst>
              <a:ext uri="{FF2B5EF4-FFF2-40B4-BE49-F238E27FC236}">
                <a16:creationId xmlns:a16="http://schemas.microsoft.com/office/drawing/2014/main" id="{723AF60A-D837-A185-847F-2923568B34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940"/>
          <a:stretch>
            <a:fillRect/>
          </a:stretch>
        </p:blipFill>
        <p:spPr bwMode="auto">
          <a:xfrm>
            <a:off x="7187045" y="821312"/>
            <a:ext cx="4305300" cy="589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709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5CB58-A863-0899-7599-D3464137A9D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FF51F57-1496-F7BF-7E44-D79664779EFC}"/>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C O N V E R G I N G   , D I V E R G I N G    A N D   R E V E R B E R A T I N G  N E U R A L   P A T H W A Y S</a:t>
            </a:r>
          </a:p>
        </p:txBody>
      </p:sp>
      <p:sp>
        <p:nvSpPr>
          <p:cNvPr id="5" name="TextBox 4">
            <a:extLst>
              <a:ext uri="{FF2B5EF4-FFF2-40B4-BE49-F238E27FC236}">
                <a16:creationId xmlns:a16="http://schemas.microsoft.com/office/drawing/2014/main" id="{B30FE690-4AE7-C44A-89C4-F8CD5DBCE5C4}"/>
              </a:ext>
            </a:extLst>
          </p:cNvPr>
          <p:cNvSpPr txBox="1"/>
          <p:nvPr/>
        </p:nvSpPr>
        <p:spPr>
          <a:xfrm>
            <a:off x="870528" y="1188616"/>
            <a:ext cx="4849091" cy="5562100"/>
          </a:xfrm>
          <a:prstGeom prst="rect">
            <a:avLst/>
          </a:prstGeom>
          <a:noFill/>
        </p:spPr>
        <p:txBody>
          <a:bodyPr wrap="square">
            <a:spAutoFit/>
          </a:bodyPr>
          <a:lstStyle/>
          <a:p>
            <a:pPr>
              <a:lnSpc>
                <a:spcPct val="150000"/>
              </a:lnSpc>
            </a:pPr>
            <a:r>
              <a:rPr lang="en-GB" sz="2400" dirty="0">
                <a:latin typeface="Century Gothic" panose="020B0502020202020204" pitchFamily="34" charset="0"/>
              </a:rPr>
              <a:t>In a </a:t>
            </a:r>
            <a:r>
              <a:rPr lang="en-GB" sz="2400" b="1" dirty="0">
                <a:latin typeface="Century Gothic" panose="020B0502020202020204" pitchFamily="34" charset="0"/>
              </a:rPr>
              <a:t>reverberating pathway, </a:t>
            </a:r>
            <a:r>
              <a:rPr lang="en-GB" sz="2400" dirty="0">
                <a:latin typeface="Century Gothic" panose="020B0502020202020204" pitchFamily="34" charset="0"/>
              </a:rPr>
              <a:t>neurons later in the pathway link with earlier neurons, sending the impulse back through the pathway. This allows repeated stimulation of the pathway.</a:t>
            </a:r>
          </a:p>
          <a:p>
            <a:pPr>
              <a:lnSpc>
                <a:spcPct val="150000"/>
              </a:lnSpc>
            </a:pPr>
            <a:endParaRPr lang="en-GB" sz="2400" dirty="0">
              <a:latin typeface="Century Gothic" panose="020B0502020202020204" pitchFamily="34" charset="0"/>
            </a:endParaRPr>
          </a:p>
          <a:p>
            <a:pPr>
              <a:lnSpc>
                <a:spcPct val="150000"/>
              </a:lnSpc>
            </a:pPr>
            <a:r>
              <a:rPr lang="en-GB" sz="2400" dirty="0">
                <a:latin typeface="Century Gothic" panose="020B0502020202020204" pitchFamily="34" charset="0"/>
              </a:rPr>
              <a:t>Example: breathing</a:t>
            </a:r>
          </a:p>
          <a:p>
            <a:pPr>
              <a:lnSpc>
                <a:spcPct val="150000"/>
              </a:lnSpc>
            </a:pPr>
            <a:endParaRPr lang="en-GB" sz="2400" dirty="0">
              <a:latin typeface="Century Gothic" panose="020B0502020202020204" pitchFamily="34" charset="0"/>
            </a:endParaRPr>
          </a:p>
        </p:txBody>
      </p:sp>
      <p:pic>
        <p:nvPicPr>
          <p:cNvPr id="21506" name="Picture 2" descr="The structure and function of neural pathways - Divisions of the nervous  system and neural pathways - Higher Human Biology Revision - BBC Bitesize">
            <a:extLst>
              <a:ext uri="{FF2B5EF4-FFF2-40B4-BE49-F238E27FC236}">
                <a16:creationId xmlns:a16="http://schemas.microsoft.com/office/drawing/2014/main" id="{9BB11CB3-F3DF-62AE-5D7B-B4BB602F89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2382" y="1188616"/>
            <a:ext cx="5120512" cy="5103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700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6900D-418C-9B17-5293-F9EA73E9B53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C13B574-2B56-E87F-78B4-FCF39CB61B1A}"/>
              </a:ext>
            </a:extLst>
          </p:cNvPr>
          <p:cNvSpPr txBox="1"/>
          <p:nvPr/>
        </p:nvSpPr>
        <p:spPr>
          <a:xfrm>
            <a:off x="139415" y="778888"/>
            <a:ext cx="11973561" cy="6527877"/>
          </a:xfrm>
          <a:prstGeom prst="rect">
            <a:avLst/>
          </a:prstGeom>
          <a:noFill/>
        </p:spPr>
        <p:txBody>
          <a:bodyPr wrap="square">
            <a:spAutoFit/>
          </a:bodyPr>
          <a:lstStyle/>
          <a:p>
            <a:r>
              <a:rPr lang="en-US" sz="3200" dirty="0">
                <a:latin typeface="Bai Jamjuree" pitchFamily="2" charset="-34"/>
                <a:cs typeface="Bai Jamjuree" pitchFamily="2" charset="-34"/>
              </a:rPr>
              <a:t>3.1 Division of the nervous system and neural pathways</a:t>
            </a:r>
          </a:p>
          <a:p>
            <a:pPr>
              <a:lnSpc>
                <a:spcPct val="150000"/>
              </a:lnSpc>
              <a:buNone/>
            </a:pPr>
            <a:r>
              <a:rPr lang="en-GB" sz="2000" dirty="0">
                <a:solidFill>
                  <a:srgbClr val="000000"/>
                </a:solidFill>
                <a:effectLst/>
                <a:latin typeface="Century Gothic" panose="020B0502020202020204" pitchFamily="34" charset="0"/>
              </a:rPr>
              <a:t>In a </a:t>
            </a:r>
            <a:r>
              <a:rPr lang="en-GB" sz="2000" b="1" dirty="0">
                <a:solidFill>
                  <a:srgbClr val="000000"/>
                </a:solidFill>
                <a:effectLst/>
                <a:latin typeface="Century Gothic" panose="020B0502020202020204" pitchFamily="34" charset="0"/>
              </a:rPr>
              <a:t>converging neural pathway</a:t>
            </a:r>
            <a:r>
              <a:rPr lang="en-GB" sz="2000" dirty="0">
                <a:solidFill>
                  <a:srgbClr val="000000"/>
                </a:solidFill>
                <a:effectLst/>
                <a:latin typeface="Century Gothic" panose="020B0502020202020204" pitchFamily="34" charset="0"/>
              </a:rPr>
              <a:t>, impulses from several neurons travel to one neuron.</a:t>
            </a:r>
            <a:endParaRPr lang="en-GB" sz="2000" dirty="0">
              <a:solidFill>
                <a:srgbClr val="000000"/>
              </a:solidFill>
              <a:latin typeface="Century Gothic" panose="020B0502020202020204" pitchFamily="34" charset="0"/>
            </a:endParaRPr>
          </a:p>
          <a:p>
            <a:pPr>
              <a:lnSpc>
                <a:spcPct val="150000"/>
              </a:lnSpc>
              <a:buNone/>
            </a:pPr>
            <a:r>
              <a:rPr lang="en-GB" sz="2000" dirty="0">
                <a:solidFill>
                  <a:srgbClr val="000000"/>
                </a:solidFill>
                <a:effectLst/>
                <a:latin typeface="Century Gothic" panose="020B0502020202020204" pitchFamily="34" charset="0"/>
              </a:rPr>
              <a:t>This increases the sensitivity to excitatory or inhibitory signals.</a:t>
            </a:r>
            <a:endParaRPr lang="en-GB" sz="2000" dirty="0">
              <a:solidFill>
                <a:srgbClr val="000000"/>
              </a:solidFill>
              <a:latin typeface="Century Gothic" panose="020B0502020202020204" pitchFamily="34" charset="0"/>
            </a:endParaRPr>
          </a:p>
          <a:p>
            <a:pPr>
              <a:lnSpc>
                <a:spcPct val="150000"/>
              </a:lnSpc>
              <a:buNone/>
            </a:pPr>
            <a:r>
              <a:rPr lang="en-GB" sz="2000" dirty="0">
                <a:solidFill>
                  <a:srgbClr val="000000"/>
                </a:solidFill>
                <a:effectLst/>
                <a:latin typeface="Century Gothic" panose="020B0502020202020204" pitchFamily="34" charset="0"/>
              </a:rPr>
              <a:t>Example: Visual receptors in the eye. </a:t>
            </a:r>
          </a:p>
          <a:p>
            <a:pPr>
              <a:lnSpc>
                <a:spcPct val="150000"/>
              </a:lnSpc>
              <a:buNone/>
            </a:pPr>
            <a:endParaRPr lang="en-GB" sz="2000" dirty="0">
              <a:solidFill>
                <a:srgbClr val="000000"/>
              </a:solidFill>
              <a:effectLst/>
              <a:latin typeface="Century Gothic" panose="020B0502020202020204" pitchFamily="34" charset="0"/>
            </a:endParaRPr>
          </a:p>
          <a:p>
            <a:pPr>
              <a:lnSpc>
                <a:spcPct val="150000"/>
              </a:lnSpc>
            </a:pPr>
            <a:r>
              <a:rPr lang="en-GB" sz="2000" dirty="0">
                <a:latin typeface="Century Gothic" panose="020B0502020202020204" pitchFamily="34" charset="0"/>
              </a:rPr>
              <a:t>In a </a:t>
            </a:r>
            <a:r>
              <a:rPr lang="en-GB" sz="2000" b="1" dirty="0">
                <a:latin typeface="Century Gothic" panose="020B0502020202020204" pitchFamily="34" charset="0"/>
              </a:rPr>
              <a:t>diverging neural pathway</a:t>
            </a:r>
            <a:r>
              <a:rPr lang="en-GB" sz="2000" dirty="0">
                <a:latin typeface="Century Gothic" panose="020B0502020202020204" pitchFamily="34" charset="0"/>
              </a:rPr>
              <a:t>, impulses from one neuron travel to several neurons so affecting more than one destination at the same time.</a:t>
            </a:r>
          </a:p>
          <a:p>
            <a:pPr>
              <a:lnSpc>
                <a:spcPct val="150000"/>
              </a:lnSpc>
            </a:pPr>
            <a:r>
              <a:rPr lang="en-GB" sz="2000" dirty="0">
                <a:latin typeface="Century Gothic" panose="020B0502020202020204" pitchFamily="34" charset="0"/>
              </a:rPr>
              <a:t>Example: Fine motor control in fingers. </a:t>
            </a:r>
          </a:p>
          <a:p>
            <a:pPr>
              <a:lnSpc>
                <a:spcPct val="150000"/>
              </a:lnSpc>
            </a:pPr>
            <a:endParaRPr lang="en-GB" sz="2000" dirty="0">
              <a:latin typeface="Century Gothic" panose="020B0502020202020204" pitchFamily="34" charset="0"/>
            </a:endParaRPr>
          </a:p>
          <a:p>
            <a:pPr>
              <a:lnSpc>
                <a:spcPct val="150000"/>
              </a:lnSpc>
            </a:pPr>
            <a:r>
              <a:rPr lang="en-GB" sz="2000" dirty="0">
                <a:latin typeface="Century Gothic" panose="020B0502020202020204" pitchFamily="34" charset="0"/>
              </a:rPr>
              <a:t>In a </a:t>
            </a:r>
            <a:r>
              <a:rPr lang="en-GB" sz="2000" b="1" dirty="0">
                <a:latin typeface="Century Gothic" panose="020B0502020202020204" pitchFamily="34" charset="0"/>
              </a:rPr>
              <a:t>reverberating pathway, </a:t>
            </a:r>
            <a:r>
              <a:rPr lang="en-GB" sz="2000" dirty="0">
                <a:latin typeface="Century Gothic" panose="020B0502020202020204" pitchFamily="34" charset="0"/>
              </a:rPr>
              <a:t>neurons later in the pathway link with earlier neurons, sending the impulse back through the pathway. This allows repeated stimulation of the pathway.</a:t>
            </a:r>
          </a:p>
          <a:p>
            <a:pPr>
              <a:lnSpc>
                <a:spcPct val="150000"/>
              </a:lnSpc>
            </a:pPr>
            <a:r>
              <a:rPr lang="en-GB" sz="2000" dirty="0">
                <a:latin typeface="Century Gothic" panose="020B0502020202020204" pitchFamily="34" charset="0"/>
              </a:rPr>
              <a:t>Example: breathing</a:t>
            </a:r>
          </a:p>
          <a:p>
            <a:pPr>
              <a:lnSpc>
                <a:spcPct val="150000"/>
              </a:lnSpc>
            </a:pPr>
            <a:endParaRPr lang="en-GB" sz="2000" dirty="0">
              <a:latin typeface="Century Gothic" panose="020B0502020202020204" pitchFamily="34" charset="0"/>
            </a:endParaRPr>
          </a:p>
          <a:p>
            <a:pPr>
              <a:lnSpc>
                <a:spcPct val="150000"/>
              </a:lnSpc>
              <a:buNone/>
            </a:pPr>
            <a:endParaRPr lang="en-GB" sz="2000" dirty="0">
              <a:solidFill>
                <a:srgbClr val="000000"/>
              </a:solidFill>
              <a:effectLst/>
              <a:latin typeface="Century Gothic" panose="020B0502020202020204" pitchFamily="34" charset="0"/>
            </a:endParaRPr>
          </a:p>
        </p:txBody>
      </p:sp>
      <p:sp>
        <p:nvSpPr>
          <p:cNvPr id="3" name="Rectangle 2">
            <a:extLst>
              <a:ext uri="{FF2B5EF4-FFF2-40B4-BE49-F238E27FC236}">
                <a16:creationId xmlns:a16="http://schemas.microsoft.com/office/drawing/2014/main" id="{4D804422-1E1C-0BF3-7A98-31FB163DFB1A}"/>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C O U R S E   S P E C   N O T E S</a:t>
            </a:r>
          </a:p>
        </p:txBody>
      </p:sp>
      <p:pic>
        <p:nvPicPr>
          <p:cNvPr id="5" name="Graphic 4" descr="Pencil outline">
            <a:extLst>
              <a:ext uri="{FF2B5EF4-FFF2-40B4-BE49-F238E27FC236}">
                <a16:creationId xmlns:a16="http://schemas.microsoft.com/office/drawing/2014/main" id="{CCAF2AAA-8841-D70E-CFC2-B5D23821B7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2975" y="-40062"/>
            <a:ext cx="1270001" cy="1270001"/>
          </a:xfrm>
          <a:prstGeom prst="rect">
            <a:avLst/>
          </a:prstGeom>
        </p:spPr>
      </p:pic>
    </p:spTree>
    <p:extLst>
      <p:ext uri="{BB962C8B-B14F-4D97-AF65-F5344CB8AC3E}">
        <p14:creationId xmlns:p14="http://schemas.microsoft.com/office/powerpoint/2010/main" val="752525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RHINO A4 Folio Paper 20 Leaf, F8M | RHINO Stationery">
            <a:extLst>
              <a:ext uri="{FF2B5EF4-FFF2-40B4-BE49-F238E27FC236}">
                <a16:creationId xmlns:a16="http://schemas.microsoft.com/office/drawing/2014/main" id="{F95FFF32-154B-85D2-B0B0-D0C5F362601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8105" b="91309" l="9961" r="89844">
                        <a14:foregroundMark x1="21875" y1="83789" x2="26953" y2="27734"/>
                        <a14:foregroundMark x1="26953" y1="27734" x2="41309" y2="72266"/>
                        <a14:foregroundMark x1="41309" y1="72266" x2="45508" y2="77734"/>
                        <a14:foregroundMark x1="44238" y1="76074" x2="47070" y2="46875"/>
                        <a14:foregroundMark x1="52930" y1="41992" x2="52930" y2="70605"/>
                        <a14:foregroundMark x1="62207" y1="53125" x2="61816" y2="74219"/>
                        <a14:foregroundMark x1="66309" y1="58594" x2="68750" y2="73340"/>
                        <a14:foregroundMark x1="68750" y1="73340" x2="62305" y2="76172"/>
                        <a14:foregroundMark x1="62305" y1="76172" x2="54297" y2="77051"/>
                        <a14:foregroundMark x1="65332" y1="48438" x2="65430" y2="55273"/>
                        <a14:foregroundMark x1="25684" y1="18555" x2="32813" y2="15527"/>
                        <a14:foregroundMark x1="32813" y1="15527" x2="50879" y2="13965"/>
                        <a14:foregroundMark x1="50879" y1="13965" x2="51660" y2="13965"/>
                        <a14:foregroundMark x1="23145" y1="10742" x2="23145" y2="18066"/>
                        <a14:foregroundMark x1="23145" y1="83984" x2="23145" y2="91406"/>
                        <a14:foregroundMark x1="24316" y1="24902" x2="24512" y2="29590"/>
                        <a14:foregroundMark x1="22168" y1="10254" x2="35742" y2="9082"/>
                        <a14:foregroundMark x1="35742" y1="9082" x2="45508" y2="9180"/>
                        <a14:foregroundMark x1="20020" y1="8594" x2="20020" y2="8594"/>
                        <a14:foregroundMark x1="24512" y1="24023" x2="24512" y2="24023"/>
                        <a14:foregroundMark x1="55566" y1="8105" x2="68750" y2="13379"/>
                        <a14:foregroundMark x1="71875" y1="12305" x2="77148" y2="12500"/>
                        <a14:foregroundMark x1="32520" y1="89355" x2="47070" y2="89746"/>
                        <a14:foregroundMark x1="70605" y1="18262" x2="62500" y2="20898"/>
                        <a14:foregroundMark x1="73730" y1="12305" x2="69531" y2="18945"/>
                        <a14:foregroundMark x1="69531" y1="18945" x2="68945" y2="19238"/>
                        <a14:foregroundMark x1="50977" y1="17773" x2="60742" y2="26660"/>
                        <a14:foregroundMark x1="21973" y1="20703" x2="21973" y2="20703"/>
                        <a14:foregroundMark x1="20215" y1="12988" x2="19727" y2="43750"/>
                        <a14:foregroundMark x1="20508" y1="46094" x2="20996" y2="54688"/>
                        <a14:foregroundMark x1="20508" y1="51074" x2="20508" y2="62012"/>
                        <a14:foregroundMark x1="71680" y1="41992" x2="71680" y2="78027"/>
                        <a14:foregroundMark x1="74023" y1="51660" x2="74023" y2="73438"/>
                        <a14:foregroundMark x1="75488" y1="47363" x2="76465" y2="71289"/>
                        <a14:foregroundMark x1="76660" y1="48535" x2="77148" y2="77344"/>
                        <a14:foregroundMark x1="77344" y1="49023" x2="78613" y2="79980"/>
                        <a14:foregroundMark x1="78613" y1="79980" x2="78320" y2="82813"/>
                        <a14:foregroundMark x1="75879" y1="13867" x2="75684" y2="26855"/>
                        <a14:foregroundMark x1="75391" y1="12207" x2="75391" y2="21875"/>
                        <a14:foregroundMark x1="79004" y1="8691" x2="77832" y2="36426"/>
                        <a14:foregroundMark x1="34180" y1="15430" x2="38965" y2="22266"/>
                        <a14:foregroundMark x1="38965" y1="22266" x2="47852" y2="28027"/>
                      </a14:backgroundRemoval>
                    </a14:imgEffect>
                  </a14:imgLayer>
                </a14:imgProps>
              </a:ext>
              <a:ext uri="{28A0092B-C50C-407E-A947-70E740481C1C}">
                <a14:useLocalDpi xmlns:a14="http://schemas.microsoft.com/office/drawing/2010/main" val="0"/>
              </a:ext>
            </a:extLst>
          </a:blip>
          <a:srcRect l="22413" t="11918" r="34709" b="49298"/>
          <a:stretch/>
        </p:blipFill>
        <p:spPr bwMode="auto">
          <a:xfrm>
            <a:off x="310756" y="667128"/>
            <a:ext cx="6844424" cy="619087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34D9E0A-9CFD-5556-F44D-D428EBF86F80}"/>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K E Y   T E R M S </a:t>
            </a:r>
          </a:p>
        </p:txBody>
      </p:sp>
      <p:sp>
        <p:nvSpPr>
          <p:cNvPr id="3" name="TextBox 2">
            <a:extLst>
              <a:ext uri="{FF2B5EF4-FFF2-40B4-BE49-F238E27FC236}">
                <a16:creationId xmlns:a16="http://schemas.microsoft.com/office/drawing/2014/main" id="{A82E1B91-50FF-F88E-57B8-897D1E164483}"/>
              </a:ext>
            </a:extLst>
          </p:cNvPr>
          <p:cNvSpPr txBox="1"/>
          <p:nvPr/>
        </p:nvSpPr>
        <p:spPr>
          <a:xfrm>
            <a:off x="1105790" y="1223627"/>
            <a:ext cx="6844424" cy="5001369"/>
          </a:xfrm>
          <a:prstGeom prst="rect">
            <a:avLst/>
          </a:prstGeom>
          <a:noFill/>
        </p:spPr>
        <p:txBody>
          <a:bodyPr wrap="square">
            <a:spAutoFit/>
          </a:bodyPr>
          <a:lstStyle/>
          <a:p>
            <a:r>
              <a:rPr lang="en-GB" sz="2400" b="1" dirty="0">
                <a:latin typeface="Bai Jamjuree" pitchFamily="2" charset="-34"/>
                <a:cs typeface="Bai Jamjuree" pitchFamily="2" charset="-34"/>
              </a:rPr>
              <a:t>CENTRAL NERVOUS SYSTEM</a:t>
            </a:r>
          </a:p>
          <a:p>
            <a:r>
              <a:rPr lang="en-GB" sz="2400" b="1" dirty="0">
                <a:latin typeface="Bai Jamjuree" pitchFamily="2" charset="-34"/>
                <a:cs typeface="Bai Jamjuree" pitchFamily="2" charset="-34"/>
              </a:rPr>
              <a:t>PERIPHERAL NERVOUS SYSTEM</a:t>
            </a:r>
          </a:p>
          <a:p>
            <a:r>
              <a:rPr lang="en-GB" sz="2400" b="1" dirty="0">
                <a:latin typeface="Bai Jamjuree" pitchFamily="2" charset="-34"/>
                <a:cs typeface="Bai Jamjuree" pitchFamily="2" charset="-34"/>
              </a:rPr>
              <a:t>AUTONOMIC NERVOUS SYSTEM</a:t>
            </a:r>
          </a:p>
          <a:p>
            <a:r>
              <a:rPr lang="en-GB" sz="2400" b="1" dirty="0">
                <a:latin typeface="Bai Jamjuree" pitchFamily="2" charset="-34"/>
                <a:cs typeface="Bai Jamjuree" pitchFamily="2" charset="-34"/>
              </a:rPr>
              <a:t>SOMATIC NERVOUS SYSTEM</a:t>
            </a:r>
          </a:p>
          <a:p>
            <a:r>
              <a:rPr lang="en-GB" sz="2400" b="1" dirty="0">
                <a:latin typeface="Bai Jamjuree" pitchFamily="2" charset="-34"/>
                <a:cs typeface="Bai Jamjuree" pitchFamily="2" charset="-34"/>
              </a:rPr>
              <a:t>SYMPATHETIC NERVOUS SYSTEM</a:t>
            </a:r>
          </a:p>
          <a:p>
            <a:r>
              <a:rPr lang="en-GB" sz="2400" b="1" dirty="0">
                <a:latin typeface="Bai Jamjuree" pitchFamily="2" charset="-34"/>
                <a:cs typeface="Bai Jamjuree" pitchFamily="2" charset="-34"/>
              </a:rPr>
              <a:t>PARASYMPATHETIC NERVOUS SYSTEM</a:t>
            </a:r>
          </a:p>
          <a:p>
            <a:r>
              <a:rPr lang="en-GB" sz="2400" b="1" dirty="0">
                <a:latin typeface="Bai Jamjuree" pitchFamily="2" charset="-34"/>
                <a:cs typeface="Bai Jamjuree" pitchFamily="2" charset="-34"/>
              </a:rPr>
              <a:t>ANTAGONISTIC</a:t>
            </a:r>
          </a:p>
          <a:p>
            <a:r>
              <a:rPr lang="en-GB" sz="2400" b="1" dirty="0">
                <a:latin typeface="Bai Jamjuree" pitchFamily="2" charset="-34"/>
                <a:cs typeface="Bai Jamjuree" pitchFamily="2" charset="-34"/>
              </a:rPr>
              <a:t>CONVERGING NEURAL PATHWAY</a:t>
            </a:r>
          </a:p>
          <a:p>
            <a:r>
              <a:rPr lang="en-GB" sz="2400" b="1" dirty="0">
                <a:latin typeface="Bai Jamjuree" pitchFamily="2" charset="-34"/>
                <a:cs typeface="Bai Jamjuree" pitchFamily="2" charset="-34"/>
              </a:rPr>
              <a:t>DIVERGING NEURAL PATHWAY</a:t>
            </a:r>
          </a:p>
          <a:p>
            <a:r>
              <a:rPr lang="en-GB" sz="2400" b="1" dirty="0">
                <a:latin typeface="Bai Jamjuree" pitchFamily="2" charset="-34"/>
                <a:cs typeface="Bai Jamjuree" pitchFamily="2" charset="-34"/>
              </a:rPr>
              <a:t>REVERBERATING NEURAL PATHWAY</a:t>
            </a:r>
          </a:p>
          <a:p>
            <a:endParaRPr lang="en-GB" sz="2400" b="1" dirty="0">
              <a:latin typeface="Bai Jamjuree" pitchFamily="2" charset="-34"/>
              <a:cs typeface="Bai Jamjuree" pitchFamily="2" charset="-34"/>
            </a:endParaRPr>
          </a:p>
          <a:p>
            <a:pPr>
              <a:lnSpc>
                <a:spcPct val="150000"/>
              </a:lnSpc>
            </a:pPr>
            <a:endParaRPr lang="en-GB" sz="3600" dirty="0">
              <a:effectLst/>
              <a:latin typeface="Bai Jamjuree" pitchFamily="2" charset="-34"/>
              <a:cs typeface="Bai Jamjuree" pitchFamily="2" charset="-34"/>
            </a:endParaRPr>
          </a:p>
        </p:txBody>
      </p:sp>
      <p:sp>
        <p:nvSpPr>
          <p:cNvPr id="6" name="Rounded Rectangle 5">
            <a:extLst>
              <a:ext uri="{FF2B5EF4-FFF2-40B4-BE49-F238E27FC236}">
                <a16:creationId xmlns:a16="http://schemas.microsoft.com/office/drawing/2014/main" id="{B3A32F60-4324-74CB-AD3C-AF8B978AAA45}"/>
              </a:ext>
            </a:extLst>
          </p:cNvPr>
          <p:cNvSpPr/>
          <p:nvPr/>
        </p:nvSpPr>
        <p:spPr>
          <a:xfrm>
            <a:off x="6254119" y="1264151"/>
            <a:ext cx="5636357" cy="162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10EDF5-D316-4FCE-C8C5-3C905AC8EBA9}"/>
              </a:ext>
            </a:extLst>
          </p:cNvPr>
          <p:cNvSpPr/>
          <p:nvPr/>
        </p:nvSpPr>
        <p:spPr>
          <a:xfrm>
            <a:off x="6352288" y="1414375"/>
            <a:ext cx="5546046" cy="1323439"/>
          </a:xfrm>
          <a:prstGeom prst="rect">
            <a:avLst/>
          </a:prstGeom>
          <a:noFill/>
        </p:spPr>
        <p:txBody>
          <a:bodyPr wrap="square" lIns="91440" tIns="45720" rIns="91440" bIns="45720">
            <a:spAutoFit/>
          </a:bodyPr>
          <a:lstStyle/>
          <a:p>
            <a:pPr algn="ctr"/>
            <a:r>
              <a:rPr lang="en-GB" sz="4000" b="0" cap="none" spc="0" dirty="0">
                <a:ln w="0"/>
                <a:solidFill>
                  <a:schemeClr val="tx1"/>
                </a:solidFill>
                <a:effectLst>
                  <a:outerShdw blurRad="38100" dist="19050" dir="2700000" algn="tl" rotWithShape="0">
                    <a:schemeClr val="dk1">
                      <a:alpha val="40000"/>
                    </a:schemeClr>
                  </a:outerShdw>
                </a:effectLst>
                <a:latin typeface="Bai Jamjuree" pitchFamily="2" charset="-34"/>
                <a:cs typeface="Bai Jamjuree" pitchFamily="2" charset="-34"/>
              </a:rPr>
              <a:t>Add these terms to the definition page </a:t>
            </a:r>
            <a:r>
              <a:rPr lang="en-GB" sz="4000" dirty="0">
                <a:ln w="0"/>
                <a:effectLst>
                  <a:outerShdw blurRad="38100" dist="19050" dir="2700000" algn="tl" rotWithShape="0">
                    <a:schemeClr val="dk1">
                      <a:alpha val="40000"/>
                    </a:schemeClr>
                  </a:outerShdw>
                </a:effectLst>
                <a:latin typeface="Bai Jamjuree" pitchFamily="2" charset="-34"/>
                <a:cs typeface="Bai Jamjuree" pitchFamily="2" charset="-34"/>
              </a:rPr>
              <a:t>at the back of your jotter.</a:t>
            </a:r>
            <a:endParaRPr lang="en-GB" sz="4000" b="0" cap="none" spc="0" dirty="0">
              <a:ln w="0"/>
              <a:solidFill>
                <a:schemeClr val="tx1"/>
              </a:solidFill>
              <a:effectLst>
                <a:outerShdw blurRad="38100" dist="19050" dir="2700000" algn="tl" rotWithShape="0">
                  <a:schemeClr val="dk1">
                    <a:alpha val="40000"/>
                  </a:schemeClr>
                </a:outerShdw>
              </a:effectLst>
              <a:latin typeface="Bai Jamjuree" pitchFamily="2" charset="-34"/>
              <a:cs typeface="Bai Jamjuree" pitchFamily="2" charset="-34"/>
            </a:endParaRPr>
          </a:p>
        </p:txBody>
      </p:sp>
      <p:sp>
        <p:nvSpPr>
          <p:cNvPr id="8" name="TextBox 7">
            <a:extLst>
              <a:ext uri="{FF2B5EF4-FFF2-40B4-BE49-F238E27FC236}">
                <a16:creationId xmlns:a16="http://schemas.microsoft.com/office/drawing/2014/main" id="{C84CF7A6-3905-1E2E-E3CE-0E745211A529}"/>
              </a:ext>
            </a:extLst>
          </p:cNvPr>
          <p:cNvSpPr txBox="1"/>
          <p:nvPr/>
        </p:nvSpPr>
        <p:spPr>
          <a:xfrm>
            <a:off x="7155180" y="3171436"/>
            <a:ext cx="4629269" cy="1384995"/>
          </a:xfrm>
          <a:prstGeom prst="rect">
            <a:avLst/>
          </a:prstGeom>
          <a:noFill/>
        </p:spPr>
        <p:txBody>
          <a:bodyPr wrap="square" rtlCol="0">
            <a:spAutoFit/>
          </a:bodyPr>
          <a:lstStyle/>
          <a:p>
            <a:pPr algn="ctr"/>
            <a:r>
              <a:rPr lang="en-US" sz="2800" dirty="0">
                <a:latin typeface="Century Gothic" panose="020B0502020202020204" pitchFamily="34" charset="0"/>
                <a:cs typeface="Bai Jamjuree" pitchFamily="2" charset="-34"/>
              </a:rPr>
              <a:t>This will help you make flash cards at some point in the future!</a:t>
            </a:r>
          </a:p>
        </p:txBody>
      </p:sp>
    </p:spTree>
    <p:extLst>
      <p:ext uri="{BB962C8B-B14F-4D97-AF65-F5344CB8AC3E}">
        <p14:creationId xmlns:p14="http://schemas.microsoft.com/office/powerpoint/2010/main" val="3924159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531534-A207-9ED5-D276-D1AF7FD8E5A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diagram of nervous system&#10;&#10;AI-generated content may be incorrect.">
            <a:extLst>
              <a:ext uri="{FF2B5EF4-FFF2-40B4-BE49-F238E27FC236}">
                <a16:creationId xmlns:a16="http://schemas.microsoft.com/office/drawing/2014/main" id="{278D0B04-A0B6-E896-A0C0-AAC9A9F7B0D7}"/>
              </a:ext>
            </a:extLst>
          </p:cNvPr>
          <p:cNvPicPr>
            <a:picLocks noChangeAspect="1"/>
          </p:cNvPicPr>
          <p:nvPr/>
        </p:nvPicPr>
        <p:blipFill>
          <a:blip r:embed="rId2"/>
          <a:srcRect r="3538" b="1"/>
          <a:stretch>
            <a:fillRect/>
          </a:stretch>
        </p:blipFill>
        <p:spPr>
          <a:xfrm>
            <a:off x="20" y="1282"/>
            <a:ext cx="12191980" cy="6856718"/>
          </a:xfrm>
          <a:prstGeom prst="rect">
            <a:avLst/>
          </a:prstGeom>
        </p:spPr>
      </p:pic>
    </p:spTree>
    <p:extLst>
      <p:ext uri="{BB962C8B-B14F-4D97-AF65-F5344CB8AC3E}">
        <p14:creationId xmlns:p14="http://schemas.microsoft.com/office/powerpoint/2010/main" val="246617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388EAE-57B0-8427-6233-5A9994EAB59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6FDC591-BB61-380C-CA11-78CF53072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diagram of nervous system&#10;&#10;AI-generated content may be incorrect.">
            <a:extLst>
              <a:ext uri="{FF2B5EF4-FFF2-40B4-BE49-F238E27FC236}">
                <a16:creationId xmlns:a16="http://schemas.microsoft.com/office/drawing/2014/main" id="{034D8539-F6CC-900F-E82C-D3EB64D83E5E}"/>
              </a:ext>
            </a:extLst>
          </p:cNvPr>
          <p:cNvPicPr>
            <a:picLocks noChangeAspect="1"/>
          </p:cNvPicPr>
          <p:nvPr/>
        </p:nvPicPr>
        <p:blipFill>
          <a:blip r:embed="rId2"/>
          <a:srcRect r="3538" b="1"/>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361E616F-9D31-CDE1-FCBA-E55E8E2F0CA5}"/>
              </a:ext>
            </a:extLst>
          </p:cNvPr>
          <p:cNvSpPr txBox="1"/>
          <p:nvPr/>
        </p:nvSpPr>
        <p:spPr>
          <a:xfrm>
            <a:off x="1449532" y="6274290"/>
            <a:ext cx="2956213" cy="375892"/>
          </a:xfrm>
          <a:prstGeom prst="rect">
            <a:avLst/>
          </a:prstGeom>
          <a:noFill/>
        </p:spPr>
        <p:txBody>
          <a:bodyPr wrap="square">
            <a:spAutoFit/>
          </a:bodyPr>
          <a:lstStyle/>
          <a:p>
            <a:pPr>
              <a:buNone/>
            </a:pPr>
            <a:r>
              <a:rPr lang="en-GB" dirty="0">
                <a:solidFill>
                  <a:srgbClr val="FF0000"/>
                </a:solidFill>
                <a:latin typeface="Trebuchet MS" panose="020B0703020202090204" pitchFamily="34" charset="0"/>
              </a:rPr>
              <a:t>Peripheral nervous system</a:t>
            </a:r>
            <a:endParaRPr lang="en-GB" dirty="0">
              <a:solidFill>
                <a:srgbClr val="FF0000"/>
              </a:solidFill>
              <a:effectLst/>
              <a:latin typeface="Trebuchet MS" panose="020B0703020202090204" pitchFamily="34" charset="0"/>
            </a:endParaRPr>
          </a:p>
        </p:txBody>
      </p:sp>
      <p:sp>
        <p:nvSpPr>
          <p:cNvPr id="4" name="TextBox 3">
            <a:extLst>
              <a:ext uri="{FF2B5EF4-FFF2-40B4-BE49-F238E27FC236}">
                <a16:creationId xmlns:a16="http://schemas.microsoft.com/office/drawing/2014/main" id="{A427D5D1-BC69-9D28-E4B0-4823D9CA54B4}"/>
              </a:ext>
            </a:extLst>
          </p:cNvPr>
          <p:cNvSpPr txBox="1"/>
          <p:nvPr/>
        </p:nvSpPr>
        <p:spPr>
          <a:xfrm>
            <a:off x="5853753" y="6274290"/>
            <a:ext cx="2956213" cy="375892"/>
          </a:xfrm>
          <a:prstGeom prst="rect">
            <a:avLst/>
          </a:prstGeom>
          <a:noFill/>
        </p:spPr>
        <p:txBody>
          <a:bodyPr wrap="square">
            <a:spAutoFit/>
          </a:bodyPr>
          <a:lstStyle/>
          <a:p>
            <a:pPr>
              <a:buNone/>
            </a:pPr>
            <a:r>
              <a:rPr lang="en-GB" dirty="0">
                <a:solidFill>
                  <a:srgbClr val="FF0000"/>
                </a:solidFill>
                <a:latin typeface="Trebuchet MS" panose="020B0703020202090204" pitchFamily="34" charset="0"/>
              </a:rPr>
              <a:t>Somatic Nervous System</a:t>
            </a:r>
            <a:endParaRPr lang="en-GB" dirty="0">
              <a:solidFill>
                <a:srgbClr val="FF0000"/>
              </a:solidFill>
              <a:effectLst/>
              <a:latin typeface="Trebuchet MS" panose="020B0703020202090204" pitchFamily="34" charset="0"/>
            </a:endParaRPr>
          </a:p>
        </p:txBody>
      </p:sp>
    </p:spTree>
    <p:extLst>
      <p:ext uri="{BB962C8B-B14F-4D97-AF65-F5344CB8AC3E}">
        <p14:creationId xmlns:p14="http://schemas.microsoft.com/office/powerpoint/2010/main" val="4069988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ational 5 – Media Types (Revision) – Coltness High School – Computing  Science">
            <a:extLst>
              <a:ext uri="{FF2B5EF4-FFF2-40B4-BE49-F238E27FC236}">
                <a16:creationId xmlns:a16="http://schemas.microsoft.com/office/drawing/2014/main" id="{089E1150-9FD6-5408-DC86-C6AE9C94C9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6" y="167640"/>
            <a:ext cx="1478209" cy="145796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FD7817F-38E3-6B94-0F4A-1970B00E89EE}"/>
              </a:ext>
            </a:extLst>
          </p:cNvPr>
          <p:cNvSpPr/>
          <p:nvPr/>
        </p:nvSpPr>
        <p:spPr>
          <a:xfrm>
            <a:off x="1487635" y="167640"/>
            <a:ext cx="10704365" cy="51339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What should you already know from National 5 Biology?</a:t>
            </a:r>
          </a:p>
        </p:txBody>
      </p:sp>
      <p:sp>
        <p:nvSpPr>
          <p:cNvPr id="6" name="Rectangle 5">
            <a:extLst>
              <a:ext uri="{FF2B5EF4-FFF2-40B4-BE49-F238E27FC236}">
                <a16:creationId xmlns:a16="http://schemas.microsoft.com/office/drawing/2014/main" id="{DE0C09EC-A4F3-7041-C03C-395E1C4D544A}"/>
              </a:ext>
            </a:extLst>
          </p:cNvPr>
          <p:cNvSpPr/>
          <p:nvPr/>
        </p:nvSpPr>
        <p:spPr>
          <a:xfrm>
            <a:off x="106766" y="1717412"/>
            <a:ext cx="10957185" cy="523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2060"/>
                </a:solidFill>
                <a:latin typeface="Bai Jamjuree" pitchFamily="2" charset="-34"/>
                <a:cs typeface="Bai Jamjuree" pitchFamily="2" charset="-34"/>
              </a:rPr>
              <a:t>What type cells are found near all your sense organs to pick up stimuli? </a:t>
            </a:r>
          </a:p>
        </p:txBody>
      </p:sp>
      <p:sp>
        <p:nvSpPr>
          <p:cNvPr id="7" name="Rectangle 6">
            <a:extLst>
              <a:ext uri="{FF2B5EF4-FFF2-40B4-BE49-F238E27FC236}">
                <a16:creationId xmlns:a16="http://schemas.microsoft.com/office/drawing/2014/main" id="{9EC36111-FA0F-4FE1-224A-E59D6FF27171}"/>
              </a:ext>
            </a:extLst>
          </p:cNvPr>
          <p:cNvSpPr/>
          <p:nvPr/>
        </p:nvSpPr>
        <p:spPr>
          <a:xfrm>
            <a:off x="106765" y="2209287"/>
            <a:ext cx="2351426" cy="523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a:solidFill>
                  <a:srgbClr val="9A248F"/>
                </a:solidFill>
                <a:latin typeface="Bai Jamjuree" pitchFamily="2" charset="-34"/>
                <a:cs typeface="Bai Jamjuree" pitchFamily="2" charset="-34"/>
              </a:rPr>
              <a:t>Receptors</a:t>
            </a:r>
          </a:p>
        </p:txBody>
      </p:sp>
      <p:sp>
        <p:nvSpPr>
          <p:cNvPr id="8" name="Rectangle 7">
            <a:extLst>
              <a:ext uri="{FF2B5EF4-FFF2-40B4-BE49-F238E27FC236}">
                <a16:creationId xmlns:a16="http://schemas.microsoft.com/office/drawing/2014/main" id="{25439A98-3746-687C-68DD-643486B52838}"/>
              </a:ext>
            </a:extLst>
          </p:cNvPr>
          <p:cNvSpPr/>
          <p:nvPr/>
        </p:nvSpPr>
        <p:spPr>
          <a:xfrm>
            <a:off x="106765" y="2941918"/>
            <a:ext cx="10957185" cy="523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2060"/>
                </a:solidFill>
                <a:latin typeface="Bai Jamjuree" pitchFamily="2" charset="-34"/>
                <a:cs typeface="Bai Jamjuree" pitchFamily="2" charset="-34"/>
              </a:rPr>
              <a:t>What is an effector cell and give two examples of where they are found.</a:t>
            </a:r>
          </a:p>
        </p:txBody>
      </p:sp>
      <p:sp>
        <p:nvSpPr>
          <p:cNvPr id="9" name="Rectangle 8">
            <a:extLst>
              <a:ext uri="{FF2B5EF4-FFF2-40B4-BE49-F238E27FC236}">
                <a16:creationId xmlns:a16="http://schemas.microsoft.com/office/drawing/2014/main" id="{92C63BDF-F0D0-0F02-7BE9-FEDF5EDD53FB}"/>
              </a:ext>
            </a:extLst>
          </p:cNvPr>
          <p:cNvSpPr/>
          <p:nvPr/>
        </p:nvSpPr>
        <p:spPr>
          <a:xfrm>
            <a:off x="106765" y="3433793"/>
            <a:ext cx="3189888" cy="523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a:solidFill>
                  <a:srgbClr val="9A248F"/>
                </a:solidFill>
                <a:latin typeface="Bai Jamjuree" pitchFamily="2" charset="-34"/>
                <a:cs typeface="Bai Jamjuree" pitchFamily="2" charset="-34"/>
              </a:rPr>
              <a:t>Muscle or gland</a:t>
            </a:r>
          </a:p>
        </p:txBody>
      </p:sp>
      <p:sp>
        <p:nvSpPr>
          <p:cNvPr id="10" name="Rectangle 9">
            <a:extLst>
              <a:ext uri="{FF2B5EF4-FFF2-40B4-BE49-F238E27FC236}">
                <a16:creationId xmlns:a16="http://schemas.microsoft.com/office/drawing/2014/main" id="{4A84C0C6-C6EC-DCE4-DB87-5DFB532EA369}"/>
              </a:ext>
            </a:extLst>
          </p:cNvPr>
          <p:cNvSpPr/>
          <p:nvPr/>
        </p:nvSpPr>
        <p:spPr>
          <a:xfrm>
            <a:off x="106765" y="4070235"/>
            <a:ext cx="10957185" cy="523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2060"/>
                </a:solidFill>
                <a:latin typeface="Bai Jamjuree" pitchFamily="2" charset="-34"/>
                <a:cs typeface="Bai Jamjuree" pitchFamily="2" charset="-34"/>
              </a:rPr>
              <a:t>What two structures make up the central nervous system (CNS)?</a:t>
            </a:r>
          </a:p>
        </p:txBody>
      </p:sp>
      <p:sp>
        <p:nvSpPr>
          <p:cNvPr id="11" name="Rectangle 10">
            <a:extLst>
              <a:ext uri="{FF2B5EF4-FFF2-40B4-BE49-F238E27FC236}">
                <a16:creationId xmlns:a16="http://schemas.microsoft.com/office/drawing/2014/main" id="{0203EA91-6DA8-1F72-054D-C7CC2BE8D9B0}"/>
              </a:ext>
            </a:extLst>
          </p:cNvPr>
          <p:cNvSpPr/>
          <p:nvPr/>
        </p:nvSpPr>
        <p:spPr>
          <a:xfrm>
            <a:off x="106764" y="4513984"/>
            <a:ext cx="4753993" cy="6364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a:solidFill>
                  <a:srgbClr val="9A248F"/>
                </a:solidFill>
                <a:latin typeface="Bai Jamjuree" pitchFamily="2" charset="-34"/>
                <a:cs typeface="Bai Jamjuree" pitchFamily="2" charset="-34"/>
              </a:rPr>
              <a:t>Brain and Spinal cord</a:t>
            </a:r>
          </a:p>
        </p:txBody>
      </p:sp>
      <p:sp>
        <p:nvSpPr>
          <p:cNvPr id="12" name="Rectangle 11">
            <a:extLst>
              <a:ext uri="{FF2B5EF4-FFF2-40B4-BE49-F238E27FC236}">
                <a16:creationId xmlns:a16="http://schemas.microsoft.com/office/drawing/2014/main" id="{DD891BE7-F880-6873-1A62-1288EDC29BE3}"/>
              </a:ext>
            </a:extLst>
          </p:cNvPr>
          <p:cNvSpPr/>
          <p:nvPr/>
        </p:nvSpPr>
        <p:spPr>
          <a:xfrm>
            <a:off x="106765" y="5140536"/>
            <a:ext cx="10957185" cy="523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2060"/>
                </a:solidFill>
                <a:latin typeface="Bai Jamjuree" pitchFamily="2" charset="-34"/>
                <a:cs typeface="Bai Jamjuree" pitchFamily="2" charset="-34"/>
              </a:rPr>
              <a:t>What is the function of the central nervous system (CNS)?</a:t>
            </a:r>
          </a:p>
        </p:txBody>
      </p:sp>
      <p:sp>
        <p:nvSpPr>
          <p:cNvPr id="13" name="Rectangle 12">
            <a:extLst>
              <a:ext uri="{FF2B5EF4-FFF2-40B4-BE49-F238E27FC236}">
                <a16:creationId xmlns:a16="http://schemas.microsoft.com/office/drawing/2014/main" id="{DC33138D-BEA4-C1A7-3480-E854F800C085}"/>
              </a:ext>
            </a:extLst>
          </p:cNvPr>
          <p:cNvSpPr/>
          <p:nvPr/>
        </p:nvSpPr>
        <p:spPr>
          <a:xfrm>
            <a:off x="106764" y="5881031"/>
            <a:ext cx="11611994" cy="6364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a:solidFill>
                  <a:srgbClr val="9A248F"/>
                </a:solidFill>
                <a:latin typeface="Bai Jamjuree" pitchFamily="2" charset="-34"/>
                <a:cs typeface="Bai Jamjuree" pitchFamily="2" charset="-34"/>
              </a:rPr>
              <a:t>The body’s control </a:t>
            </a:r>
            <a:r>
              <a:rPr lang="en-US" sz="4000" b="1" dirty="0" err="1">
                <a:solidFill>
                  <a:srgbClr val="9A248F"/>
                </a:solidFill>
                <a:latin typeface="Bai Jamjuree" pitchFamily="2" charset="-34"/>
                <a:cs typeface="Bai Jamjuree" pitchFamily="2" charset="-34"/>
              </a:rPr>
              <a:t>centre</a:t>
            </a:r>
            <a:r>
              <a:rPr lang="en-US" sz="4000" b="1" dirty="0">
                <a:solidFill>
                  <a:srgbClr val="9A248F"/>
                </a:solidFill>
                <a:latin typeface="Bai Jamjuree" pitchFamily="2" charset="-34"/>
                <a:cs typeface="Bai Jamjuree" pitchFamily="2" charset="-34"/>
              </a:rPr>
              <a:t> by receiving, processing and responding to sensory information</a:t>
            </a:r>
          </a:p>
        </p:txBody>
      </p:sp>
    </p:spTree>
    <p:extLst>
      <p:ext uri="{BB962C8B-B14F-4D97-AF65-F5344CB8AC3E}">
        <p14:creationId xmlns:p14="http://schemas.microsoft.com/office/powerpoint/2010/main" val="2332158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dissolv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dissolv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dissolve">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8AD372-11D8-4FA9-1B7F-EB4250662B79}"/>
              </a:ext>
            </a:extLst>
          </p:cNvPr>
          <p:cNvPicPr>
            <a:picLocks noChangeAspect="1"/>
          </p:cNvPicPr>
          <p:nvPr/>
        </p:nvPicPr>
        <p:blipFill>
          <a:blip r:embed="rId2"/>
          <a:stretch>
            <a:fillRect/>
          </a:stretch>
        </p:blipFill>
        <p:spPr>
          <a:xfrm>
            <a:off x="1047758" y="0"/>
            <a:ext cx="10581052" cy="6692516"/>
          </a:xfrm>
          <a:prstGeom prst="rect">
            <a:avLst/>
          </a:prstGeom>
        </p:spPr>
      </p:pic>
    </p:spTree>
    <p:extLst>
      <p:ext uri="{BB962C8B-B14F-4D97-AF65-F5344CB8AC3E}">
        <p14:creationId xmlns:p14="http://schemas.microsoft.com/office/powerpoint/2010/main" val="47039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110C4D-50AC-7DBF-33A9-B53BF7E7800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C3BBEE5-443E-3BBC-B7FC-0997437B840A}"/>
              </a:ext>
            </a:extLst>
          </p:cNvPr>
          <p:cNvPicPr>
            <a:picLocks noChangeAspect="1"/>
          </p:cNvPicPr>
          <p:nvPr/>
        </p:nvPicPr>
        <p:blipFill>
          <a:blip r:embed="rId2"/>
          <a:stretch>
            <a:fillRect/>
          </a:stretch>
        </p:blipFill>
        <p:spPr>
          <a:xfrm>
            <a:off x="1047758" y="0"/>
            <a:ext cx="10581052" cy="6692516"/>
          </a:xfrm>
          <a:prstGeom prst="rect">
            <a:avLst/>
          </a:prstGeom>
        </p:spPr>
      </p:pic>
      <p:sp>
        <p:nvSpPr>
          <p:cNvPr id="2" name="Rounded Rectangle 1">
            <a:extLst>
              <a:ext uri="{FF2B5EF4-FFF2-40B4-BE49-F238E27FC236}">
                <a16:creationId xmlns:a16="http://schemas.microsoft.com/office/drawing/2014/main" id="{59871CDF-8184-219B-6CFE-114A4B52D395}"/>
              </a:ext>
            </a:extLst>
          </p:cNvPr>
          <p:cNvSpPr/>
          <p:nvPr/>
        </p:nvSpPr>
        <p:spPr>
          <a:xfrm>
            <a:off x="1047758" y="5361709"/>
            <a:ext cx="4064569" cy="540327"/>
          </a:xfrm>
          <a:prstGeom prst="round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3264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C3B01B-E685-5695-7DB9-850C6607601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3EC83C4-D99A-A4EB-392D-296F871D4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71D172F0-7E9B-5732-33C9-5FCFC72ED577}"/>
              </a:ext>
            </a:extLst>
          </p:cNvPr>
          <p:cNvPicPr>
            <a:picLocks noChangeAspect="1"/>
          </p:cNvPicPr>
          <p:nvPr/>
        </p:nvPicPr>
        <p:blipFill>
          <a:blip r:embed="rId2"/>
          <a:stretch>
            <a:fillRect/>
          </a:stretch>
        </p:blipFill>
        <p:spPr>
          <a:xfrm>
            <a:off x="279976" y="0"/>
            <a:ext cx="8469169" cy="3787946"/>
          </a:xfrm>
          <a:prstGeom prst="rect">
            <a:avLst/>
          </a:prstGeom>
        </p:spPr>
      </p:pic>
      <p:pic>
        <p:nvPicPr>
          <p:cNvPr id="6" name="Picture 5" descr="A screenshot of a computer&#10;&#10;AI-generated content may be incorrect.">
            <a:extLst>
              <a:ext uri="{FF2B5EF4-FFF2-40B4-BE49-F238E27FC236}">
                <a16:creationId xmlns:a16="http://schemas.microsoft.com/office/drawing/2014/main" id="{44ED9199-C052-5C75-8407-EF3C9421D842}"/>
              </a:ext>
            </a:extLst>
          </p:cNvPr>
          <p:cNvPicPr>
            <a:picLocks noChangeAspect="1"/>
          </p:cNvPicPr>
          <p:nvPr/>
        </p:nvPicPr>
        <p:blipFill>
          <a:blip r:embed="rId3"/>
          <a:stretch>
            <a:fillRect/>
          </a:stretch>
        </p:blipFill>
        <p:spPr>
          <a:xfrm>
            <a:off x="1422975" y="3716362"/>
            <a:ext cx="8469169" cy="2858197"/>
          </a:xfrm>
          <a:prstGeom prst="rect">
            <a:avLst/>
          </a:prstGeom>
        </p:spPr>
      </p:pic>
    </p:spTree>
    <p:extLst>
      <p:ext uri="{BB962C8B-B14F-4D97-AF65-F5344CB8AC3E}">
        <p14:creationId xmlns:p14="http://schemas.microsoft.com/office/powerpoint/2010/main" val="2816207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451F97-1E4B-28C7-FEF2-1F889DD9401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6242C12-FB80-0F96-4DEE-2C5576EE99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13B87A7D-012B-2D3C-B7A9-1C382998806E}"/>
              </a:ext>
            </a:extLst>
          </p:cNvPr>
          <p:cNvPicPr>
            <a:picLocks noChangeAspect="1"/>
          </p:cNvPicPr>
          <p:nvPr/>
        </p:nvPicPr>
        <p:blipFill>
          <a:blip r:embed="rId2"/>
          <a:stretch>
            <a:fillRect/>
          </a:stretch>
        </p:blipFill>
        <p:spPr>
          <a:xfrm>
            <a:off x="279976" y="0"/>
            <a:ext cx="8469169" cy="3787946"/>
          </a:xfrm>
          <a:prstGeom prst="rect">
            <a:avLst/>
          </a:prstGeom>
        </p:spPr>
      </p:pic>
      <p:pic>
        <p:nvPicPr>
          <p:cNvPr id="6" name="Picture 5" descr="A screenshot of a computer&#10;&#10;AI-generated content may be incorrect.">
            <a:extLst>
              <a:ext uri="{FF2B5EF4-FFF2-40B4-BE49-F238E27FC236}">
                <a16:creationId xmlns:a16="http://schemas.microsoft.com/office/drawing/2014/main" id="{50B8CDA4-E149-37C3-B593-D86867D6FECB}"/>
              </a:ext>
            </a:extLst>
          </p:cNvPr>
          <p:cNvPicPr>
            <a:picLocks noChangeAspect="1"/>
          </p:cNvPicPr>
          <p:nvPr/>
        </p:nvPicPr>
        <p:blipFill>
          <a:blip r:embed="rId3"/>
          <a:stretch>
            <a:fillRect/>
          </a:stretch>
        </p:blipFill>
        <p:spPr>
          <a:xfrm>
            <a:off x="1422975" y="3716362"/>
            <a:ext cx="8469169" cy="2858197"/>
          </a:xfrm>
          <a:prstGeom prst="rect">
            <a:avLst/>
          </a:prstGeom>
        </p:spPr>
      </p:pic>
      <p:sp>
        <p:nvSpPr>
          <p:cNvPr id="3" name="TextBox 2">
            <a:extLst>
              <a:ext uri="{FF2B5EF4-FFF2-40B4-BE49-F238E27FC236}">
                <a16:creationId xmlns:a16="http://schemas.microsoft.com/office/drawing/2014/main" id="{937AA835-978F-6D17-64FA-6912863B27AA}"/>
              </a:ext>
            </a:extLst>
          </p:cNvPr>
          <p:cNvSpPr txBox="1"/>
          <p:nvPr/>
        </p:nvSpPr>
        <p:spPr>
          <a:xfrm>
            <a:off x="3631623" y="5276763"/>
            <a:ext cx="6260521" cy="1477328"/>
          </a:xfrm>
          <a:prstGeom prst="rect">
            <a:avLst/>
          </a:prstGeom>
          <a:noFill/>
        </p:spPr>
        <p:txBody>
          <a:bodyPr wrap="square">
            <a:spAutoFit/>
          </a:bodyPr>
          <a:lstStyle/>
          <a:p>
            <a:pPr>
              <a:buNone/>
            </a:pPr>
            <a:r>
              <a:rPr lang="en-GB" dirty="0">
                <a:solidFill>
                  <a:srgbClr val="FF0000"/>
                </a:solidFill>
                <a:effectLst/>
                <a:latin typeface="Trebuchet MS" panose="020B0703020202090204" pitchFamily="34" charset="0"/>
              </a:rPr>
              <a:t>More than one neuron/muscle/finger</a:t>
            </a:r>
            <a:r>
              <a:rPr lang="en-GB" dirty="0">
                <a:solidFill>
                  <a:srgbClr val="FF0000"/>
                </a:solidFill>
                <a:latin typeface="Trebuchet MS" panose="020B0703020202090204" pitchFamily="34" charset="0"/>
              </a:rPr>
              <a:t> </a:t>
            </a:r>
            <a:r>
              <a:rPr lang="en-GB" dirty="0">
                <a:solidFill>
                  <a:srgbClr val="FF0000"/>
                </a:solidFill>
                <a:effectLst/>
                <a:latin typeface="Trebuchet MS" panose="020B0703020202090204" pitchFamily="34" charset="0"/>
              </a:rPr>
              <a:t>is affected/stimulated at the same time. 			</a:t>
            </a:r>
            <a:r>
              <a:rPr lang="en-GB" b="1" dirty="0">
                <a:solidFill>
                  <a:srgbClr val="FF0000"/>
                </a:solidFill>
                <a:effectLst/>
                <a:latin typeface="Trebuchet MS" panose="020B0703020202090204" pitchFamily="34" charset="0"/>
              </a:rPr>
              <a:t>OR</a:t>
            </a:r>
            <a:endParaRPr lang="en-GB" dirty="0">
              <a:solidFill>
                <a:srgbClr val="FF0000"/>
              </a:solidFill>
              <a:effectLst/>
              <a:latin typeface="Trebuchet MS" panose="020B0703020202090204" pitchFamily="34" charset="0"/>
            </a:endParaRPr>
          </a:p>
          <a:p>
            <a:pPr>
              <a:buNone/>
            </a:pPr>
            <a:r>
              <a:rPr lang="en-GB" dirty="0">
                <a:solidFill>
                  <a:srgbClr val="FF0000"/>
                </a:solidFill>
                <a:effectLst/>
                <a:latin typeface="Trebuchet MS" panose="020B0703020202090204" pitchFamily="34" charset="0"/>
              </a:rPr>
              <a:t>Impulse/neurotransmitter is sent to many neurons/muscles/fingers giving coordinated movement.</a:t>
            </a:r>
          </a:p>
        </p:txBody>
      </p:sp>
      <p:sp>
        <p:nvSpPr>
          <p:cNvPr id="5" name="TextBox 4">
            <a:extLst>
              <a:ext uri="{FF2B5EF4-FFF2-40B4-BE49-F238E27FC236}">
                <a16:creationId xmlns:a16="http://schemas.microsoft.com/office/drawing/2014/main" id="{A70638E4-5D51-3727-7225-431201B26FE7}"/>
              </a:ext>
            </a:extLst>
          </p:cNvPr>
          <p:cNvSpPr txBox="1"/>
          <p:nvPr/>
        </p:nvSpPr>
        <p:spPr>
          <a:xfrm>
            <a:off x="3631622" y="4311897"/>
            <a:ext cx="6260521" cy="369332"/>
          </a:xfrm>
          <a:prstGeom prst="rect">
            <a:avLst/>
          </a:prstGeom>
          <a:noFill/>
        </p:spPr>
        <p:txBody>
          <a:bodyPr wrap="square">
            <a:spAutoFit/>
          </a:bodyPr>
          <a:lstStyle/>
          <a:p>
            <a:pPr>
              <a:buNone/>
            </a:pPr>
            <a:r>
              <a:rPr lang="en-GB" dirty="0">
                <a:solidFill>
                  <a:srgbClr val="FF0000"/>
                </a:solidFill>
                <a:effectLst/>
                <a:latin typeface="Trebuchet MS" panose="020B0703020202090204" pitchFamily="34" charset="0"/>
              </a:rPr>
              <a:t>Diverging</a:t>
            </a:r>
          </a:p>
        </p:txBody>
      </p:sp>
    </p:spTree>
    <p:extLst>
      <p:ext uri="{BB962C8B-B14F-4D97-AF65-F5344CB8AC3E}">
        <p14:creationId xmlns:p14="http://schemas.microsoft.com/office/powerpoint/2010/main" val="3111702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2B92C9-ACCF-C6EE-CAAE-E9D6924776A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D516E77-FFFC-6D5B-BC39-DF280506D4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E6AF3127-7BE5-1B28-5FAD-59199B758941}"/>
              </a:ext>
            </a:extLst>
          </p:cNvPr>
          <p:cNvPicPr>
            <a:picLocks noChangeAspect="1"/>
          </p:cNvPicPr>
          <p:nvPr/>
        </p:nvPicPr>
        <p:blipFill>
          <a:blip r:embed="rId2"/>
          <a:stretch>
            <a:fillRect/>
          </a:stretch>
        </p:blipFill>
        <p:spPr>
          <a:xfrm>
            <a:off x="726224" y="1293091"/>
            <a:ext cx="10739552" cy="3860800"/>
          </a:xfrm>
          <a:prstGeom prst="rect">
            <a:avLst/>
          </a:prstGeom>
        </p:spPr>
      </p:pic>
    </p:spTree>
    <p:extLst>
      <p:ext uri="{BB962C8B-B14F-4D97-AF65-F5344CB8AC3E}">
        <p14:creationId xmlns:p14="http://schemas.microsoft.com/office/powerpoint/2010/main" val="235336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3A6E73-8ABB-D784-AD01-41F55629AE7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301BD6F-1253-02EC-3F09-55CEA901E3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A94B02D5-FE88-B0C9-D455-C9DA007B31A2}"/>
              </a:ext>
            </a:extLst>
          </p:cNvPr>
          <p:cNvPicPr>
            <a:picLocks noChangeAspect="1"/>
          </p:cNvPicPr>
          <p:nvPr/>
        </p:nvPicPr>
        <p:blipFill>
          <a:blip r:embed="rId2"/>
          <a:stretch>
            <a:fillRect/>
          </a:stretch>
        </p:blipFill>
        <p:spPr>
          <a:xfrm>
            <a:off x="726224" y="1293091"/>
            <a:ext cx="10739552" cy="3860800"/>
          </a:xfrm>
          <a:prstGeom prst="rect">
            <a:avLst/>
          </a:prstGeom>
        </p:spPr>
      </p:pic>
    </p:spTree>
    <p:extLst>
      <p:ext uri="{BB962C8B-B14F-4D97-AF65-F5344CB8AC3E}">
        <p14:creationId xmlns:p14="http://schemas.microsoft.com/office/powerpoint/2010/main" val="3784056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ACB7C1-1251-0509-DACF-7CEF5AE466D3}"/>
            </a:ext>
          </a:extLst>
        </p:cNvPr>
        <p:cNvGrpSpPr/>
        <p:nvPr/>
      </p:nvGrpSpPr>
      <p:grpSpPr>
        <a:xfrm>
          <a:off x="0" y="0"/>
          <a:ext cx="0" cy="0"/>
          <a:chOff x="0" y="0"/>
          <a:chExt cx="0" cy="0"/>
        </a:xfrm>
      </p:grpSpPr>
      <p:pic>
        <p:nvPicPr>
          <p:cNvPr id="11" name="Picture 10" descr="A screenshot of a computer&#10;&#10;AI-generated content may be incorrect.">
            <a:extLst>
              <a:ext uri="{FF2B5EF4-FFF2-40B4-BE49-F238E27FC236}">
                <a16:creationId xmlns:a16="http://schemas.microsoft.com/office/drawing/2014/main" id="{9CFF9165-CA28-F10B-B914-7A972CBA6095}"/>
              </a:ext>
            </a:extLst>
          </p:cNvPr>
          <p:cNvPicPr>
            <a:picLocks noChangeAspect="1"/>
          </p:cNvPicPr>
          <p:nvPr/>
        </p:nvPicPr>
        <p:blipFill>
          <a:blip r:embed="rId2"/>
          <a:stretch>
            <a:fillRect/>
          </a:stretch>
        </p:blipFill>
        <p:spPr>
          <a:xfrm>
            <a:off x="-1" y="4342831"/>
            <a:ext cx="9227127" cy="2421934"/>
          </a:xfrm>
          <a:prstGeom prst="rect">
            <a:avLst/>
          </a:prstGeom>
        </p:spPr>
      </p:pic>
      <p:sp>
        <p:nvSpPr>
          <p:cNvPr id="8" name="Rectangle 7">
            <a:extLst>
              <a:ext uri="{FF2B5EF4-FFF2-40B4-BE49-F238E27FC236}">
                <a16:creationId xmlns:a16="http://schemas.microsoft.com/office/drawing/2014/main" id="{9097E953-ACEE-5E93-8778-8B683BC4B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BE2C2AD-C8B4-ABD6-FAAE-ED7A117D24E6}"/>
              </a:ext>
            </a:extLst>
          </p:cNvPr>
          <p:cNvPicPr>
            <a:picLocks noChangeAspect="1"/>
          </p:cNvPicPr>
          <p:nvPr/>
        </p:nvPicPr>
        <p:blipFill>
          <a:blip r:embed="rId3"/>
          <a:stretch>
            <a:fillRect/>
          </a:stretch>
        </p:blipFill>
        <p:spPr>
          <a:xfrm>
            <a:off x="155286" y="208395"/>
            <a:ext cx="8157441" cy="702486"/>
          </a:xfrm>
          <a:prstGeom prst="rect">
            <a:avLst/>
          </a:prstGeom>
        </p:spPr>
      </p:pic>
      <p:pic>
        <p:nvPicPr>
          <p:cNvPr id="9" name="Picture 8" descr="A diagram of the internal organs&#10;&#10;AI-generated content may be incorrect.">
            <a:extLst>
              <a:ext uri="{FF2B5EF4-FFF2-40B4-BE49-F238E27FC236}">
                <a16:creationId xmlns:a16="http://schemas.microsoft.com/office/drawing/2014/main" id="{28EED194-7D53-908E-4254-D43D7172FD31}"/>
              </a:ext>
            </a:extLst>
          </p:cNvPr>
          <p:cNvPicPr>
            <a:picLocks noChangeAspect="1"/>
          </p:cNvPicPr>
          <p:nvPr/>
        </p:nvPicPr>
        <p:blipFill>
          <a:blip r:embed="rId4"/>
          <a:stretch>
            <a:fillRect/>
          </a:stretch>
        </p:blipFill>
        <p:spPr>
          <a:xfrm>
            <a:off x="5818909" y="0"/>
            <a:ext cx="6213681" cy="5303056"/>
          </a:xfrm>
          <a:prstGeom prst="rect">
            <a:avLst/>
          </a:prstGeom>
        </p:spPr>
      </p:pic>
      <p:pic>
        <p:nvPicPr>
          <p:cNvPr id="5" name="Picture 4" descr="A black text on a white background&#10;&#10;AI-generated content may be incorrect.">
            <a:extLst>
              <a:ext uri="{FF2B5EF4-FFF2-40B4-BE49-F238E27FC236}">
                <a16:creationId xmlns:a16="http://schemas.microsoft.com/office/drawing/2014/main" id="{A07A2884-1792-6299-1D57-C8CBFE20D61C}"/>
              </a:ext>
            </a:extLst>
          </p:cNvPr>
          <p:cNvPicPr>
            <a:picLocks noChangeAspect="1"/>
          </p:cNvPicPr>
          <p:nvPr/>
        </p:nvPicPr>
        <p:blipFill>
          <a:blip r:embed="rId5"/>
          <a:stretch>
            <a:fillRect/>
          </a:stretch>
        </p:blipFill>
        <p:spPr>
          <a:xfrm>
            <a:off x="301915" y="1119276"/>
            <a:ext cx="3289300" cy="889000"/>
          </a:xfrm>
          <a:prstGeom prst="rect">
            <a:avLst/>
          </a:prstGeom>
        </p:spPr>
      </p:pic>
    </p:spTree>
    <p:extLst>
      <p:ext uri="{BB962C8B-B14F-4D97-AF65-F5344CB8AC3E}">
        <p14:creationId xmlns:p14="http://schemas.microsoft.com/office/powerpoint/2010/main" val="23745662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05A4B9-D70C-E8FD-BD9D-4886041D8C66}"/>
            </a:ext>
          </a:extLst>
        </p:cNvPr>
        <p:cNvGrpSpPr/>
        <p:nvPr/>
      </p:nvGrpSpPr>
      <p:grpSpPr>
        <a:xfrm>
          <a:off x="0" y="0"/>
          <a:ext cx="0" cy="0"/>
          <a:chOff x="0" y="0"/>
          <a:chExt cx="0" cy="0"/>
        </a:xfrm>
      </p:grpSpPr>
      <p:pic>
        <p:nvPicPr>
          <p:cNvPr id="11" name="Picture 10" descr="A screenshot of a computer&#10;&#10;AI-generated content may be incorrect.">
            <a:extLst>
              <a:ext uri="{FF2B5EF4-FFF2-40B4-BE49-F238E27FC236}">
                <a16:creationId xmlns:a16="http://schemas.microsoft.com/office/drawing/2014/main" id="{C0031337-3A5C-2CF9-BB84-39F9B262A58E}"/>
              </a:ext>
            </a:extLst>
          </p:cNvPr>
          <p:cNvPicPr>
            <a:picLocks noChangeAspect="1"/>
          </p:cNvPicPr>
          <p:nvPr/>
        </p:nvPicPr>
        <p:blipFill>
          <a:blip r:embed="rId2"/>
          <a:stretch>
            <a:fillRect/>
          </a:stretch>
        </p:blipFill>
        <p:spPr>
          <a:xfrm>
            <a:off x="-1" y="4342831"/>
            <a:ext cx="9227127" cy="2421934"/>
          </a:xfrm>
          <a:prstGeom prst="rect">
            <a:avLst/>
          </a:prstGeom>
        </p:spPr>
      </p:pic>
      <p:sp>
        <p:nvSpPr>
          <p:cNvPr id="8" name="Rectangle 7">
            <a:extLst>
              <a:ext uri="{FF2B5EF4-FFF2-40B4-BE49-F238E27FC236}">
                <a16:creationId xmlns:a16="http://schemas.microsoft.com/office/drawing/2014/main" id="{30AFCE31-44C3-5061-159C-210983809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BCF55B0-14CE-4D43-6209-3A388C843C2B}"/>
              </a:ext>
            </a:extLst>
          </p:cNvPr>
          <p:cNvPicPr>
            <a:picLocks noChangeAspect="1"/>
          </p:cNvPicPr>
          <p:nvPr/>
        </p:nvPicPr>
        <p:blipFill>
          <a:blip r:embed="rId3"/>
          <a:stretch>
            <a:fillRect/>
          </a:stretch>
        </p:blipFill>
        <p:spPr>
          <a:xfrm>
            <a:off x="155286" y="208395"/>
            <a:ext cx="8157441" cy="702486"/>
          </a:xfrm>
          <a:prstGeom prst="rect">
            <a:avLst/>
          </a:prstGeom>
        </p:spPr>
      </p:pic>
      <p:pic>
        <p:nvPicPr>
          <p:cNvPr id="9" name="Picture 8" descr="A diagram of the internal organs&#10;&#10;AI-generated content may be incorrect.">
            <a:extLst>
              <a:ext uri="{FF2B5EF4-FFF2-40B4-BE49-F238E27FC236}">
                <a16:creationId xmlns:a16="http://schemas.microsoft.com/office/drawing/2014/main" id="{1785532E-4536-2E2C-D771-C101028B51FE}"/>
              </a:ext>
            </a:extLst>
          </p:cNvPr>
          <p:cNvPicPr>
            <a:picLocks noChangeAspect="1"/>
          </p:cNvPicPr>
          <p:nvPr/>
        </p:nvPicPr>
        <p:blipFill>
          <a:blip r:embed="rId4"/>
          <a:stretch>
            <a:fillRect/>
          </a:stretch>
        </p:blipFill>
        <p:spPr>
          <a:xfrm>
            <a:off x="5818909" y="0"/>
            <a:ext cx="6213681" cy="5303056"/>
          </a:xfrm>
          <a:prstGeom prst="rect">
            <a:avLst/>
          </a:prstGeom>
        </p:spPr>
      </p:pic>
      <p:pic>
        <p:nvPicPr>
          <p:cNvPr id="5" name="Picture 4" descr="A black text on a white background&#10;&#10;AI-generated content may be incorrect.">
            <a:extLst>
              <a:ext uri="{FF2B5EF4-FFF2-40B4-BE49-F238E27FC236}">
                <a16:creationId xmlns:a16="http://schemas.microsoft.com/office/drawing/2014/main" id="{F2D88415-D8AC-805A-04F1-3BA7798AFB80}"/>
              </a:ext>
            </a:extLst>
          </p:cNvPr>
          <p:cNvPicPr>
            <a:picLocks noChangeAspect="1"/>
          </p:cNvPicPr>
          <p:nvPr/>
        </p:nvPicPr>
        <p:blipFill>
          <a:blip r:embed="rId5"/>
          <a:stretch>
            <a:fillRect/>
          </a:stretch>
        </p:blipFill>
        <p:spPr>
          <a:xfrm>
            <a:off x="301915" y="1119276"/>
            <a:ext cx="3289300" cy="889000"/>
          </a:xfrm>
          <a:prstGeom prst="rect">
            <a:avLst/>
          </a:prstGeom>
        </p:spPr>
      </p:pic>
      <p:sp>
        <p:nvSpPr>
          <p:cNvPr id="2" name="TextBox 1">
            <a:extLst>
              <a:ext uri="{FF2B5EF4-FFF2-40B4-BE49-F238E27FC236}">
                <a16:creationId xmlns:a16="http://schemas.microsoft.com/office/drawing/2014/main" id="{0B0934CB-480F-9C19-86FC-DB403059D86A}"/>
              </a:ext>
            </a:extLst>
          </p:cNvPr>
          <p:cNvSpPr txBox="1"/>
          <p:nvPr/>
        </p:nvSpPr>
        <p:spPr>
          <a:xfrm>
            <a:off x="909205" y="4927164"/>
            <a:ext cx="2956213" cy="375892"/>
          </a:xfrm>
          <a:prstGeom prst="rect">
            <a:avLst/>
          </a:prstGeom>
          <a:noFill/>
        </p:spPr>
        <p:txBody>
          <a:bodyPr wrap="square">
            <a:spAutoFit/>
          </a:bodyPr>
          <a:lstStyle/>
          <a:p>
            <a:pPr>
              <a:buNone/>
            </a:pPr>
            <a:r>
              <a:rPr lang="en-GB" dirty="0">
                <a:solidFill>
                  <a:srgbClr val="FF0000"/>
                </a:solidFill>
                <a:latin typeface="Trebuchet MS" panose="020B0703020202090204" pitchFamily="34" charset="0"/>
              </a:rPr>
              <a:t>Central Nervous System</a:t>
            </a:r>
            <a:endParaRPr lang="en-GB" dirty="0">
              <a:solidFill>
                <a:srgbClr val="FF0000"/>
              </a:solidFill>
              <a:effectLst/>
              <a:latin typeface="Trebuchet MS" panose="020B0703020202090204" pitchFamily="34" charset="0"/>
            </a:endParaRPr>
          </a:p>
        </p:txBody>
      </p:sp>
      <p:sp>
        <p:nvSpPr>
          <p:cNvPr id="4" name="TextBox 3">
            <a:extLst>
              <a:ext uri="{FF2B5EF4-FFF2-40B4-BE49-F238E27FC236}">
                <a16:creationId xmlns:a16="http://schemas.microsoft.com/office/drawing/2014/main" id="{25F68918-6E33-6E8A-2BF5-B9E4304BA65F}"/>
              </a:ext>
            </a:extLst>
          </p:cNvPr>
          <p:cNvSpPr txBox="1"/>
          <p:nvPr/>
        </p:nvSpPr>
        <p:spPr>
          <a:xfrm>
            <a:off x="1657349" y="6297278"/>
            <a:ext cx="2956213" cy="375892"/>
          </a:xfrm>
          <a:prstGeom prst="rect">
            <a:avLst/>
          </a:prstGeom>
          <a:noFill/>
        </p:spPr>
        <p:txBody>
          <a:bodyPr wrap="square">
            <a:spAutoFit/>
          </a:bodyPr>
          <a:lstStyle/>
          <a:p>
            <a:pPr>
              <a:buNone/>
            </a:pPr>
            <a:r>
              <a:rPr lang="en-GB" dirty="0">
                <a:solidFill>
                  <a:srgbClr val="FF0000"/>
                </a:solidFill>
                <a:latin typeface="Trebuchet MS" panose="020B0703020202090204" pitchFamily="34" charset="0"/>
              </a:rPr>
              <a:t>Antagonistic</a:t>
            </a:r>
            <a:endParaRPr lang="en-GB" dirty="0">
              <a:solidFill>
                <a:srgbClr val="FF0000"/>
              </a:solidFill>
              <a:effectLst/>
              <a:latin typeface="Trebuchet MS" panose="020B0703020202090204" pitchFamily="34" charset="0"/>
            </a:endParaRPr>
          </a:p>
        </p:txBody>
      </p:sp>
    </p:spTree>
    <p:extLst>
      <p:ext uri="{BB962C8B-B14F-4D97-AF65-F5344CB8AC3E}">
        <p14:creationId xmlns:p14="http://schemas.microsoft.com/office/powerpoint/2010/main" val="1342393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60A54D-D2D6-EC7E-D0FA-3631B93C4CCF}"/>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D I V I S I O N S   O F   T H E    N E R V O U S   S Y S T E M</a:t>
            </a:r>
          </a:p>
        </p:txBody>
      </p:sp>
      <p:sp>
        <p:nvSpPr>
          <p:cNvPr id="5" name="TextBox 4">
            <a:extLst>
              <a:ext uri="{FF2B5EF4-FFF2-40B4-BE49-F238E27FC236}">
                <a16:creationId xmlns:a16="http://schemas.microsoft.com/office/drawing/2014/main" id="{E6450D5E-74BD-754A-0E7E-695EE6881627}"/>
              </a:ext>
            </a:extLst>
          </p:cNvPr>
          <p:cNvSpPr txBox="1"/>
          <p:nvPr/>
        </p:nvSpPr>
        <p:spPr>
          <a:xfrm>
            <a:off x="206829" y="1266509"/>
            <a:ext cx="5591616" cy="5007846"/>
          </a:xfrm>
          <a:prstGeom prst="rect">
            <a:avLst/>
          </a:prstGeom>
          <a:noFill/>
        </p:spPr>
        <p:txBody>
          <a:bodyPr wrap="square">
            <a:spAutoFit/>
          </a:bodyPr>
          <a:lstStyle/>
          <a:p>
            <a:pPr algn="l">
              <a:lnSpc>
                <a:spcPct val="150000"/>
              </a:lnSpc>
            </a:pPr>
            <a:r>
              <a:rPr lang="en-GB" sz="2400" dirty="0">
                <a:solidFill>
                  <a:srgbClr val="0A0A0A"/>
                </a:solidFill>
                <a:latin typeface="Century Gothic" panose="020B0502020202020204" pitchFamily="34" charset="0"/>
                <a:cs typeface="Bai Jamjuree" pitchFamily="2" charset="-34"/>
              </a:rPr>
              <a:t>The nervous system can be divided into two main sections:</a:t>
            </a:r>
          </a:p>
          <a:p>
            <a:pPr algn="l">
              <a:lnSpc>
                <a:spcPct val="150000"/>
              </a:lnSpc>
            </a:pPr>
            <a:r>
              <a:rPr lang="en-GB" sz="2400" dirty="0">
                <a:solidFill>
                  <a:srgbClr val="0A0A0A"/>
                </a:solidFill>
                <a:latin typeface="Century Gothic" panose="020B0502020202020204" pitchFamily="34" charset="0"/>
                <a:cs typeface="Bai Jamjuree" pitchFamily="2" charset="-34"/>
              </a:rPr>
              <a:t> </a:t>
            </a:r>
            <a:endParaRPr lang="en-GB" sz="2400" i="0" u="none" strike="noStrike" dirty="0">
              <a:solidFill>
                <a:srgbClr val="0A0A0A"/>
              </a:solidFill>
              <a:effectLst/>
              <a:latin typeface="Century Gothic" panose="020B0502020202020204" pitchFamily="34" charset="0"/>
              <a:cs typeface="Bai Jamjuree" pitchFamily="2" charset="-34"/>
            </a:endParaRPr>
          </a:p>
          <a:p>
            <a:pPr marL="342900" indent="-342900" algn="l">
              <a:lnSpc>
                <a:spcPct val="150000"/>
              </a:lnSpc>
              <a:buFontTx/>
              <a:buChar char="-"/>
            </a:pPr>
            <a:r>
              <a:rPr lang="en-GB" sz="2400" dirty="0">
                <a:solidFill>
                  <a:srgbClr val="0A0A0A"/>
                </a:solidFill>
                <a:latin typeface="Century Gothic" panose="020B0502020202020204" pitchFamily="34" charset="0"/>
                <a:cs typeface="Bai Jamjuree" pitchFamily="2" charset="-34"/>
              </a:rPr>
              <a:t>Central nervous system (CNS) comprising the </a:t>
            </a:r>
            <a:r>
              <a:rPr lang="en-GB" sz="2400" b="1" dirty="0">
                <a:solidFill>
                  <a:srgbClr val="0A0A0A"/>
                </a:solidFill>
                <a:latin typeface="Century Gothic" panose="020B0502020202020204" pitchFamily="34" charset="0"/>
                <a:cs typeface="Bai Jamjuree" pitchFamily="2" charset="-34"/>
              </a:rPr>
              <a:t>brain</a:t>
            </a:r>
            <a:r>
              <a:rPr lang="en-GB" sz="2400" dirty="0">
                <a:solidFill>
                  <a:srgbClr val="0A0A0A"/>
                </a:solidFill>
                <a:latin typeface="Century Gothic" panose="020B0502020202020204" pitchFamily="34" charset="0"/>
                <a:cs typeface="Bai Jamjuree" pitchFamily="2" charset="-34"/>
              </a:rPr>
              <a:t> and </a:t>
            </a:r>
            <a:r>
              <a:rPr lang="en-GB" sz="2400" b="1" dirty="0">
                <a:solidFill>
                  <a:srgbClr val="0A0A0A"/>
                </a:solidFill>
                <a:latin typeface="Century Gothic" panose="020B0502020202020204" pitchFamily="34" charset="0"/>
                <a:cs typeface="Bai Jamjuree" pitchFamily="2" charset="-34"/>
              </a:rPr>
              <a:t>spinal cord</a:t>
            </a:r>
            <a:r>
              <a:rPr lang="en-GB" sz="2400" dirty="0">
                <a:solidFill>
                  <a:srgbClr val="0A0A0A"/>
                </a:solidFill>
                <a:latin typeface="Century Gothic" panose="020B0502020202020204" pitchFamily="34" charset="0"/>
                <a:cs typeface="Bai Jamjuree" pitchFamily="2" charset="-34"/>
              </a:rPr>
              <a:t>. </a:t>
            </a:r>
          </a:p>
          <a:p>
            <a:pPr algn="l">
              <a:lnSpc>
                <a:spcPct val="150000"/>
              </a:lnSpc>
            </a:pPr>
            <a:endParaRPr lang="en-GB" sz="2400" dirty="0">
              <a:solidFill>
                <a:srgbClr val="0A0A0A"/>
              </a:solidFill>
              <a:latin typeface="Century Gothic" panose="020B0502020202020204" pitchFamily="34" charset="0"/>
              <a:cs typeface="Bai Jamjuree" pitchFamily="2" charset="-34"/>
            </a:endParaRPr>
          </a:p>
          <a:p>
            <a:pPr marL="342900" indent="-342900" algn="l">
              <a:lnSpc>
                <a:spcPct val="150000"/>
              </a:lnSpc>
              <a:buFontTx/>
              <a:buChar char="-"/>
            </a:pPr>
            <a:r>
              <a:rPr lang="en-GB" sz="2400" i="0" u="none" strike="noStrike" dirty="0">
                <a:solidFill>
                  <a:srgbClr val="0A0A0A"/>
                </a:solidFill>
                <a:effectLst/>
                <a:latin typeface="Century Gothic" panose="020B0502020202020204" pitchFamily="34" charset="0"/>
                <a:cs typeface="Bai Jamjuree" pitchFamily="2" charset="-34"/>
              </a:rPr>
              <a:t>Peripheral nervous system (PSN) comprising the </a:t>
            </a:r>
            <a:r>
              <a:rPr lang="en-GB" sz="2400" b="1" i="0" u="none" strike="noStrike" dirty="0">
                <a:solidFill>
                  <a:srgbClr val="0A0A0A"/>
                </a:solidFill>
                <a:effectLst/>
                <a:latin typeface="Century Gothic" panose="020B0502020202020204" pitchFamily="34" charset="0"/>
                <a:cs typeface="Bai Jamjuree" pitchFamily="2" charset="-34"/>
              </a:rPr>
              <a:t>peripheral nerves. </a:t>
            </a:r>
          </a:p>
        </p:txBody>
      </p:sp>
      <p:pic>
        <p:nvPicPr>
          <p:cNvPr id="7" name="Picture 6">
            <a:extLst>
              <a:ext uri="{FF2B5EF4-FFF2-40B4-BE49-F238E27FC236}">
                <a16:creationId xmlns:a16="http://schemas.microsoft.com/office/drawing/2014/main" id="{5FAF6B55-DBE1-64A5-883B-BFAF596F8734}"/>
              </a:ext>
            </a:extLst>
          </p:cNvPr>
          <p:cNvPicPr>
            <a:picLocks noChangeAspect="1"/>
          </p:cNvPicPr>
          <p:nvPr/>
        </p:nvPicPr>
        <p:blipFill>
          <a:blip r:embed="rId2"/>
          <a:stretch>
            <a:fillRect/>
          </a:stretch>
        </p:blipFill>
        <p:spPr>
          <a:xfrm>
            <a:off x="5798445" y="1059873"/>
            <a:ext cx="6186726" cy="5421118"/>
          </a:xfrm>
          <a:prstGeom prst="rect">
            <a:avLst/>
          </a:prstGeom>
        </p:spPr>
      </p:pic>
    </p:spTree>
    <p:extLst>
      <p:ext uri="{BB962C8B-B14F-4D97-AF65-F5344CB8AC3E}">
        <p14:creationId xmlns:p14="http://schemas.microsoft.com/office/powerpoint/2010/main" val="1275259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A56F3-C6A5-1A1D-D730-E434F17056F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ADFC01F-24BF-54B6-1B3B-C3FE8468E9AA}"/>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D I V I S I O N S   O F   T H E    N E R V O U S   S Y S T E M</a:t>
            </a:r>
          </a:p>
        </p:txBody>
      </p:sp>
      <p:sp>
        <p:nvSpPr>
          <p:cNvPr id="5" name="TextBox 4">
            <a:extLst>
              <a:ext uri="{FF2B5EF4-FFF2-40B4-BE49-F238E27FC236}">
                <a16:creationId xmlns:a16="http://schemas.microsoft.com/office/drawing/2014/main" id="{20D596B8-C831-F9BA-F81F-D4792D8B5809}"/>
              </a:ext>
            </a:extLst>
          </p:cNvPr>
          <p:cNvSpPr txBox="1"/>
          <p:nvPr/>
        </p:nvSpPr>
        <p:spPr>
          <a:xfrm>
            <a:off x="206828" y="667127"/>
            <a:ext cx="11985172" cy="2238113"/>
          </a:xfrm>
          <a:prstGeom prst="rect">
            <a:avLst/>
          </a:prstGeom>
          <a:noFill/>
        </p:spPr>
        <p:txBody>
          <a:bodyPr wrap="square">
            <a:spAutoFit/>
          </a:bodyPr>
          <a:lstStyle/>
          <a:p>
            <a:pPr algn="ctr">
              <a:lnSpc>
                <a:spcPct val="150000"/>
              </a:lnSpc>
            </a:pPr>
            <a:r>
              <a:rPr lang="en-GB" sz="2400" dirty="0">
                <a:latin typeface="Century Gothic" panose="020B0502020202020204" pitchFamily="34" charset="0"/>
              </a:rPr>
              <a:t>The PNS consists of the </a:t>
            </a:r>
            <a:r>
              <a:rPr lang="en-GB" sz="2400" b="1" dirty="0">
                <a:latin typeface="Century Gothic" panose="020B0502020202020204" pitchFamily="34" charset="0"/>
              </a:rPr>
              <a:t>somatic nervous system </a:t>
            </a:r>
            <a:r>
              <a:rPr lang="en-GB" sz="2400" dirty="0">
                <a:latin typeface="Century Gothic" panose="020B0502020202020204" pitchFamily="34" charset="0"/>
              </a:rPr>
              <a:t>(SNS) and the </a:t>
            </a:r>
            <a:r>
              <a:rPr lang="en-GB" sz="2400" b="1" dirty="0">
                <a:latin typeface="Century Gothic" panose="020B0502020202020204" pitchFamily="34" charset="0"/>
              </a:rPr>
              <a:t>autonomic nervous system</a:t>
            </a:r>
            <a:r>
              <a:rPr lang="en-GB" sz="2400" dirty="0">
                <a:latin typeface="Century Gothic" panose="020B0502020202020204" pitchFamily="34" charset="0"/>
              </a:rPr>
              <a:t> (ANS).</a:t>
            </a:r>
          </a:p>
          <a:p>
            <a:pPr algn="ctr">
              <a:lnSpc>
                <a:spcPct val="150000"/>
              </a:lnSpc>
            </a:pPr>
            <a:endParaRPr lang="en-GB" sz="2400" dirty="0">
              <a:latin typeface="Century Gothic" panose="020B0502020202020204" pitchFamily="34" charset="0"/>
            </a:endParaRPr>
          </a:p>
          <a:p>
            <a:pPr algn="ctr">
              <a:lnSpc>
                <a:spcPct val="150000"/>
              </a:lnSpc>
            </a:pPr>
            <a:endParaRPr lang="en-GB" sz="2400" dirty="0">
              <a:latin typeface="Century Gothic" panose="020B0502020202020204" pitchFamily="34" charset="0"/>
            </a:endParaRPr>
          </a:p>
        </p:txBody>
      </p:sp>
      <p:pic>
        <p:nvPicPr>
          <p:cNvPr id="4100" name="Picture 4" descr="Divisions of the Nervous System - A Level Psychology Revision">
            <a:extLst>
              <a:ext uri="{FF2B5EF4-FFF2-40B4-BE49-F238E27FC236}">
                <a16:creationId xmlns:a16="http://schemas.microsoft.com/office/drawing/2014/main" id="{2B1C568E-4787-3C6F-ED13-872F2C5E11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9805"/>
          <a:stretch>
            <a:fillRect/>
          </a:stretch>
        </p:blipFill>
        <p:spPr bwMode="auto">
          <a:xfrm>
            <a:off x="1893956" y="1940793"/>
            <a:ext cx="8404087" cy="4773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493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A0E8C-C85F-E7CF-42EA-C58B1B285CD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45C663-A4F8-9619-3BCD-669C0145830F}"/>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D I V I S I O N S   O F   T H E    N E R V O U S   S Y S T E M</a:t>
            </a:r>
          </a:p>
        </p:txBody>
      </p:sp>
      <p:sp>
        <p:nvSpPr>
          <p:cNvPr id="2" name="Title 1">
            <a:extLst>
              <a:ext uri="{FF2B5EF4-FFF2-40B4-BE49-F238E27FC236}">
                <a16:creationId xmlns:a16="http://schemas.microsoft.com/office/drawing/2014/main" id="{3F5185E5-E595-B517-8F48-D8B86BE8A4E3}"/>
              </a:ext>
            </a:extLst>
          </p:cNvPr>
          <p:cNvSpPr>
            <a:spLocks noGrp="1"/>
          </p:cNvSpPr>
          <p:nvPr>
            <p:ph type="title"/>
          </p:nvPr>
        </p:nvSpPr>
        <p:spPr>
          <a:xfrm>
            <a:off x="294640" y="1069192"/>
            <a:ext cx="8229600" cy="1143000"/>
          </a:xfrm>
        </p:spPr>
        <p:txBody>
          <a:bodyPr>
            <a:normAutofit fontScale="90000"/>
          </a:bodyPr>
          <a:lstStyle/>
          <a:p>
            <a:r>
              <a:rPr lang="en-GB" dirty="0"/>
              <a:t>Term: Somatic </a:t>
            </a:r>
            <a:r>
              <a:rPr lang="en-GB" sz="3600" i="1" dirty="0"/>
              <a:t>(Greek word Soma means ‘body’)</a:t>
            </a:r>
            <a:endParaRPr lang="en-GB" i="1" dirty="0"/>
          </a:p>
        </p:txBody>
      </p:sp>
      <p:sp>
        <p:nvSpPr>
          <p:cNvPr id="3" name="TextBox 2">
            <a:extLst>
              <a:ext uri="{FF2B5EF4-FFF2-40B4-BE49-F238E27FC236}">
                <a16:creationId xmlns:a16="http://schemas.microsoft.com/office/drawing/2014/main" id="{29804EB0-9BA9-F5FC-B121-9B668ED20582}"/>
              </a:ext>
            </a:extLst>
          </p:cNvPr>
          <p:cNvSpPr txBox="1"/>
          <p:nvPr/>
        </p:nvSpPr>
        <p:spPr>
          <a:xfrm>
            <a:off x="357620" y="2758301"/>
            <a:ext cx="9863339" cy="523220"/>
          </a:xfrm>
          <a:prstGeom prst="rect">
            <a:avLst/>
          </a:prstGeom>
          <a:noFill/>
        </p:spPr>
        <p:txBody>
          <a:bodyPr wrap="square">
            <a:spAutoFit/>
          </a:bodyPr>
          <a:lstStyle/>
          <a:p>
            <a:pPr marL="0" indent="0">
              <a:buNone/>
            </a:pPr>
            <a:r>
              <a:rPr lang="en-GB" sz="2800" dirty="0">
                <a:solidFill>
                  <a:srgbClr val="FF0000"/>
                </a:solidFill>
              </a:rPr>
              <a:t>Somatic and Germline Cells from the very first topic! </a:t>
            </a:r>
          </a:p>
        </p:txBody>
      </p:sp>
      <p:sp>
        <p:nvSpPr>
          <p:cNvPr id="6" name="TextBox 5">
            <a:extLst>
              <a:ext uri="{FF2B5EF4-FFF2-40B4-BE49-F238E27FC236}">
                <a16:creationId xmlns:a16="http://schemas.microsoft.com/office/drawing/2014/main" id="{2E3D9BE3-36B6-4A0E-B8E4-855E9807E2DD}"/>
              </a:ext>
            </a:extLst>
          </p:cNvPr>
          <p:cNvSpPr txBox="1"/>
          <p:nvPr/>
        </p:nvSpPr>
        <p:spPr>
          <a:xfrm>
            <a:off x="294640" y="2351746"/>
            <a:ext cx="8153400" cy="523220"/>
          </a:xfrm>
          <a:prstGeom prst="rect">
            <a:avLst/>
          </a:prstGeom>
          <a:noFill/>
        </p:spPr>
        <p:txBody>
          <a:bodyPr wrap="square">
            <a:spAutoFit/>
          </a:bodyPr>
          <a:lstStyle/>
          <a:p>
            <a:pPr marL="0" indent="0">
              <a:buNone/>
            </a:pPr>
            <a:r>
              <a:rPr lang="en-GB" sz="2800" dirty="0"/>
              <a:t>Where have you heard the word somatic before?</a:t>
            </a:r>
          </a:p>
        </p:txBody>
      </p:sp>
      <p:sp>
        <p:nvSpPr>
          <p:cNvPr id="7" name="TextBox 6">
            <a:extLst>
              <a:ext uri="{FF2B5EF4-FFF2-40B4-BE49-F238E27FC236}">
                <a16:creationId xmlns:a16="http://schemas.microsoft.com/office/drawing/2014/main" id="{95794CBF-153D-2CAD-F2F2-9E3A2436DC27}"/>
              </a:ext>
            </a:extLst>
          </p:cNvPr>
          <p:cNvSpPr txBox="1"/>
          <p:nvPr/>
        </p:nvSpPr>
        <p:spPr>
          <a:xfrm>
            <a:off x="294640" y="3478995"/>
            <a:ext cx="8153400" cy="523220"/>
          </a:xfrm>
          <a:prstGeom prst="rect">
            <a:avLst/>
          </a:prstGeom>
          <a:noFill/>
        </p:spPr>
        <p:txBody>
          <a:bodyPr wrap="square">
            <a:spAutoFit/>
          </a:bodyPr>
          <a:lstStyle/>
          <a:p>
            <a:pPr marL="0" indent="0">
              <a:buNone/>
            </a:pPr>
            <a:r>
              <a:rPr lang="en-GB" sz="2800" dirty="0"/>
              <a:t>What is a somatic cell?</a:t>
            </a:r>
          </a:p>
        </p:txBody>
      </p:sp>
      <p:sp>
        <p:nvSpPr>
          <p:cNvPr id="8" name="TextBox 7">
            <a:extLst>
              <a:ext uri="{FF2B5EF4-FFF2-40B4-BE49-F238E27FC236}">
                <a16:creationId xmlns:a16="http://schemas.microsoft.com/office/drawing/2014/main" id="{87AF8977-287D-1208-8A2B-2C466CC41F68}"/>
              </a:ext>
            </a:extLst>
          </p:cNvPr>
          <p:cNvSpPr txBox="1"/>
          <p:nvPr/>
        </p:nvSpPr>
        <p:spPr>
          <a:xfrm>
            <a:off x="357620" y="3890112"/>
            <a:ext cx="10737100" cy="954107"/>
          </a:xfrm>
          <a:prstGeom prst="rect">
            <a:avLst/>
          </a:prstGeom>
          <a:noFill/>
        </p:spPr>
        <p:txBody>
          <a:bodyPr wrap="square">
            <a:spAutoFit/>
          </a:bodyPr>
          <a:lstStyle/>
          <a:p>
            <a:r>
              <a:rPr lang="en-GB" sz="2800" dirty="0">
                <a:solidFill>
                  <a:srgbClr val="FF0000"/>
                </a:solidFill>
              </a:rPr>
              <a:t>A somatic cell is any cell in the body other than cells involved in reproduction.</a:t>
            </a:r>
          </a:p>
        </p:txBody>
      </p:sp>
      <p:sp>
        <p:nvSpPr>
          <p:cNvPr id="9" name="TextBox 8">
            <a:extLst>
              <a:ext uri="{FF2B5EF4-FFF2-40B4-BE49-F238E27FC236}">
                <a16:creationId xmlns:a16="http://schemas.microsoft.com/office/drawing/2014/main" id="{EE88BACB-1054-5883-FC0C-F85E41D70BD9}"/>
              </a:ext>
            </a:extLst>
          </p:cNvPr>
          <p:cNvSpPr txBox="1"/>
          <p:nvPr/>
        </p:nvSpPr>
        <p:spPr>
          <a:xfrm>
            <a:off x="357620" y="5115646"/>
            <a:ext cx="8153400" cy="523220"/>
          </a:xfrm>
          <a:prstGeom prst="rect">
            <a:avLst/>
          </a:prstGeom>
          <a:noFill/>
        </p:spPr>
        <p:txBody>
          <a:bodyPr wrap="square">
            <a:spAutoFit/>
          </a:bodyPr>
          <a:lstStyle/>
          <a:p>
            <a:pPr marL="0" indent="0">
              <a:buNone/>
            </a:pPr>
            <a:r>
              <a:rPr lang="en-GB" sz="2800" dirty="0"/>
              <a:t>How do somatic cells divide?</a:t>
            </a:r>
          </a:p>
        </p:txBody>
      </p:sp>
      <p:sp>
        <p:nvSpPr>
          <p:cNvPr id="10" name="TextBox 9">
            <a:extLst>
              <a:ext uri="{FF2B5EF4-FFF2-40B4-BE49-F238E27FC236}">
                <a16:creationId xmlns:a16="http://schemas.microsoft.com/office/drawing/2014/main" id="{DF3E25CD-6DEC-2A15-9E1A-7E6E9550C9CF}"/>
              </a:ext>
            </a:extLst>
          </p:cNvPr>
          <p:cNvSpPr txBox="1"/>
          <p:nvPr/>
        </p:nvSpPr>
        <p:spPr>
          <a:xfrm>
            <a:off x="357620" y="5550398"/>
            <a:ext cx="8047654" cy="954107"/>
          </a:xfrm>
          <a:prstGeom prst="rect">
            <a:avLst/>
          </a:prstGeom>
          <a:noFill/>
        </p:spPr>
        <p:txBody>
          <a:bodyPr wrap="square">
            <a:spAutoFit/>
          </a:bodyPr>
          <a:lstStyle/>
          <a:p>
            <a:r>
              <a:rPr lang="en-GB" sz="2800" dirty="0">
                <a:solidFill>
                  <a:srgbClr val="FF0000"/>
                </a:solidFill>
              </a:rPr>
              <a:t>Somatic stem cells divide by mitosis to form more somatic cells.</a:t>
            </a:r>
          </a:p>
        </p:txBody>
      </p:sp>
    </p:spTree>
    <p:extLst>
      <p:ext uri="{BB962C8B-B14F-4D97-AF65-F5344CB8AC3E}">
        <p14:creationId xmlns:p14="http://schemas.microsoft.com/office/powerpoint/2010/main" val="324149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DEE9E-4A3F-3FCD-0B92-ECAD122B673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02D08F3-E5AD-C9AF-C697-6070317AA106}"/>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D I V I S I O N S   O F   T H E    N E R V O U S   S Y S T E M</a:t>
            </a:r>
          </a:p>
        </p:txBody>
      </p:sp>
      <p:sp>
        <p:nvSpPr>
          <p:cNvPr id="5" name="TextBox 4">
            <a:extLst>
              <a:ext uri="{FF2B5EF4-FFF2-40B4-BE49-F238E27FC236}">
                <a16:creationId xmlns:a16="http://schemas.microsoft.com/office/drawing/2014/main" id="{B6AF3C60-E439-0BAA-72B9-39AEF0094872}"/>
              </a:ext>
            </a:extLst>
          </p:cNvPr>
          <p:cNvSpPr txBox="1"/>
          <p:nvPr/>
        </p:nvSpPr>
        <p:spPr>
          <a:xfrm>
            <a:off x="227148" y="1703447"/>
            <a:ext cx="6287278" cy="4454104"/>
          </a:xfrm>
          <a:prstGeom prst="rect">
            <a:avLst/>
          </a:prstGeom>
          <a:noFill/>
        </p:spPr>
        <p:txBody>
          <a:bodyPr wrap="square">
            <a:spAutoFit/>
          </a:bodyPr>
          <a:lstStyle/>
          <a:p>
            <a:pPr>
              <a:lnSpc>
                <a:spcPct val="150000"/>
              </a:lnSpc>
            </a:pPr>
            <a:r>
              <a:rPr lang="en-GB" sz="2400" dirty="0">
                <a:latin typeface="Century Gothic" panose="020B0502020202020204" pitchFamily="34" charset="0"/>
              </a:rPr>
              <a:t>The </a:t>
            </a:r>
            <a:r>
              <a:rPr lang="en-GB" sz="2400" b="1" dirty="0">
                <a:latin typeface="Century Gothic" panose="020B0502020202020204" pitchFamily="34" charset="0"/>
              </a:rPr>
              <a:t>somatic nervous system </a:t>
            </a:r>
            <a:r>
              <a:rPr lang="en-GB" sz="2400" dirty="0">
                <a:latin typeface="Century Gothic" panose="020B0502020202020204" pitchFamily="34" charset="0"/>
              </a:rPr>
              <a:t>contains </a:t>
            </a:r>
            <a:r>
              <a:rPr lang="en-GB" sz="2400" b="1" dirty="0">
                <a:latin typeface="Century Gothic" panose="020B0502020202020204" pitchFamily="34" charset="0"/>
              </a:rPr>
              <a:t>sensory</a:t>
            </a:r>
            <a:r>
              <a:rPr lang="en-GB" sz="2400" dirty="0">
                <a:latin typeface="Century Gothic" panose="020B0502020202020204" pitchFamily="34" charset="0"/>
              </a:rPr>
              <a:t> and </a:t>
            </a:r>
            <a:r>
              <a:rPr lang="en-GB" sz="2400" b="1" dirty="0">
                <a:latin typeface="Century Gothic" panose="020B0502020202020204" pitchFamily="34" charset="0"/>
              </a:rPr>
              <a:t>motor</a:t>
            </a:r>
            <a:r>
              <a:rPr lang="en-GB" sz="2400" dirty="0">
                <a:latin typeface="Century Gothic" panose="020B0502020202020204" pitchFamily="34" charset="0"/>
              </a:rPr>
              <a:t> neurons.</a:t>
            </a:r>
          </a:p>
          <a:p>
            <a:pPr>
              <a:lnSpc>
                <a:spcPct val="150000"/>
              </a:lnSpc>
            </a:pPr>
            <a:endParaRPr lang="en-GB" sz="2400" dirty="0">
              <a:latin typeface="Century Gothic" panose="020B0502020202020204" pitchFamily="34" charset="0"/>
            </a:endParaRPr>
          </a:p>
          <a:p>
            <a:pPr>
              <a:lnSpc>
                <a:spcPct val="150000"/>
              </a:lnSpc>
            </a:pPr>
            <a:r>
              <a:rPr lang="en-GB" sz="2400" dirty="0">
                <a:latin typeface="Century Gothic" panose="020B0502020202020204" pitchFamily="34" charset="0"/>
              </a:rPr>
              <a:t>Sensory neurons take impulses from sense organs to the CNS. Motor neurons take impulses from the CNS to muscles and glands (effector cells).</a:t>
            </a:r>
          </a:p>
          <a:p>
            <a:pPr>
              <a:lnSpc>
                <a:spcPct val="150000"/>
              </a:lnSpc>
            </a:pPr>
            <a:endParaRPr lang="en-GB" sz="2400" dirty="0">
              <a:latin typeface="Century Gothic" panose="020B0502020202020204" pitchFamily="34" charset="0"/>
            </a:endParaRPr>
          </a:p>
        </p:txBody>
      </p:sp>
      <p:pic>
        <p:nvPicPr>
          <p:cNvPr id="7170" name="Picture 2" descr="Stimulus-Response | BioNinja">
            <a:extLst>
              <a:ext uri="{FF2B5EF4-FFF2-40B4-BE49-F238E27FC236}">
                <a16:creationId xmlns:a16="http://schemas.microsoft.com/office/drawing/2014/main" id="{7AEFFEA1-7B17-6A45-019D-ED2F1D7808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1086"/>
          <a:stretch>
            <a:fillRect/>
          </a:stretch>
        </p:blipFill>
        <p:spPr bwMode="auto">
          <a:xfrm>
            <a:off x="6561304" y="1111250"/>
            <a:ext cx="2678335" cy="540106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Stimulus-Response | BioNinja">
            <a:extLst>
              <a:ext uri="{FF2B5EF4-FFF2-40B4-BE49-F238E27FC236}">
                <a16:creationId xmlns:a16="http://schemas.microsoft.com/office/drawing/2014/main" id="{D0C74B6D-CA41-66D6-59D9-FEE2729141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1086"/>
          <a:stretch>
            <a:fillRect/>
          </a:stretch>
        </p:blipFill>
        <p:spPr bwMode="auto">
          <a:xfrm>
            <a:off x="9286517" y="1111250"/>
            <a:ext cx="2678335" cy="5401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794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13089-D980-8CCE-231C-F8FB981BC7B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DD625E5-87E4-E1D9-462B-EC305B086D29}"/>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D I V I S I O N S   O F   T H E    N E R V O U S   S Y S T E M</a:t>
            </a:r>
          </a:p>
        </p:txBody>
      </p:sp>
      <p:sp>
        <p:nvSpPr>
          <p:cNvPr id="5" name="TextBox 4">
            <a:extLst>
              <a:ext uri="{FF2B5EF4-FFF2-40B4-BE49-F238E27FC236}">
                <a16:creationId xmlns:a16="http://schemas.microsoft.com/office/drawing/2014/main" id="{0BA24789-A03C-BA11-D86F-916BB0594D09}"/>
              </a:ext>
            </a:extLst>
          </p:cNvPr>
          <p:cNvSpPr txBox="1"/>
          <p:nvPr/>
        </p:nvSpPr>
        <p:spPr>
          <a:xfrm>
            <a:off x="272377" y="2459504"/>
            <a:ext cx="4123031" cy="2237857"/>
          </a:xfrm>
          <a:prstGeom prst="rect">
            <a:avLst/>
          </a:prstGeom>
          <a:noFill/>
        </p:spPr>
        <p:txBody>
          <a:bodyPr wrap="square">
            <a:spAutoFit/>
          </a:bodyPr>
          <a:lstStyle/>
          <a:p>
            <a:pPr algn="ctr">
              <a:lnSpc>
                <a:spcPct val="150000"/>
              </a:lnSpc>
            </a:pPr>
            <a:r>
              <a:rPr lang="en-GB" sz="2400" dirty="0">
                <a:latin typeface="Century Gothic" panose="020B0502020202020204" pitchFamily="34" charset="0"/>
              </a:rPr>
              <a:t>The autonomic nervous system (ANS) consists of the </a:t>
            </a:r>
            <a:r>
              <a:rPr lang="en-GB" sz="2400" b="1" dirty="0">
                <a:latin typeface="Century Gothic" panose="020B0502020202020204" pitchFamily="34" charset="0"/>
              </a:rPr>
              <a:t>sympathetic</a:t>
            </a:r>
            <a:r>
              <a:rPr lang="en-GB" sz="2400" dirty="0">
                <a:latin typeface="Century Gothic" panose="020B0502020202020204" pitchFamily="34" charset="0"/>
              </a:rPr>
              <a:t> and </a:t>
            </a:r>
            <a:r>
              <a:rPr lang="en-GB" sz="2400" b="1" dirty="0">
                <a:latin typeface="Century Gothic" panose="020B0502020202020204" pitchFamily="34" charset="0"/>
              </a:rPr>
              <a:t>parasympathetic</a:t>
            </a:r>
            <a:r>
              <a:rPr lang="en-GB" sz="2400" dirty="0">
                <a:latin typeface="Century Gothic" panose="020B0502020202020204" pitchFamily="34" charset="0"/>
              </a:rPr>
              <a:t> systems.</a:t>
            </a:r>
          </a:p>
        </p:txBody>
      </p:sp>
      <p:pic>
        <p:nvPicPr>
          <p:cNvPr id="2" name="Picture 4" descr="Divisions of the Nervous System - A Level Psychology Revision">
            <a:extLst>
              <a:ext uri="{FF2B5EF4-FFF2-40B4-BE49-F238E27FC236}">
                <a16:creationId xmlns:a16="http://schemas.microsoft.com/office/drawing/2014/main" id="{2FB21422-DAE8-BEC5-7F60-4DA74CD3FA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09"/>
          <a:stretch>
            <a:fillRect/>
          </a:stretch>
        </p:blipFill>
        <p:spPr bwMode="auto">
          <a:xfrm>
            <a:off x="4395409" y="667128"/>
            <a:ext cx="7796591" cy="6244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226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3BCB7-6496-9F0F-85A6-6B4062CCBED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4514104-F0EC-56B3-5278-DC316D52111F}"/>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D I V I S I O N S   O F   T H E    N E R V O U S   S Y S T E M</a:t>
            </a:r>
          </a:p>
        </p:txBody>
      </p:sp>
      <p:pic>
        <p:nvPicPr>
          <p:cNvPr id="2" name="Picture 4" descr="Divisions of the Nervous System - A Level Psychology Revision">
            <a:extLst>
              <a:ext uri="{FF2B5EF4-FFF2-40B4-BE49-F238E27FC236}">
                <a16:creationId xmlns:a16="http://schemas.microsoft.com/office/drawing/2014/main" id="{63BCA0C5-F659-7314-8D70-6B93798676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09"/>
          <a:stretch>
            <a:fillRect/>
          </a:stretch>
        </p:blipFill>
        <p:spPr bwMode="auto">
          <a:xfrm>
            <a:off x="2197704" y="667128"/>
            <a:ext cx="7796591" cy="6244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318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56E67-A635-1CDC-E172-ED1961F04B4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A490FFE-A9BA-1E5B-5E18-446EC4D5C019}"/>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D I V I S I O N S   O F   T H E    N E R V O U S   S Y S T E M</a:t>
            </a:r>
          </a:p>
        </p:txBody>
      </p:sp>
      <p:sp>
        <p:nvSpPr>
          <p:cNvPr id="6" name="TextBox 5">
            <a:extLst>
              <a:ext uri="{FF2B5EF4-FFF2-40B4-BE49-F238E27FC236}">
                <a16:creationId xmlns:a16="http://schemas.microsoft.com/office/drawing/2014/main" id="{7B647C3B-6F24-B38B-EB54-AEC34C69FD1D}"/>
              </a:ext>
            </a:extLst>
          </p:cNvPr>
          <p:cNvSpPr txBox="1"/>
          <p:nvPr/>
        </p:nvSpPr>
        <p:spPr>
          <a:xfrm>
            <a:off x="353740" y="1504400"/>
            <a:ext cx="6090603" cy="4454104"/>
          </a:xfrm>
          <a:prstGeom prst="rect">
            <a:avLst/>
          </a:prstGeom>
          <a:noFill/>
        </p:spPr>
        <p:txBody>
          <a:bodyPr wrap="square">
            <a:spAutoFit/>
          </a:bodyPr>
          <a:lstStyle/>
          <a:p>
            <a:pPr>
              <a:lnSpc>
                <a:spcPct val="150000"/>
              </a:lnSpc>
              <a:buNone/>
            </a:pPr>
            <a:r>
              <a:rPr lang="en-GB" sz="2400" dirty="0">
                <a:solidFill>
                  <a:srgbClr val="000000"/>
                </a:solidFill>
                <a:effectLst/>
                <a:latin typeface="Century Gothic" panose="020B0502020202020204" pitchFamily="34" charset="0"/>
              </a:rPr>
              <a:t>The </a:t>
            </a:r>
            <a:r>
              <a:rPr lang="en-GB" sz="2400" b="1" dirty="0">
                <a:solidFill>
                  <a:srgbClr val="000000"/>
                </a:solidFill>
                <a:effectLst/>
                <a:latin typeface="Century Gothic" panose="020B0502020202020204" pitchFamily="34" charset="0"/>
              </a:rPr>
              <a:t>antagonistic</a:t>
            </a:r>
            <a:r>
              <a:rPr lang="en-GB" sz="2400" dirty="0">
                <a:solidFill>
                  <a:srgbClr val="000000"/>
                </a:solidFill>
                <a:effectLst/>
                <a:latin typeface="Century Gothic" panose="020B0502020202020204" pitchFamily="34" charset="0"/>
              </a:rPr>
              <a:t> actions of the </a:t>
            </a:r>
            <a:r>
              <a:rPr lang="en-GB" sz="2400" b="1" dirty="0">
                <a:solidFill>
                  <a:srgbClr val="000000"/>
                </a:solidFill>
                <a:effectLst/>
                <a:latin typeface="Century Gothic" panose="020B0502020202020204" pitchFamily="34" charset="0"/>
              </a:rPr>
              <a:t>sympathetic</a:t>
            </a:r>
            <a:r>
              <a:rPr lang="en-GB" sz="2400" dirty="0">
                <a:solidFill>
                  <a:srgbClr val="000000"/>
                </a:solidFill>
                <a:effectLst/>
                <a:latin typeface="Century Gothic" panose="020B0502020202020204" pitchFamily="34" charset="0"/>
              </a:rPr>
              <a:t> and </a:t>
            </a:r>
            <a:r>
              <a:rPr lang="en-GB" sz="2400" b="1" dirty="0">
                <a:solidFill>
                  <a:srgbClr val="000000"/>
                </a:solidFill>
                <a:effectLst/>
                <a:latin typeface="Century Gothic" panose="020B0502020202020204" pitchFamily="34" charset="0"/>
              </a:rPr>
              <a:t>parasympathetic</a:t>
            </a:r>
            <a:r>
              <a:rPr lang="en-GB" sz="2400" dirty="0">
                <a:solidFill>
                  <a:srgbClr val="000000"/>
                </a:solidFill>
                <a:effectLst/>
                <a:latin typeface="Century Gothic" panose="020B0502020202020204" pitchFamily="34" charset="0"/>
              </a:rPr>
              <a:t> systems on heart rate, breathing rate, peristalsis and intestinal secretions.</a:t>
            </a:r>
          </a:p>
          <a:p>
            <a:pPr>
              <a:lnSpc>
                <a:spcPct val="150000"/>
              </a:lnSpc>
              <a:buNone/>
            </a:pPr>
            <a:endParaRPr lang="en-GB" sz="2400" dirty="0">
              <a:solidFill>
                <a:srgbClr val="000000"/>
              </a:solidFill>
              <a:latin typeface="Century Gothic" panose="020B0502020202020204" pitchFamily="34" charset="0"/>
            </a:endParaRPr>
          </a:p>
          <a:p>
            <a:pPr>
              <a:lnSpc>
                <a:spcPct val="150000"/>
              </a:lnSpc>
              <a:buNone/>
            </a:pPr>
            <a:r>
              <a:rPr lang="en-GB" sz="2400" dirty="0">
                <a:solidFill>
                  <a:srgbClr val="000000"/>
                </a:solidFill>
                <a:effectLst/>
                <a:latin typeface="Century Gothic" panose="020B0502020202020204" pitchFamily="34" charset="0"/>
              </a:rPr>
              <a:t>This means they have the same structures but have an </a:t>
            </a:r>
            <a:r>
              <a:rPr lang="en-GB" sz="2400" b="1" dirty="0">
                <a:solidFill>
                  <a:srgbClr val="000000"/>
                </a:solidFill>
                <a:effectLst/>
                <a:latin typeface="Century Gothic" panose="020B0502020202020204" pitchFamily="34" charset="0"/>
              </a:rPr>
              <a:t>opposite</a:t>
            </a:r>
            <a:r>
              <a:rPr lang="en-GB" sz="2400" dirty="0">
                <a:solidFill>
                  <a:srgbClr val="000000"/>
                </a:solidFill>
                <a:effectLst/>
                <a:latin typeface="Century Gothic" panose="020B0502020202020204" pitchFamily="34" charset="0"/>
              </a:rPr>
              <a:t> effect on them.</a:t>
            </a:r>
          </a:p>
        </p:txBody>
      </p:sp>
      <p:pic>
        <p:nvPicPr>
          <p:cNvPr id="11268" name="Picture 4" descr="Autonomic Control | BioNinja">
            <a:extLst>
              <a:ext uri="{FF2B5EF4-FFF2-40B4-BE49-F238E27FC236}">
                <a16:creationId xmlns:a16="http://schemas.microsoft.com/office/drawing/2014/main" id="{026F3948-2CAC-338B-E186-59A6AD37CC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1801" b="87938"/>
          <a:stretch>
            <a:fillRect/>
          </a:stretch>
        </p:blipFill>
        <p:spPr bwMode="auto">
          <a:xfrm>
            <a:off x="6444343" y="2181350"/>
            <a:ext cx="5651133" cy="11314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Autonomic Control | BioNinja">
            <a:extLst>
              <a:ext uri="{FF2B5EF4-FFF2-40B4-BE49-F238E27FC236}">
                <a16:creationId xmlns:a16="http://schemas.microsoft.com/office/drawing/2014/main" id="{CA859920-C5FF-4092-797D-BB1ADD6D97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491" t="327" r="310" b="87611"/>
          <a:stretch>
            <a:fillRect/>
          </a:stretch>
        </p:blipFill>
        <p:spPr bwMode="auto">
          <a:xfrm>
            <a:off x="6444338" y="3811994"/>
            <a:ext cx="5651138" cy="1131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406486"/>
      </p:ext>
    </p:extLst>
  </p:cSld>
  <p:clrMapOvr>
    <a:masterClrMapping/>
  </p:clrMapOvr>
</p:sld>
</file>

<file path=ppt/theme/theme1.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360</TotalTime>
  <Words>1317</Words>
  <Application>Microsoft Macintosh PowerPoint</Application>
  <PresentationFormat>Widescreen</PresentationFormat>
  <Paragraphs>100</Paragraphs>
  <Slides>27</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Aptos</vt:lpstr>
      <vt:lpstr>Aptos Display</vt:lpstr>
      <vt:lpstr>Arial</vt:lpstr>
      <vt:lpstr>Bai Jamjuree</vt:lpstr>
      <vt:lpstr>Century Gothic</vt:lpstr>
      <vt:lpstr>Trebuchet MS</vt:lpstr>
      <vt:lpstr>Office Theme</vt:lpstr>
      <vt:lpstr>Higher Human Biology</vt:lpstr>
      <vt:lpstr>PowerPoint Presentation</vt:lpstr>
      <vt:lpstr>PowerPoint Presentation</vt:lpstr>
      <vt:lpstr>PowerPoint Presentation</vt:lpstr>
      <vt:lpstr>Term: Somatic (Greek word Soma means ‘body’)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Kirsty McBride</dc:creator>
  <cp:lastModifiedBy>Kirsty McBride</cp:lastModifiedBy>
  <cp:revision>1</cp:revision>
  <dcterms:created xsi:type="dcterms:W3CDTF">2025-10-07T08:01:20Z</dcterms:created>
  <dcterms:modified xsi:type="dcterms:W3CDTF">2025-10-07T14:01:43Z</dcterms:modified>
</cp:coreProperties>
</file>