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8" r:id="rId4"/>
    <p:sldId id="303" r:id="rId5"/>
    <p:sldId id="304" r:id="rId6"/>
    <p:sldId id="314" r:id="rId7"/>
    <p:sldId id="330" r:id="rId8"/>
    <p:sldId id="332" r:id="rId9"/>
    <p:sldId id="334" r:id="rId10"/>
    <p:sldId id="333" r:id="rId11"/>
    <p:sldId id="331" r:id="rId12"/>
    <p:sldId id="321" r:id="rId13"/>
    <p:sldId id="322" r:id="rId14"/>
    <p:sldId id="324" r:id="rId15"/>
    <p:sldId id="326" r:id="rId16"/>
    <p:sldId id="325" r:id="rId17"/>
    <p:sldId id="327" r:id="rId18"/>
    <p:sldId id="328" r:id="rId19"/>
    <p:sldId id="32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9"/>
    <a:srgbClr val="FFFFF8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4"/>
    <p:restoredTop sz="96098"/>
  </p:normalViewPr>
  <p:slideViewPr>
    <p:cSldViewPr snapToGrid="0">
      <p:cViewPr>
        <p:scale>
          <a:sx n="125" d="100"/>
          <a:sy n="125" d="100"/>
        </p:scale>
        <p:origin x="7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30DDC-0FCA-5942-B759-208DECC92F57}" type="datetimeFigureOut">
              <a:rPr lang="en-US" smtClean="0"/>
              <a:t>9/9/23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22A9A-9F2E-6547-9A43-B9167FD98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4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7E714F-3B32-4858-B4BA-46D830B6B5A3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264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34189-43AC-B43C-7AE7-65E165A7E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9F047-6250-21FB-9BCF-4D4AADDB0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CDDF8-9517-90F7-38A8-9732E6B1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0FA-F163-EE48-8F40-2F6E72113BC8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3CD47-07C9-B4F0-B311-B953E299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18287-D478-1145-242F-0B649854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C4AA-E609-FD44-8F6B-1FF45B5FD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9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ACF7-EDEB-7C46-010A-F9797907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9EB41-B75C-5BD3-E52A-7525E52AD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3D505-65A5-BC1C-2B4F-7D63C705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0FA-F163-EE48-8F40-2F6E72113BC8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F3A35-C31C-7997-7C07-56EFFD48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4BF05-9C7B-7378-95D7-01775760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C4AA-E609-FD44-8F6B-1FF45B5FD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1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B3133-FE01-BB48-249D-99453AA30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83C2D-EF52-C490-4CF1-6F81EC7F6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953C5-3267-7C89-808D-9DF4D23D5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0FA-F163-EE48-8F40-2F6E72113BC8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2BA36-8EB1-B650-1B3B-4B1159FD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F5F7E-9F0F-0C95-1D1E-FC0DDCEF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C4AA-E609-FD44-8F6B-1FF45B5FD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0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26FA-F260-24CA-CA52-17C42083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744F1-1D6B-36B6-6824-CBEC5A30F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AEB3E-649D-1695-ECDA-DF132296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0FA-F163-EE48-8F40-2F6E72113BC8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0D890-C94E-62FD-1A9C-969FA24B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69C31-1B4A-761C-B4D4-A01F028E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C4AA-E609-FD44-8F6B-1FF45B5FD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198D-7FB4-19C3-6853-21F845F0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5799B-0AE7-447E-235D-DDC5C926D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1B77E-CFCA-FB04-4C7A-F2476ED8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0FA-F163-EE48-8F40-2F6E72113BC8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E5754-76B5-9373-71C8-C3A81349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CE67E-C163-D6A5-0DBA-63FF3C57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C4AA-E609-FD44-8F6B-1FF45B5FD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0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1104-DCC9-31EC-826E-D3849656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6F63-F53C-3651-5B52-9980C0386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809D9-6942-0C3C-9A40-D5CA525A2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4E9D7-413A-A8F4-0E54-47E2A79F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0FA-F163-EE48-8F40-2F6E72113BC8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AB63A-3A41-F8A7-D4F2-1A43371C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1949B-7EAD-DFEA-E50F-D7165DA0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C4AA-E609-FD44-8F6B-1FF45B5FD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6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AAE2-C1AB-82B2-2ED6-5873EE0E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42D15-7361-074A-7738-6178BBBB7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3B2E6-1689-5E4C-7B44-1C17CB428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00992-E1FF-8FB4-C5F5-BF5B97DC2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C3408-0999-F2CC-7CFC-5A19A017E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3CCE18-0894-7A0A-F49A-EF1E5CD4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0FA-F163-EE48-8F40-2F6E72113BC8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423A0-CC3B-8ACA-1280-239109EC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68D54-6488-C322-C7DD-D9A159F3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C4AA-E609-FD44-8F6B-1FF45B5FD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7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C0DE5-FCCC-B1FE-1AA0-FE13890F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432AE-991F-697C-CCA9-49AA1651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0FA-F163-EE48-8F40-2F6E72113BC8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B9D62-3EEC-A41D-0C04-98E9470B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3BACB-13F9-6FCC-91E8-DA2A98FF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C4AA-E609-FD44-8F6B-1FF45B5FD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6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C07DF-FA8E-C862-2453-08966855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0FA-F163-EE48-8F40-2F6E72113BC8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22FF4-8E07-8225-7BC1-A4E8B09E9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E0B58-3377-D360-63A1-534F5FA4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C4AA-E609-FD44-8F6B-1FF45B5FD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E5A06-99BD-7140-CF45-100C8640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CC520-0190-161A-DEE6-FCBB21332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5CA64-7E8E-9EF8-424A-91B771E68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E7069-A579-8D39-C96B-EDD517B9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0FA-F163-EE48-8F40-2F6E72113BC8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5FBB2-4A23-1A11-89D5-600E62DDC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DCBBF-804A-EF04-1E82-871428CB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C4AA-E609-FD44-8F6B-1FF45B5FD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98CAB-6F3F-93F3-3444-3B44F469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C69C7B-33C6-C191-7BAC-590F1471E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5D6D9-7095-15AF-271D-BCC4C2F5E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4AA36-5B55-286D-B335-ED4BECF0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0FA-F163-EE48-8F40-2F6E72113BC8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8B451-5BD4-4943-73BF-4AC2B6C3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AF4FF-361B-A838-1771-8A9D02C9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C4AA-E609-FD44-8F6B-1FF45B5FD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6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5F9660-2591-FD68-5BCC-2732D890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5E720-0F5D-DF7D-1A6D-66CD75A8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C266C-16A0-918E-CDE1-28B960684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E70FA-F163-EE48-8F40-2F6E72113BC8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C1DA-1C32-C03F-A3E2-3DB877ADF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E62A2-BC21-A231-CB66-CD0FA1260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C4AA-E609-FD44-8F6B-1FF45B5FD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4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54F2454-4FE3-261C-4930-1ED54644AD0B}"/>
              </a:ext>
            </a:extLst>
          </p:cNvPr>
          <p:cNvSpPr/>
          <p:nvPr/>
        </p:nvSpPr>
        <p:spPr>
          <a:xfrm>
            <a:off x="2118732" y="1820664"/>
            <a:ext cx="8720253" cy="47585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F0C65A-69FB-3F2D-81CC-724E2842AAE5}"/>
              </a:ext>
            </a:extLst>
          </p:cNvPr>
          <p:cNvSpPr/>
          <p:nvPr/>
        </p:nvSpPr>
        <p:spPr>
          <a:xfrm>
            <a:off x="236682" y="1034693"/>
            <a:ext cx="4252191" cy="664681"/>
          </a:xfrm>
          <a:prstGeom prst="rect">
            <a:avLst/>
          </a:prstGeom>
          <a:solidFill>
            <a:srgbClr val="338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E8FEF26-D337-037E-03CC-617A9C45B31E}"/>
              </a:ext>
            </a:extLst>
          </p:cNvPr>
          <p:cNvSpPr/>
          <p:nvPr/>
        </p:nvSpPr>
        <p:spPr>
          <a:xfrm>
            <a:off x="136493" y="174096"/>
            <a:ext cx="6434667" cy="898348"/>
          </a:xfrm>
          <a:prstGeom prst="roundRect">
            <a:avLst>
              <a:gd name="adj" fmla="val 2979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F4DEF5-79B7-1D18-D2B5-99A944174E57}"/>
              </a:ext>
            </a:extLst>
          </p:cNvPr>
          <p:cNvSpPr txBox="1">
            <a:spLocks/>
          </p:cNvSpPr>
          <p:nvPr/>
        </p:nvSpPr>
        <p:spPr>
          <a:xfrm>
            <a:off x="331385" y="148255"/>
            <a:ext cx="9144000" cy="898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Bai Jamjuree" pitchFamily="2" charset="-34"/>
                <a:cs typeface="Bai Jamjuree" pitchFamily="2" charset="-34"/>
              </a:rPr>
              <a:t>Higher Human Biology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04FA196-B3E6-713E-AFB7-BA5AC76ABAC0}"/>
              </a:ext>
            </a:extLst>
          </p:cNvPr>
          <p:cNvSpPr txBox="1">
            <a:spLocks/>
          </p:cNvSpPr>
          <p:nvPr/>
        </p:nvSpPr>
        <p:spPr>
          <a:xfrm>
            <a:off x="307429" y="991261"/>
            <a:ext cx="8773905" cy="70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Bai Jamjuree" pitchFamily="2" charset="-34"/>
                <a:cs typeface="Bai Jamjuree" pitchFamily="2" charset="-34"/>
              </a:rPr>
              <a:t>1.6 Respiration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196838C-4247-6854-63AC-652319C4D93D}"/>
              </a:ext>
            </a:extLst>
          </p:cNvPr>
          <p:cNvSpPr txBox="1">
            <a:spLocks/>
          </p:cNvSpPr>
          <p:nvPr/>
        </p:nvSpPr>
        <p:spPr>
          <a:xfrm>
            <a:off x="7222323" y="137952"/>
            <a:ext cx="6434667" cy="597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ai Jamjuree" pitchFamily="2" charset="-34"/>
                <a:cs typeface="Bai Jamjuree" pitchFamily="2" charset="-34"/>
              </a:rPr>
              <a:t>M I S S   M C B R I D E</a:t>
            </a:r>
          </a:p>
        </p:txBody>
      </p:sp>
      <p:pic>
        <p:nvPicPr>
          <p:cNvPr id="2050" name="Picture 2" descr="Mitochondrial Markers | Research Areas: Novus Biologicals">
            <a:extLst>
              <a:ext uri="{FF2B5EF4-FFF2-40B4-BE49-F238E27FC236}">
                <a16:creationId xmlns:a16="http://schemas.microsoft.com/office/drawing/2014/main" id="{CAEFFE88-9EFE-92B4-E3FB-41C54422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82" y="2157727"/>
            <a:ext cx="7264356" cy="422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01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BB1713-1186-68D3-B670-0C196FB9F0AB}"/>
              </a:ext>
            </a:extLst>
          </p:cNvPr>
          <p:cNvSpPr/>
          <p:nvPr/>
        </p:nvSpPr>
        <p:spPr>
          <a:xfrm>
            <a:off x="0" y="222910"/>
            <a:ext cx="12192000" cy="523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Bai Jamjuree" pitchFamily="2" charset="-34"/>
                <a:cs typeface="Bai Jamjuree" pitchFamily="2" charset="-34"/>
              </a:rPr>
              <a:t>P H O S P H O R Y L A T I O N</a:t>
            </a:r>
          </a:p>
        </p:txBody>
      </p:sp>
      <p:pic>
        <p:nvPicPr>
          <p:cNvPr id="11" name="Picture 10" descr="A diagram of a glucose reaction&#10;&#10;Description automatically generated with medium confidence">
            <a:extLst>
              <a:ext uri="{FF2B5EF4-FFF2-40B4-BE49-F238E27FC236}">
                <a16:creationId xmlns:a16="http://schemas.microsoft.com/office/drawing/2014/main" id="{0B4EC400-A154-E987-00A1-E789B0CEA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593" y="1820636"/>
            <a:ext cx="9529142" cy="43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8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52A19D-F942-FED4-B760-DD8967C50E3D}"/>
              </a:ext>
            </a:extLst>
          </p:cNvPr>
          <p:cNvSpPr/>
          <p:nvPr/>
        </p:nvSpPr>
        <p:spPr>
          <a:xfrm>
            <a:off x="0" y="222910"/>
            <a:ext cx="12192000" cy="523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Bai Jamjuree" pitchFamily="2" charset="-34"/>
                <a:cs typeface="Bai Jamjuree" pitchFamily="2" charset="-34"/>
              </a:rPr>
              <a:t>                  G L Y C O L Y S I S</a:t>
            </a:r>
          </a:p>
        </p:txBody>
      </p:sp>
      <p:pic>
        <p:nvPicPr>
          <p:cNvPr id="6" name="Picture 5" descr="A diagram of a process&#10;&#10;Description automatically generated">
            <a:extLst>
              <a:ext uri="{FF2B5EF4-FFF2-40B4-BE49-F238E27FC236}">
                <a16:creationId xmlns:a16="http://schemas.microsoft.com/office/drawing/2014/main" id="{60A11F66-81FF-C9C1-3335-0517A7565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136" y="0"/>
            <a:ext cx="4267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3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EB22C5-5C0E-06C2-813C-8026882F112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B6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0D82B-08DA-4B50-6AAE-B5BE15E9AA0B}"/>
              </a:ext>
            </a:extLst>
          </p:cNvPr>
          <p:cNvSpPr/>
          <p:nvPr/>
        </p:nvSpPr>
        <p:spPr>
          <a:xfrm>
            <a:off x="171124" y="3451744"/>
            <a:ext cx="12192000" cy="3429000"/>
          </a:xfrm>
          <a:prstGeom prst="rect">
            <a:avLst/>
          </a:prstGeom>
          <a:solidFill>
            <a:srgbClr val="73C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164698-C469-2792-A3B0-9CC46CDF09AF}"/>
              </a:ext>
            </a:extLst>
          </p:cNvPr>
          <p:cNvSpPr/>
          <p:nvPr/>
        </p:nvSpPr>
        <p:spPr>
          <a:xfrm>
            <a:off x="0" y="0"/>
            <a:ext cx="742950" cy="34290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B2C72C-7ADF-11A6-79B7-36E0B2B5E750}"/>
              </a:ext>
            </a:extLst>
          </p:cNvPr>
          <p:cNvSpPr/>
          <p:nvPr/>
        </p:nvSpPr>
        <p:spPr>
          <a:xfrm>
            <a:off x="0" y="3429000"/>
            <a:ext cx="742950" cy="3429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95CF63-D4D1-7002-B22E-B4B18B0C9626}"/>
              </a:ext>
            </a:extLst>
          </p:cNvPr>
          <p:cNvSpPr/>
          <p:nvPr/>
        </p:nvSpPr>
        <p:spPr>
          <a:xfrm rot="16200000">
            <a:off x="-1343514" y="1452401"/>
            <a:ext cx="34299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bg1"/>
                </a:solidFill>
                <a:latin typeface="Arial Rounded MT Bold" panose="020F0704030504030204" pitchFamily="34" charset="0"/>
              </a:rPr>
              <a:t>Energy Investment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14B4EC-6CD0-CF3F-38BF-83451E38C830}"/>
              </a:ext>
            </a:extLst>
          </p:cNvPr>
          <p:cNvSpPr/>
          <p:nvPr/>
        </p:nvSpPr>
        <p:spPr>
          <a:xfrm rot="16200000">
            <a:off x="-929780" y="4881401"/>
            <a:ext cx="26025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bg1"/>
                </a:solidFill>
                <a:latin typeface="Arial Rounded MT Bold" panose="020F0704030504030204" pitchFamily="34" charset="0"/>
              </a:rPr>
              <a:t>Energy Payoff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14E81629-C2EA-203F-6507-5DB8E9778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892" y="329505"/>
            <a:ext cx="2956259" cy="923330"/>
          </a:xfrm>
          <a:custGeom>
            <a:avLst/>
            <a:gdLst>
              <a:gd name="connsiteX0" fmla="*/ 0 w 2956259"/>
              <a:gd name="connsiteY0" fmla="*/ 0 h 923330"/>
              <a:gd name="connsiteX1" fmla="*/ 591252 w 2956259"/>
              <a:gd name="connsiteY1" fmla="*/ 0 h 923330"/>
              <a:gd name="connsiteX2" fmla="*/ 1152941 w 2956259"/>
              <a:gd name="connsiteY2" fmla="*/ 0 h 923330"/>
              <a:gd name="connsiteX3" fmla="*/ 1685068 w 2956259"/>
              <a:gd name="connsiteY3" fmla="*/ 0 h 923330"/>
              <a:gd name="connsiteX4" fmla="*/ 2246757 w 2956259"/>
              <a:gd name="connsiteY4" fmla="*/ 0 h 923330"/>
              <a:gd name="connsiteX5" fmla="*/ 2956259 w 2956259"/>
              <a:gd name="connsiteY5" fmla="*/ 0 h 923330"/>
              <a:gd name="connsiteX6" fmla="*/ 2956259 w 2956259"/>
              <a:gd name="connsiteY6" fmla="*/ 461665 h 923330"/>
              <a:gd name="connsiteX7" fmla="*/ 2956259 w 2956259"/>
              <a:gd name="connsiteY7" fmla="*/ 923330 h 923330"/>
              <a:gd name="connsiteX8" fmla="*/ 2335445 w 2956259"/>
              <a:gd name="connsiteY8" fmla="*/ 923330 h 923330"/>
              <a:gd name="connsiteX9" fmla="*/ 1773755 w 2956259"/>
              <a:gd name="connsiteY9" fmla="*/ 923330 h 923330"/>
              <a:gd name="connsiteX10" fmla="*/ 1152941 w 2956259"/>
              <a:gd name="connsiteY10" fmla="*/ 923330 h 923330"/>
              <a:gd name="connsiteX11" fmla="*/ 561689 w 2956259"/>
              <a:gd name="connsiteY11" fmla="*/ 923330 h 923330"/>
              <a:gd name="connsiteX12" fmla="*/ 0 w 2956259"/>
              <a:gd name="connsiteY12" fmla="*/ 923330 h 923330"/>
              <a:gd name="connsiteX13" fmla="*/ 0 w 2956259"/>
              <a:gd name="connsiteY13" fmla="*/ 461665 h 923330"/>
              <a:gd name="connsiteX14" fmla="*/ 0 w 2956259"/>
              <a:gd name="connsiteY1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6259" h="923330" fill="none" extrusionOk="0">
                <a:moveTo>
                  <a:pt x="0" y="0"/>
                </a:moveTo>
                <a:cubicBezTo>
                  <a:pt x="279821" y="-25348"/>
                  <a:pt x="457187" y="39182"/>
                  <a:pt x="591252" y="0"/>
                </a:cubicBezTo>
                <a:cubicBezTo>
                  <a:pt x="725317" y="-39182"/>
                  <a:pt x="943028" y="21144"/>
                  <a:pt x="1152941" y="0"/>
                </a:cubicBezTo>
                <a:cubicBezTo>
                  <a:pt x="1362854" y="-21144"/>
                  <a:pt x="1488890" y="59937"/>
                  <a:pt x="1685068" y="0"/>
                </a:cubicBezTo>
                <a:cubicBezTo>
                  <a:pt x="1881246" y="-59937"/>
                  <a:pt x="2056426" y="19960"/>
                  <a:pt x="2246757" y="0"/>
                </a:cubicBezTo>
                <a:cubicBezTo>
                  <a:pt x="2437088" y="-19960"/>
                  <a:pt x="2794067" y="25323"/>
                  <a:pt x="2956259" y="0"/>
                </a:cubicBezTo>
                <a:cubicBezTo>
                  <a:pt x="2962341" y="123050"/>
                  <a:pt x="2944136" y="348167"/>
                  <a:pt x="2956259" y="461665"/>
                </a:cubicBezTo>
                <a:cubicBezTo>
                  <a:pt x="2968382" y="575164"/>
                  <a:pt x="2913965" y="777144"/>
                  <a:pt x="2956259" y="923330"/>
                </a:cubicBezTo>
                <a:cubicBezTo>
                  <a:pt x="2714724" y="974845"/>
                  <a:pt x="2484451" y="882421"/>
                  <a:pt x="2335445" y="923330"/>
                </a:cubicBezTo>
                <a:cubicBezTo>
                  <a:pt x="2186439" y="964239"/>
                  <a:pt x="1984695" y="899774"/>
                  <a:pt x="1773755" y="923330"/>
                </a:cubicBezTo>
                <a:cubicBezTo>
                  <a:pt x="1562815" y="946886"/>
                  <a:pt x="1447335" y="894070"/>
                  <a:pt x="1152941" y="923330"/>
                </a:cubicBezTo>
                <a:cubicBezTo>
                  <a:pt x="858547" y="952590"/>
                  <a:pt x="809870" y="855624"/>
                  <a:pt x="561689" y="923330"/>
                </a:cubicBezTo>
                <a:cubicBezTo>
                  <a:pt x="313508" y="991036"/>
                  <a:pt x="119493" y="898334"/>
                  <a:pt x="0" y="923330"/>
                </a:cubicBezTo>
                <a:cubicBezTo>
                  <a:pt x="-47979" y="753615"/>
                  <a:pt x="42230" y="677452"/>
                  <a:pt x="0" y="461665"/>
                </a:cubicBezTo>
                <a:cubicBezTo>
                  <a:pt x="-42230" y="245878"/>
                  <a:pt x="19739" y="200585"/>
                  <a:pt x="0" y="0"/>
                </a:cubicBezTo>
                <a:close/>
              </a:path>
              <a:path w="2956259" h="923330" stroke="0" extrusionOk="0">
                <a:moveTo>
                  <a:pt x="0" y="0"/>
                </a:moveTo>
                <a:cubicBezTo>
                  <a:pt x="198265" y="-61130"/>
                  <a:pt x="346224" y="45756"/>
                  <a:pt x="532127" y="0"/>
                </a:cubicBezTo>
                <a:cubicBezTo>
                  <a:pt x="718030" y="-45756"/>
                  <a:pt x="980820" y="57462"/>
                  <a:pt x="1123378" y="0"/>
                </a:cubicBezTo>
                <a:cubicBezTo>
                  <a:pt x="1265936" y="-57462"/>
                  <a:pt x="1411110" y="48013"/>
                  <a:pt x="1625942" y="0"/>
                </a:cubicBezTo>
                <a:cubicBezTo>
                  <a:pt x="1840774" y="-48013"/>
                  <a:pt x="2060643" y="17172"/>
                  <a:pt x="2246757" y="0"/>
                </a:cubicBezTo>
                <a:cubicBezTo>
                  <a:pt x="2432872" y="-17172"/>
                  <a:pt x="2759439" y="66783"/>
                  <a:pt x="2956259" y="0"/>
                </a:cubicBezTo>
                <a:cubicBezTo>
                  <a:pt x="2978921" y="192547"/>
                  <a:pt x="2939416" y="342329"/>
                  <a:pt x="2956259" y="452432"/>
                </a:cubicBezTo>
                <a:cubicBezTo>
                  <a:pt x="2973102" y="562535"/>
                  <a:pt x="2909120" y="825101"/>
                  <a:pt x="2956259" y="923330"/>
                </a:cubicBezTo>
                <a:cubicBezTo>
                  <a:pt x="2739208" y="997185"/>
                  <a:pt x="2461289" y="876118"/>
                  <a:pt x="2335445" y="923330"/>
                </a:cubicBezTo>
                <a:cubicBezTo>
                  <a:pt x="2209601" y="970542"/>
                  <a:pt x="1958460" y="916531"/>
                  <a:pt x="1714630" y="923330"/>
                </a:cubicBezTo>
                <a:cubicBezTo>
                  <a:pt x="1470800" y="930129"/>
                  <a:pt x="1399239" y="862723"/>
                  <a:pt x="1123378" y="923330"/>
                </a:cubicBezTo>
                <a:cubicBezTo>
                  <a:pt x="847517" y="983937"/>
                  <a:pt x="852656" y="909589"/>
                  <a:pt x="620814" y="923330"/>
                </a:cubicBezTo>
                <a:cubicBezTo>
                  <a:pt x="388972" y="937071"/>
                  <a:pt x="213804" y="918637"/>
                  <a:pt x="0" y="923330"/>
                </a:cubicBezTo>
                <a:cubicBezTo>
                  <a:pt x="-28663" y="709569"/>
                  <a:pt x="50058" y="624871"/>
                  <a:pt x="0" y="443198"/>
                </a:cubicBezTo>
                <a:cubicBezTo>
                  <a:pt x="-50058" y="261525"/>
                  <a:pt x="48440" y="126680"/>
                  <a:pt x="0" y="0"/>
                </a:cubicBezTo>
                <a:close/>
              </a:path>
            </a:pathLst>
          </a:custGeom>
          <a:solidFill>
            <a:srgbClr val="CEC3F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276572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60093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5400" dirty="0">
                <a:solidFill>
                  <a:srgbClr val="FF33CC"/>
                </a:solidFill>
                <a:latin typeface="Arial Rounded MT Bold" panose="020F0704030504030204" pitchFamily="34" charset="0"/>
              </a:rPr>
              <a:t>Glucose</a:t>
            </a:r>
            <a:endParaRPr lang="en-US" altLang="en-US" sz="5400" dirty="0">
              <a:solidFill>
                <a:srgbClr val="FF33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8807A0E6-2723-0823-F909-276723A2D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0848" y="5923060"/>
            <a:ext cx="4035309" cy="830997"/>
          </a:xfrm>
          <a:custGeom>
            <a:avLst/>
            <a:gdLst>
              <a:gd name="connsiteX0" fmla="*/ 0 w 4035309"/>
              <a:gd name="connsiteY0" fmla="*/ 0 h 830997"/>
              <a:gd name="connsiteX1" fmla="*/ 591845 w 4035309"/>
              <a:gd name="connsiteY1" fmla="*/ 0 h 830997"/>
              <a:gd name="connsiteX2" fmla="*/ 1143338 w 4035309"/>
              <a:gd name="connsiteY2" fmla="*/ 0 h 830997"/>
              <a:gd name="connsiteX3" fmla="*/ 1856242 w 4035309"/>
              <a:gd name="connsiteY3" fmla="*/ 0 h 830997"/>
              <a:gd name="connsiteX4" fmla="*/ 2569147 w 4035309"/>
              <a:gd name="connsiteY4" fmla="*/ 0 h 830997"/>
              <a:gd name="connsiteX5" fmla="*/ 3322404 w 4035309"/>
              <a:gd name="connsiteY5" fmla="*/ 0 h 830997"/>
              <a:gd name="connsiteX6" fmla="*/ 4035309 w 4035309"/>
              <a:gd name="connsiteY6" fmla="*/ 0 h 830997"/>
              <a:gd name="connsiteX7" fmla="*/ 4035309 w 4035309"/>
              <a:gd name="connsiteY7" fmla="*/ 415499 h 830997"/>
              <a:gd name="connsiteX8" fmla="*/ 4035309 w 4035309"/>
              <a:gd name="connsiteY8" fmla="*/ 830997 h 830997"/>
              <a:gd name="connsiteX9" fmla="*/ 3443464 w 4035309"/>
              <a:gd name="connsiteY9" fmla="*/ 830997 h 830997"/>
              <a:gd name="connsiteX10" fmla="*/ 2851618 w 4035309"/>
              <a:gd name="connsiteY10" fmla="*/ 830997 h 830997"/>
              <a:gd name="connsiteX11" fmla="*/ 2300126 w 4035309"/>
              <a:gd name="connsiteY11" fmla="*/ 830997 h 830997"/>
              <a:gd name="connsiteX12" fmla="*/ 1708281 w 4035309"/>
              <a:gd name="connsiteY12" fmla="*/ 830997 h 830997"/>
              <a:gd name="connsiteX13" fmla="*/ 955023 w 4035309"/>
              <a:gd name="connsiteY13" fmla="*/ 830997 h 830997"/>
              <a:gd name="connsiteX14" fmla="*/ 0 w 4035309"/>
              <a:gd name="connsiteY14" fmla="*/ 830997 h 830997"/>
              <a:gd name="connsiteX15" fmla="*/ 0 w 4035309"/>
              <a:gd name="connsiteY15" fmla="*/ 440428 h 830997"/>
              <a:gd name="connsiteX16" fmla="*/ 0 w 4035309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5309" h="830997" fill="none" extrusionOk="0">
                <a:moveTo>
                  <a:pt x="0" y="0"/>
                </a:moveTo>
                <a:cubicBezTo>
                  <a:pt x="144791" y="-13726"/>
                  <a:pt x="323532" y="-20148"/>
                  <a:pt x="591845" y="0"/>
                </a:cubicBezTo>
                <a:cubicBezTo>
                  <a:pt x="860158" y="20148"/>
                  <a:pt x="1009644" y="18707"/>
                  <a:pt x="1143338" y="0"/>
                </a:cubicBezTo>
                <a:cubicBezTo>
                  <a:pt x="1277032" y="-18707"/>
                  <a:pt x="1630124" y="32956"/>
                  <a:pt x="1856242" y="0"/>
                </a:cubicBezTo>
                <a:cubicBezTo>
                  <a:pt x="2082360" y="-32956"/>
                  <a:pt x="2320244" y="16308"/>
                  <a:pt x="2569147" y="0"/>
                </a:cubicBezTo>
                <a:cubicBezTo>
                  <a:pt x="2818050" y="-16308"/>
                  <a:pt x="3147762" y="-24189"/>
                  <a:pt x="3322404" y="0"/>
                </a:cubicBezTo>
                <a:cubicBezTo>
                  <a:pt x="3497046" y="24189"/>
                  <a:pt x="3726129" y="-34545"/>
                  <a:pt x="4035309" y="0"/>
                </a:cubicBezTo>
                <a:cubicBezTo>
                  <a:pt x="4036773" y="163809"/>
                  <a:pt x="4024544" y="207931"/>
                  <a:pt x="4035309" y="415499"/>
                </a:cubicBezTo>
                <a:cubicBezTo>
                  <a:pt x="4046074" y="623067"/>
                  <a:pt x="4043423" y="696005"/>
                  <a:pt x="4035309" y="830997"/>
                </a:cubicBezTo>
                <a:cubicBezTo>
                  <a:pt x="3775799" y="844086"/>
                  <a:pt x="3681482" y="821140"/>
                  <a:pt x="3443464" y="830997"/>
                </a:cubicBezTo>
                <a:cubicBezTo>
                  <a:pt x="3205446" y="840854"/>
                  <a:pt x="3119164" y="850108"/>
                  <a:pt x="2851618" y="830997"/>
                </a:cubicBezTo>
                <a:cubicBezTo>
                  <a:pt x="2584072" y="811886"/>
                  <a:pt x="2440970" y="834339"/>
                  <a:pt x="2300126" y="830997"/>
                </a:cubicBezTo>
                <a:cubicBezTo>
                  <a:pt x="2159282" y="827655"/>
                  <a:pt x="1913526" y="829265"/>
                  <a:pt x="1708281" y="830997"/>
                </a:cubicBezTo>
                <a:cubicBezTo>
                  <a:pt x="1503036" y="832729"/>
                  <a:pt x="1211220" y="860263"/>
                  <a:pt x="955023" y="830997"/>
                </a:cubicBezTo>
                <a:cubicBezTo>
                  <a:pt x="698826" y="801731"/>
                  <a:pt x="285252" y="842667"/>
                  <a:pt x="0" y="830997"/>
                </a:cubicBezTo>
                <a:cubicBezTo>
                  <a:pt x="-13729" y="729661"/>
                  <a:pt x="16830" y="632455"/>
                  <a:pt x="0" y="440428"/>
                </a:cubicBezTo>
                <a:cubicBezTo>
                  <a:pt x="-16830" y="248401"/>
                  <a:pt x="21471" y="93165"/>
                  <a:pt x="0" y="0"/>
                </a:cubicBezTo>
                <a:close/>
              </a:path>
              <a:path w="4035309" h="830997" stroke="0" extrusionOk="0">
                <a:moveTo>
                  <a:pt x="0" y="0"/>
                </a:moveTo>
                <a:cubicBezTo>
                  <a:pt x="190840" y="4695"/>
                  <a:pt x="409226" y="27148"/>
                  <a:pt x="632198" y="0"/>
                </a:cubicBezTo>
                <a:cubicBezTo>
                  <a:pt x="855170" y="-27148"/>
                  <a:pt x="970596" y="-13871"/>
                  <a:pt x="1264397" y="0"/>
                </a:cubicBezTo>
                <a:cubicBezTo>
                  <a:pt x="1558198" y="13871"/>
                  <a:pt x="1745476" y="1960"/>
                  <a:pt x="1896595" y="0"/>
                </a:cubicBezTo>
                <a:cubicBezTo>
                  <a:pt x="2047714" y="-1960"/>
                  <a:pt x="2381562" y="-17354"/>
                  <a:pt x="2649853" y="0"/>
                </a:cubicBezTo>
                <a:cubicBezTo>
                  <a:pt x="2918144" y="17354"/>
                  <a:pt x="2984932" y="22632"/>
                  <a:pt x="3241698" y="0"/>
                </a:cubicBezTo>
                <a:cubicBezTo>
                  <a:pt x="3498465" y="-22632"/>
                  <a:pt x="3857102" y="3088"/>
                  <a:pt x="4035309" y="0"/>
                </a:cubicBezTo>
                <a:cubicBezTo>
                  <a:pt x="4023526" y="176202"/>
                  <a:pt x="4042186" y="279742"/>
                  <a:pt x="4035309" y="432118"/>
                </a:cubicBezTo>
                <a:cubicBezTo>
                  <a:pt x="4028432" y="584494"/>
                  <a:pt x="4051921" y="684704"/>
                  <a:pt x="4035309" y="830997"/>
                </a:cubicBezTo>
                <a:cubicBezTo>
                  <a:pt x="3837765" y="822751"/>
                  <a:pt x="3636521" y="850515"/>
                  <a:pt x="3483817" y="830997"/>
                </a:cubicBezTo>
                <a:cubicBezTo>
                  <a:pt x="3331113" y="811479"/>
                  <a:pt x="2896965" y="862656"/>
                  <a:pt x="2730559" y="830997"/>
                </a:cubicBezTo>
                <a:cubicBezTo>
                  <a:pt x="2564153" y="799338"/>
                  <a:pt x="2406815" y="834079"/>
                  <a:pt x="2179067" y="830997"/>
                </a:cubicBezTo>
                <a:cubicBezTo>
                  <a:pt x="1951319" y="827915"/>
                  <a:pt x="1882879" y="822557"/>
                  <a:pt x="1587222" y="830997"/>
                </a:cubicBezTo>
                <a:cubicBezTo>
                  <a:pt x="1291565" y="839437"/>
                  <a:pt x="1130415" y="862491"/>
                  <a:pt x="955023" y="830997"/>
                </a:cubicBezTo>
                <a:cubicBezTo>
                  <a:pt x="779631" y="799503"/>
                  <a:pt x="324624" y="847402"/>
                  <a:pt x="0" y="830997"/>
                </a:cubicBezTo>
                <a:cubicBezTo>
                  <a:pt x="11850" y="744385"/>
                  <a:pt x="15627" y="524076"/>
                  <a:pt x="0" y="407189"/>
                </a:cubicBezTo>
                <a:cubicBezTo>
                  <a:pt x="-15627" y="290302"/>
                  <a:pt x="16948" y="133132"/>
                  <a:pt x="0" y="0"/>
                </a:cubicBezTo>
                <a:close/>
              </a:path>
            </a:pathLst>
          </a:custGeom>
          <a:solidFill>
            <a:srgbClr val="6600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894686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60093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2xPyruvate</a:t>
            </a:r>
            <a:endParaRPr lang="en-US" alt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A83B276-6974-C995-B20F-5FF0A9C49735}"/>
              </a:ext>
            </a:extLst>
          </p:cNvPr>
          <p:cNvSpPr/>
          <p:nvPr/>
        </p:nvSpPr>
        <p:spPr>
          <a:xfrm>
            <a:off x="6183072" y="1252835"/>
            <a:ext cx="742950" cy="464353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U-Turn 13">
            <a:extLst>
              <a:ext uri="{FF2B5EF4-FFF2-40B4-BE49-F238E27FC236}">
                <a16:creationId xmlns:a16="http://schemas.microsoft.com/office/drawing/2014/main" id="{ECE9310A-5C20-58E3-5FE6-349EE1E0198F}"/>
              </a:ext>
            </a:extLst>
          </p:cNvPr>
          <p:cNvSpPr/>
          <p:nvPr/>
        </p:nvSpPr>
        <p:spPr>
          <a:xfrm rot="5400000">
            <a:off x="5037389" y="1705904"/>
            <a:ext cx="1511272" cy="1452265"/>
          </a:xfrm>
          <a:prstGeom prst="uturnArrow">
            <a:avLst>
              <a:gd name="adj1" fmla="val 23387"/>
              <a:gd name="adj2" fmla="val 25000"/>
              <a:gd name="adj3" fmla="val 29839"/>
              <a:gd name="adj4" fmla="val 43750"/>
              <a:gd name="adj5" fmla="val 7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row: U-Turn 14">
            <a:extLst>
              <a:ext uri="{FF2B5EF4-FFF2-40B4-BE49-F238E27FC236}">
                <a16:creationId xmlns:a16="http://schemas.microsoft.com/office/drawing/2014/main" id="{4E7944DE-DC7E-0A4E-EE4C-2A1206CDE7E4}"/>
              </a:ext>
            </a:extLst>
          </p:cNvPr>
          <p:cNvSpPr/>
          <p:nvPr/>
        </p:nvSpPr>
        <p:spPr>
          <a:xfrm rot="5400000" flipV="1">
            <a:off x="6651137" y="2689934"/>
            <a:ext cx="1312864" cy="1478132"/>
          </a:xfrm>
          <a:prstGeom prst="uturnArrow">
            <a:avLst>
              <a:gd name="adj1" fmla="val 23387"/>
              <a:gd name="adj2" fmla="val 25000"/>
              <a:gd name="adj3" fmla="val 29839"/>
              <a:gd name="adj4" fmla="val 43750"/>
              <a:gd name="adj5" fmla="val 7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Arrow: U-Turn 16">
            <a:extLst>
              <a:ext uri="{FF2B5EF4-FFF2-40B4-BE49-F238E27FC236}">
                <a16:creationId xmlns:a16="http://schemas.microsoft.com/office/drawing/2014/main" id="{0010D6E2-33D4-8E64-15C5-FD7819B237D1}"/>
              </a:ext>
            </a:extLst>
          </p:cNvPr>
          <p:cNvSpPr/>
          <p:nvPr/>
        </p:nvSpPr>
        <p:spPr>
          <a:xfrm rot="5400000">
            <a:off x="5221525" y="3810330"/>
            <a:ext cx="1181100" cy="1452265"/>
          </a:xfrm>
          <a:prstGeom prst="uturnArrow">
            <a:avLst>
              <a:gd name="adj1" fmla="val 23387"/>
              <a:gd name="adj2" fmla="val 25000"/>
              <a:gd name="adj3" fmla="val 29839"/>
              <a:gd name="adj4" fmla="val 43750"/>
              <a:gd name="adj5" fmla="val 7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id="{79575B92-C1DE-E802-9442-E412588F555A}"/>
              </a:ext>
            </a:extLst>
          </p:cNvPr>
          <p:cNvSpPr/>
          <p:nvPr/>
        </p:nvSpPr>
        <p:spPr>
          <a:xfrm>
            <a:off x="3380258" y="1019968"/>
            <a:ext cx="2071586" cy="1511271"/>
          </a:xfrm>
          <a:prstGeom prst="irregularSeal1">
            <a:avLst/>
          </a:prstGeom>
          <a:solidFill>
            <a:srgbClr val="EE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5BD97B-3219-49A2-39AE-396DD50D5556}"/>
              </a:ext>
            </a:extLst>
          </p:cNvPr>
          <p:cNvSpPr/>
          <p:nvPr/>
        </p:nvSpPr>
        <p:spPr>
          <a:xfrm>
            <a:off x="3829081" y="1513993"/>
            <a:ext cx="1087670" cy="523220"/>
          </a:xfrm>
          <a:prstGeom prst="rect">
            <a:avLst/>
          </a:prstGeom>
          <a:solidFill>
            <a:srgbClr val="EED836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2ATP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B763CE-F6D6-EDA4-8F81-8FEE73A735F3}"/>
              </a:ext>
            </a:extLst>
          </p:cNvPr>
          <p:cNvSpPr/>
          <p:nvPr/>
        </p:nvSpPr>
        <p:spPr>
          <a:xfrm>
            <a:off x="3421970" y="2609222"/>
            <a:ext cx="1976824" cy="523220"/>
          </a:xfrm>
          <a:prstGeom prst="rect">
            <a:avLst/>
          </a:prstGeom>
          <a:solidFill>
            <a:srgbClr val="EED836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2 ADP + Pi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A91A07-A7DA-D462-85D8-1C0CCD1B0E84}"/>
              </a:ext>
            </a:extLst>
          </p:cNvPr>
          <p:cNvSpPr/>
          <p:nvPr/>
        </p:nvSpPr>
        <p:spPr>
          <a:xfrm>
            <a:off x="8023151" y="2667978"/>
            <a:ext cx="1976824" cy="523220"/>
          </a:xfrm>
          <a:prstGeom prst="rect">
            <a:avLst/>
          </a:prstGeom>
          <a:solidFill>
            <a:srgbClr val="EED836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4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 ADP + Pi</a:t>
            </a:r>
          </a:p>
        </p:txBody>
      </p:sp>
      <p:sp>
        <p:nvSpPr>
          <p:cNvPr id="22" name="Explosion: 8 Points 21">
            <a:extLst>
              <a:ext uri="{FF2B5EF4-FFF2-40B4-BE49-F238E27FC236}">
                <a16:creationId xmlns:a16="http://schemas.microsoft.com/office/drawing/2014/main" id="{7145E283-9134-F064-E9D9-6999F1B9B805}"/>
              </a:ext>
            </a:extLst>
          </p:cNvPr>
          <p:cNvSpPr/>
          <p:nvPr/>
        </p:nvSpPr>
        <p:spPr>
          <a:xfrm>
            <a:off x="7590819" y="3132747"/>
            <a:ext cx="2071586" cy="1511271"/>
          </a:xfrm>
          <a:prstGeom prst="irregularSeal1">
            <a:avLst/>
          </a:prstGeom>
          <a:solidFill>
            <a:srgbClr val="EE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62A8CB-D88E-CBA0-1563-66316351E96F}"/>
              </a:ext>
            </a:extLst>
          </p:cNvPr>
          <p:cNvSpPr/>
          <p:nvPr/>
        </p:nvSpPr>
        <p:spPr>
          <a:xfrm>
            <a:off x="8039642" y="3626772"/>
            <a:ext cx="1087670" cy="523220"/>
          </a:xfrm>
          <a:prstGeom prst="rect">
            <a:avLst/>
          </a:prstGeom>
          <a:solidFill>
            <a:srgbClr val="EED836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4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ATP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D5FC58-7B48-0D37-6B85-26B62636DA92}"/>
              </a:ext>
            </a:extLst>
          </p:cNvPr>
          <p:cNvSpPr/>
          <p:nvPr/>
        </p:nvSpPr>
        <p:spPr>
          <a:xfrm>
            <a:off x="3997319" y="3858391"/>
            <a:ext cx="976613" cy="523220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NAD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160A21-583E-E0BE-D65B-FAEC8B2FD18E}"/>
              </a:ext>
            </a:extLst>
          </p:cNvPr>
          <p:cNvSpPr/>
          <p:nvPr/>
        </p:nvSpPr>
        <p:spPr>
          <a:xfrm>
            <a:off x="4051235" y="4658380"/>
            <a:ext cx="1249125" cy="523220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NADH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8B0F1C-5F96-6B0D-D48B-8772C40FAED5}"/>
              </a:ext>
            </a:extLst>
          </p:cNvPr>
          <p:cNvSpPr/>
          <p:nvPr/>
        </p:nvSpPr>
        <p:spPr>
          <a:xfrm>
            <a:off x="764177" y="-22744"/>
            <a:ext cx="2914763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ATP is required for the phosphorylation of glucose and intermediates during the energy investment phase.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5F90C5-572B-B26A-8C1A-0B8E51056521}"/>
              </a:ext>
            </a:extLst>
          </p:cNvPr>
          <p:cNvSpPr/>
          <p:nvPr/>
        </p:nvSpPr>
        <p:spPr>
          <a:xfrm>
            <a:off x="9127312" y="4470442"/>
            <a:ext cx="28367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The generation of more ATP during the energy pay-off stage results in a net gain of ATP.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72EC5E-572A-ACCB-9D9C-74CB7BE7A83C}"/>
              </a:ext>
            </a:extLst>
          </p:cNvPr>
          <p:cNvSpPr/>
          <p:nvPr/>
        </p:nvSpPr>
        <p:spPr>
          <a:xfrm>
            <a:off x="5683791" y="1906801"/>
            <a:ext cx="1741823" cy="369332"/>
          </a:xfrm>
          <a:prstGeom prst="rect">
            <a:avLst/>
          </a:prstGeom>
          <a:solidFill>
            <a:srgbClr val="FE9D6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Intermediates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C0AE61-4EAB-3C57-64FE-C2A324AC951A}"/>
              </a:ext>
            </a:extLst>
          </p:cNvPr>
          <p:cNvSpPr/>
          <p:nvPr/>
        </p:nvSpPr>
        <p:spPr>
          <a:xfrm>
            <a:off x="5746234" y="4180059"/>
            <a:ext cx="1741823" cy="369332"/>
          </a:xfrm>
          <a:prstGeom prst="rect">
            <a:avLst/>
          </a:prstGeom>
          <a:solidFill>
            <a:srgbClr val="FE9D6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Intermediates</a:t>
            </a:r>
          </a:p>
        </p:txBody>
      </p:sp>
      <p:sp>
        <p:nvSpPr>
          <p:cNvPr id="30" name="Arrow: Bent 29">
            <a:extLst>
              <a:ext uri="{FF2B5EF4-FFF2-40B4-BE49-F238E27FC236}">
                <a16:creationId xmlns:a16="http://schemas.microsoft.com/office/drawing/2014/main" id="{85423911-4F91-452F-8075-506B42466C76}"/>
              </a:ext>
            </a:extLst>
          </p:cNvPr>
          <p:cNvSpPr/>
          <p:nvPr/>
        </p:nvSpPr>
        <p:spPr>
          <a:xfrm rot="4958644">
            <a:off x="6781012" y="4505428"/>
            <a:ext cx="799746" cy="8293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919942-BDDB-4FEB-8EA4-0FC80CBB0203}"/>
              </a:ext>
            </a:extLst>
          </p:cNvPr>
          <p:cNvSpPr/>
          <p:nvPr/>
        </p:nvSpPr>
        <p:spPr>
          <a:xfrm>
            <a:off x="6772785" y="5250042"/>
            <a:ext cx="15700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Carbon Dioxide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6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05BF2F-180A-9AF5-517A-69869ABA4612}"/>
              </a:ext>
            </a:extLst>
          </p:cNvPr>
          <p:cNvSpPr/>
          <p:nvPr/>
        </p:nvSpPr>
        <p:spPr>
          <a:xfrm>
            <a:off x="2439368" y="2208002"/>
            <a:ext cx="67816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Two routes after pyruvate is produced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 depending on if oxygen is present or not.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Arrow: U-Turn 6">
            <a:extLst>
              <a:ext uri="{FF2B5EF4-FFF2-40B4-BE49-F238E27FC236}">
                <a16:creationId xmlns:a16="http://schemas.microsoft.com/office/drawing/2014/main" id="{EBA4A5DA-2C6B-9E35-2DE4-ED96F9BAC169}"/>
              </a:ext>
            </a:extLst>
          </p:cNvPr>
          <p:cNvSpPr/>
          <p:nvPr/>
        </p:nvSpPr>
        <p:spPr>
          <a:xfrm rot="5400000">
            <a:off x="6914327" y="1713677"/>
            <a:ext cx="5543550" cy="3144896"/>
          </a:xfrm>
          <a:prstGeom prst="uturnArrow">
            <a:avLst>
              <a:gd name="adj1" fmla="val 13520"/>
              <a:gd name="adj2" fmla="val 14744"/>
              <a:gd name="adj3" fmla="val 18846"/>
              <a:gd name="adj4" fmla="val 43750"/>
              <a:gd name="adj5" fmla="val 67731"/>
            </a:avLst>
          </a:prstGeom>
          <a:solidFill>
            <a:srgbClr val="FE9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E2DD8D09-D470-3C28-4E45-C0C30C59AA43}"/>
              </a:ext>
            </a:extLst>
          </p:cNvPr>
          <p:cNvSpPr/>
          <p:nvPr/>
        </p:nvSpPr>
        <p:spPr>
          <a:xfrm rot="5400000" flipV="1">
            <a:off x="-351603" y="1627952"/>
            <a:ext cx="5543550" cy="3316345"/>
          </a:xfrm>
          <a:prstGeom prst="uturnArrow">
            <a:avLst>
              <a:gd name="adj1" fmla="val 10402"/>
              <a:gd name="adj2" fmla="val 14547"/>
              <a:gd name="adj3" fmla="val 21545"/>
              <a:gd name="adj4" fmla="val 35032"/>
              <a:gd name="adj5" fmla="val 69510"/>
            </a:avLst>
          </a:prstGeom>
          <a:solidFill>
            <a:srgbClr val="FE9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F63A208-977C-F6D1-916A-6FC34C466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345" y="289352"/>
            <a:ext cx="4035309" cy="830997"/>
          </a:xfrm>
          <a:custGeom>
            <a:avLst/>
            <a:gdLst>
              <a:gd name="connsiteX0" fmla="*/ 0 w 4035309"/>
              <a:gd name="connsiteY0" fmla="*/ 0 h 830997"/>
              <a:gd name="connsiteX1" fmla="*/ 591845 w 4035309"/>
              <a:gd name="connsiteY1" fmla="*/ 0 h 830997"/>
              <a:gd name="connsiteX2" fmla="*/ 1143338 w 4035309"/>
              <a:gd name="connsiteY2" fmla="*/ 0 h 830997"/>
              <a:gd name="connsiteX3" fmla="*/ 1856242 w 4035309"/>
              <a:gd name="connsiteY3" fmla="*/ 0 h 830997"/>
              <a:gd name="connsiteX4" fmla="*/ 2569147 w 4035309"/>
              <a:gd name="connsiteY4" fmla="*/ 0 h 830997"/>
              <a:gd name="connsiteX5" fmla="*/ 3322404 w 4035309"/>
              <a:gd name="connsiteY5" fmla="*/ 0 h 830997"/>
              <a:gd name="connsiteX6" fmla="*/ 4035309 w 4035309"/>
              <a:gd name="connsiteY6" fmla="*/ 0 h 830997"/>
              <a:gd name="connsiteX7" fmla="*/ 4035309 w 4035309"/>
              <a:gd name="connsiteY7" fmla="*/ 415499 h 830997"/>
              <a:gd name="connsiteX8" fmla="*/ 4035309 w 4035309"/>
              <a:gd name="connsiteY8" fmla="*/ 830997 h 830997"/>
              <a:gd name="connsiteX9" fmla="*/ 3443464 w 4035309"/>
              <a:gd name="connsiteY9" fmla="*/ 830997 h 830997"/>
              <a:gd name="connsiteX10" fmla="*/ 2851618 w 4035309"/>
              <a:gd name="connsiteY10" fmla="*/ 830997 h 830997"/>
              <a:gd name="connsiteX11" fmla="*/ 2300126 w 4035309"/>
              <a:gd name="connsiteY11" fmla="*/ 830997 h 830997"/>
              <a:gd name="connsiteX12" fmla="*/ 1708281 w 4035309"/>
              <a:gd name="connsiteY12" fmla="*/ 830997 h 830997"/>
              <a:gd name="connsiteX13" fmla="*/ 955023 w 4035309"/>
              <a:gd name="connsiteY13" fmla="*/ 830997 h 830997"/>
              <a:gd name="connsiteX14" fmla="*/ 0 w 4035309"/>
              <a:gd name="connsiteY14" fmla="*/ 830997 h 830997"/>
              <a:gd name="connsiteX15" fmla="*/ 0 w 4035309"/>
              <a:gd name="connsiteY15" fmla="*/ 440428 h 830997"/>
              <a:gd name="connsiteX16" fmla="*/ 0 w 4035309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5309" h="830997" fill="none" extrusionOk="0">
                <a:moveTo>
                  <a:pt x="0" y="0"/>
                </a:moveTo>
                <a:cubicBezTo>
                  <a:pt x="144791" y="-13726"/>
                  <a:pt x="323532" y="-20148"/>
                  <a:pt x="591845" y="0"/>
                </a:cubicBezTo>
                <a:cubicBezTo>
                  <a:pt x="860158" y="20148"/>
                  <a:pt x="1009644" y="18707"/>
                  <a:pt x="1143338" y="0"/>
                </a:cubicBezTo>
                <a:cubicBezTo>
                  <a:pt x="1277032" y="-18707"/>
                  <a:pt x="1630124" y="32956"/>
                  <a:pt x="1856242" y="0"/>
                </a:cubicBezTo>
                <a:cubicBezTo>
                  <a:pt x="2082360" y="-32956"/>
                  <a:pt x="2320244" y="16308"/>
                  <a:pt x="2569147" y="0"/>
                </a:cubicBezTo>
                <a:cubicBezTo>
                  <a:pt x="2818050" y="-16308"/>
                  <a:pt x="3147762" y="-24189"/>
                  <a:pt x="3322404" y="0"/>
                </a:cubicBezTo>
                <a:cubicBezTo>
                  <a:pt x="3497046" y="24189"/>
                  <a:pt x="3726129" y="-34545"/>
                  <a:pt x="4035309" y="0"/>
                </a:cubicBezTo>
                <a:cubicBezTo>
                  <a:pt x="4036773" y="163809"/>
                  <a:pt x="4024544" y="207931"/>
                  <a:pt x="4035309" y="415499"/>
                </a:cubicBezTo>
                <a:cubicBezTo>
                  <a:pt x="4046074" y="623067"/>
                  <a:pt x="4043423" y="696005"/>
                  <a:pt x="4035309" y="830997"/>
                </a:cubicBezTo>
                <a:cubicBezTo>
                  <a:pt x="3775799" y="844086"/>
                  <a:pt x="3681482" y="821140"/>
                  <a:pt x="3443464" y="830997"/>
                </a:cubicBezTo>
                <a:cubicBezTo>
                  <a:pt x="3205446" y="840854"/>
                  <a:pt x="3119164" y="850108"/>
                  <a:pt x="2851618" y="830997"/>
                </a:cubicBezTo>
                <a:cubicBezTo>
                  <a:pt x="2584072" y="811886"/>
                  <a:pt x="2440970" y="834339"/>
                  <a:pt x="2300126" y="830997"/>
                </a:cubicBezTo>
                <a:cubicBezTo>
                  <a:pt x="2159282" y="827655"/>
                  <a:pt x="1913526" y="829265"/>
                  <a:pt x="1708281" y="830997"/>
                </a:cubicBezTo>
                <a:cubicBezTo>
                  <a:pt x="1503036" y="832729"/>
                  <a:pt x="1211220" y="860263"/>
                  <a:pt x="955023" y="830997"/>
                </a:cubicBezTo>
                <a:cubicBezTo>
                  <a:pt x="698826" y="801731"/>
                  <a:pt x="285252" y="842667"/>
                  <a:pt x="0" y="830997"/>
                </a:cubicBezTo>
                <a:cubicBezTo>
                  <a:pt x="-13729" y="729661"/>
                  <a:pt x="16830" y="632455"/>
                  <a:pt x="0" y="440428"/>
                </a:cubicBezTo>
                <a:cubicBezTo>
                  <a:pt x="-16830" y="248401"/>
                  <a:pt x="21471" y="93165"/>
                  <a:pt x="0" y="0"/>
                </a:cubicBezTo>
                <a:close/>
              </a:path>
              <a:path w="4035309" h="830997" stroke="0" extrusionOk="0">
                <a:moveTo>
                  <a:pt x="0" y="0"/>
                </a:moveTo>
                <a:cubicBezTo>
                  <a:pt x="190840" y="4695"/>
                  <a:pt x="409226" y="27148"/>
                  <a:pt x="632198" y="0"/>
                </a:cubicBezTo>
                <a:cubicBezTo>
                  <a:pt x="855170" y="-27148"/>
                  <a:pt x="970596" y="-13871"/>
                  <a:pt x="1264397" y="0"/>
                </a:cubicBezTo>
                <a:cubicBezTo>
                  <a:pt x="1558198" y="13871"/>
                  <a:pt x="1745476" y="1960"/>
                  <a:pt x="1896595" y="0"/>
                </a:cubicBezTo>
                <a:cubicBezTo>
                  <a:pt x="2047714" y="-1960"/>
                  <a:pt x="2381562" y="-17354"/>
                  <a:pt x="2649853" y="0"/>
                </a:cubicBezTo>
                <a:cubicBezTo>
                  <a:pt x="2918144" y="17354"/>
                  <a:pt x="2984932" y="22632"/>
                  <a:pt x="3241698" y="0"/>
                </a:cubicBezTo>
                <a:cubicBezTo>
                  <a:pt x="3498465" y="-22632"/>
                  <a:pt x="3857102" y="3088"/>
                  <a:pt x="4035309" y="0"/>
                </a:cubicBezTo>
                <a:cubicBezTo>
                  <a:pt x="4023526" y="176202"/>
                  <a:pt x="4042186" y="279742"/>
                  <a:pt x="4035309" y="432118"/>
                </a:cubicBezTo>
                <a:cubicBezTo>
                  <a:pt x="4028432" y="584494"/>
                  <a:pt x="4051921" y="684704"/>
                  <a:pt x="4035309" y="830997"/>
                </a:cubicBezTo>
                <a:cubicBezTo>
                  <a:pt x="3837765" y="822751"/>
                  <a:pt x="3636521" y="850515"/>
                  <a:pt x="3483817" y="830997"/>
                </a:cubicBezTo>
                <a:cubicBezTo>
                  <a:pt x="3331113" y="811479"/>
                  <a:pt x="2896965" y="862656"/>
                  <a:pt x="2730559" y="830997"/>
                </a:cubicBezTo>
                <a:cubicBezTo>
                  <a:pt x="2564153" y="799338"/>
                  <a:pt x="2406815" y="834079"/>
                  <a:pt x="2179067" y="830997"/>
                </a:cubicBezTo>
                <a:cubicBezTo>
                  <a:pt x="1951319" y="827915"/>
                  <a:pt x="1882879" y="822557"/>
                  <a:pt x="1587222" y="830997"/>
                </a:cubicBezTo>
                <a:cubicBezTo>
                  <a:pt x="1291565" y="839437"/>
                  <a:pt x="1130415" y="862491"/>
                  <a:pt x="955023" y="830997"/>
                </a:cubicBezTo>
                <a:cubicBezTo>
                  <a:pt x="779631" y="799503"/>
                  <a:pt x="324624" y="847402"/>
                  <a:pt x="0" y="830997"/>
                </a:cubicBezTo>
                <a:cubicBezTo>
                  <a:pt x="11850" y="744385"/>
                  <a:pt x="15627" y="524076"/>
                  <a:pt x="0" y="407189"/>
                </a:cubicBezTo>
                <a:cubicBezTo>
                  <a:pt x="-15627" y="290302"/>
                  <a:pt x="16948" y="133132"/>
                  <a:pt x="0" y="0"/>
                </a:cubicBezTo>
                <a:close/>
              </a:path>
            </a:pathLst>
          </a:custGeom>
          <a:solidFill>
            <a:srgbClr val="6600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894686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60093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Pyruvate</a:t>
            </a:r>
            <a:endParaRPr lang="en-US" alt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3ED7F-EF4B-1AD7-B6EA-F664BCA07B7B}"/>
              </a:ext>
            </a:extLst>
          </p:cNvPr>
          <p:cNvSpPr/>
          <p:nvPr/>
        </p:nvSpPr>
        <p:spPr>
          <a:xfrm>
            <a:off x="3009149" y="4856142"/>
            <a:ext cx="28210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BC5F1"/>
                </a:highlight>
                <a:latin typeface="Arial Rounded MT Bold" panose="020F0704030504030204" pitchFamily="34" charset="0"/>
              </a:rPr>
              <a:t>Aerobic Respiration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77BE0D-C004-CEE0-0633-E90E5855A9A4}"/>
              </a:ext>
            </a:extLst>
          </p:cNvPr>
          <p:cNvSpPr/>
          <p:nvPr/>
        </p:nvSpPr>
        <p:spPr>
          <a:xfrm>
            <a:off x="6256277" y="5186957"/>
            <a:ext cx="2821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BC5F1"/>
                </a:highlight>
                <a:latin typeface="Arial Rounded MT Bold" panose="020F0704030504030204" pitchFamily="34" charset="0"/>
              </a:rPr>
              <a:t>Fermentation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9853BB-4ABF-E00F-D610-FB317AD509CD}"/>
              </a:ext>
            </a:extLst>
          </p:cNvPr>
          <p:cNvSpPr/>
          <p:nvPr/>
        </p:nvSpPr>
        <p:spPr>
          <a:xfrm>
            <a:off x="-400874" y="2819819"/>
            <a:ext cx="28210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ED2FC"/>
                </a:highlight>
                <a:latin typeface="Arial Rounded MT Bold" panose="020F0704030504030204" pitchFamily="34" charset="0"/>
              </a:rPr>
              <a:t>Oxygen present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8ED2FC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BFDBB6-8203-0BBA-EFBF-6AF6F7E9C1EC}"/>
              </a:ext>
            </a:extLst>
          </p:cNvPr>
          <p:cNvSpPr/>
          <p:nvPr/>
        </p:nvSpPr>
        <p:spPr>
          <a:xfrm>
            <a:off x="9686102" y="2828835"/>
            <a:ext cx="28210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  <a:latin typeface="Arial Rounded MT Bold" panose="020F0704030504030204" pitchFamily="34" charset="0"/>
              </a:rPr>
              <a:t>Oxygen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  <a:latin typeface="Arial Rounded MT Bold" panose="020F0704030504030204" pitchFamily="34" charset="0"/>
              </a:rPr>
              <a:t>absent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00"/>
              </a:highligh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3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FF258D-67F6-8AE2-BEF6-3D755D1459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ED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F63A208-977C-F6D1-916A-6FC34C466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345" y="289352"/>
            <a:ext cx="4035309" cy="830997"/>
          </a:xfrm>
          <a:custGeom>
            <a:avLst/>
            <a:gdLst>
              <a:gd name="connsiteX0" fmla="*/ 0 w 4035309"/>
              <a:gd name="connsiteY0" fmla="*/ 0 h 830997"/>
              <a:gd name="connsiteX1" fmla="*/ 591845 w 4035309"/>
              <a:gd name="connsiteY1" fmla="*/ 0 h 830997"/>
              <a:gd name="connsiteX2" fmla="*/ 1143338 w 4035309"/>
              <a:gd name="connsiteY2" fmla="*/ 0 h 830997"/>
              <a:gd name="connsiteX3" fmla="*/ 1856242 w 4035309"/>
              <a:gd name="connsiteY3" fmla="*/ 0 h 830997"/>
              <a:gd name="connsiteX4" fmla="*/ 2569147 w 4035309"/>
              <a:gd name="connsiteY4" fmla="*/ 0 h 830997"/>
              <a:gd name="connsiteX5" fmla="*/ 3322404 w 4035309"/>
              <a:gd name="connsiteY5" fmla="*/ 0 h 830997"/>
              <a:gd name="connsiteX6" fmla="*/ 4035309 w 4035309"/>
              <a:gd name="connsiteY6" fmla="*/ 0 h 830997"/>
              <a:gd name="connsiteX7" fmla="*/ 4035309 w 4035309"/>
              <a:gd name="connsiteY7" fmla="*/ 415499 h 830997"/>
              <a:gd name="connsiteX8" fmla="*/ 4035309 w 4035309"/>
              <a:gd name="connsiteY8" fmla="*/ 830997 h 830997"/>
              <a:gd name="connsiteX9" fmla="*/ 3443464 w 4035309"/>
              <a:gd name="connsiteY9" fmla="*/ 830997 h 830997"/>
              <a:gd name="connsiteX10" fmla="*/ 2851618 w 4035309"/>
              <a:gd name="connsiteY10" fmla="*/ 830997 h 830997"/>
              <a:gd name="connsiteX11" fmla="*/ 2300126 w 4035309"/>
              <a:gd name="connsiteY11" fmla="*/ 830997 h 830997"/>
              <a:gd name="connsiteX12" fmla="*/ 1708281 w 4035309"/>
              <a:gd name="connsiteY12" fmla="*/ 830997 h 830997"/>
              <a:gd name="connsiteX13" fmla="*/ 955023 w 4035309"/>
              <a:gd name="connsiteY13" fmla="*/ 830997 h 830997"/>
              <a:gd name="connsiteX14" fmla="*/ 0 w 4035309"/>
              <a:gd name="connsiteY14" fmla="*/ 830997 h 830997"/>
              <a:gd name="connsiteX15" fmla="*/ 0 w 4035309"/>
              <a:gd name="connsiteY15" fmla="*/ 440428 h 830997"/>
              <a:gd name="connsiteX16" fmla="*/ 0 w 4035309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35309" h="830997" fill="none" extrusionOk="0">
                <a:moveTo>
                  <a:pt x="0" y="0"/>
                </a:moveTo>
                <a:cubicBezTo>
                  <a:pt x="144791" y="-13726"/>
                  <a:pt x="323532" y="-20148"/>
                  <a:pt x="591845" y="0"/>
                </a:cubicBezTo>
                <a:cubicBezTo>
                  <a:pt x="860158" y="20148"/>
                  <a:pt x="1009644" y="18707"/>
                  <a:pt x="1143338" y="0"/>
                </a:cubicBezTo>
                <a:cubicBezTo>
                  <a:pt x="1277032" y="-18707"/>
                  <a:pt x="1630124" y="32956"/>
                  <a:pt x="1856242" y="0"/>
                </a:cubicBezTo>
                <a:cubicBezTo>
                  <a:pt x="2082360" y="-32956"/>
                  <a:pt x="2320244" y="16308"/>
                  <a:pt x="2569147" y="0"/>
                </a:cubicBezTo>
                <a:cubicBezTo>
                  <a:pt x="2818050" y="-16308"/>
                  <a:pt x="3147762" y="-24189"/>
                  <a:pt x="3322404" y="0"/>
                </a:cubicBezTo>
                <a:cubicBezTo>
                  <a:pt x="3497046" y="24189"/>
                  <a:pt x="3726129" y="-34545"/>
                  <a:pt x="4035309" y="0"/>
                </a:cubicBezTo>
                <a:cubicBezTo>
                  <a:pt x="4036773" y="163809"/>
                  <a:pt x="4024544" y="207931"/>
                  <a:pt x="4035309" y="415499"/>
                </a:cubicBezTo>
                <a:cubicBezTo>
                  <a:pt x="4046074" y="623067"/>
                  <a:pt x="4043423" y="696005"/>
                  <a:pt x="4035309" y="830997"/>
                </a:cubicBezTo>
                <a:cubicBezTo>
                  <a:pt x="3775799" y="844086"/>
                  <a:pt x="3681482" y="821140"/>
                  <a:pt x="3443464" y="830997"/>
                </a:cubicBezTo>
                <a:cubicBezTo>
                  <a:pt x="3205446" y="840854"/>
                  <a:pt x="3119164" y="850108"/>
                  <a:pt x="2851618" y="830997"/>
                </a:cubicBezTo>
                <a:cubicBezTo>
                  <a:pt x="2584072" y="811886"/>
                  <a:pt x="2440970" y="834339"/>
                  <a:pt x="2300126" y="830997"/>
                </a:cubicBezTo>
                <a:cubicBezTo>
                  <a:pt x="2159282" y="827655"/>
                  <a:pt x="1913526" y="829265"/>
                  <a:pt x="1708281" y="830997"/>
                </a:cubicBezTo>
                <a:cubicBezTo>
                  <a:pt x="1503036" y="832729"/>
                  <a:pt x="1211220" y="860263"/>
                  <a:pt x="955023" y="830997"/>
                </a:cubicBezTo>
                <a:cubicBezTo>
                  <a:pt x="698826" y="801731"/>
                  <a:pt x="285252" y="842667"/>
                  <a:pt x="0" y="830997"/>
                </a:cubicBezTo>
                <a:cubicBezTo>
                  <a:pt x="-13729" y="729661"/>
                  <a:pt x="16830" y="632455"/>
                  <a:pt x="0" y="440428"/>
                </a:cubicBezTo>
                <a:cubicBezTo>
                  <a:pt x="-16830" y="248401"/>
                  <a:pt x="21471" y="93165"/>
                  <a:pt x="0" y="0"/>
                </a:cubicBezTo>
                <a:close/>
              </a:path>
              <a:path w="4035309" h="830997" stroke="0" extrusionOk="0">
                <a:moveTo>
                  <a:pt x="0" y="0"/>
                </a:moveTo>
                <a:cubicBezTo>
                  <a:pt x="190840" y="4695"/>
                  <a:pt x="409226" y="27148"/>
                  <a:pt x="632198" y="0"/>
                </a:cubicBezTo>
                <a:cubicBezTo>
                  <a:pt x="855170" y="-27148"/>
                  <a:pt x="970596" y="-13871"/>
                  <a:pt x="1264397" y="0"/>
                </a:cubicBezTo>
                <a:cubicBezTo>
                  <a:pt x="1558198" y="13871"/>
                  <a:pt x="1745476" y="1960"/>
                  <a:pt x="1896595" y="0"/>
                </a:cubicBezTo>
                <a:cubicBezTo>
                  <a:pt x="2047714" y="-1960"/>
                  <a:pt x="2381562" y="-17354"/>
                  <a:pt x="2649853" y="0"/>
                </a:cubicBezTo>
                <a:cubicBezTo>
                  <a:pt x="2918144" y="17354"/>
                  <a:pt x="2984932" y="22632"/>
                  <a:pt x="3241698" y="0"/>
                </a:cubicBezTo>
                <a:cubicBezTo>
                  <a:pt x="3498465" y="-22632"/>
                  <a:pt x="3857102" y="3088"/>
                  <a:pt x="4035309" y="0"/>
                </a:cubicBezTo>
                <a:cubicBezTo>
                  <a:pt x="4023526" y="176202"/>
                  <a:pt x="4042186" y="279742"/>
                  <a:pt x="4035309" y="432118"/>
                </a:cubicBezTo>
                <a:cubicBezTo>
                  <a:pt x="4028432" y="584494"/>
                  <a:pt x="4051921" y="684704"/>
                  <a:pt x="4035309" y="830997"/>
                </a:cubicBezTo>
                <a:cubicBezTo>
                  <a:pt x="3837765" y="822751"/>
                  <a:pt x="3636521" y="850515"/>
                  <a:pt x="3483817" y="830997"/>
                </a:cubicBezTo>
                <a:cubicBezTo>
                  <a:pt x="3331113" y="811479"/>
                  <a:pt x="2896965" y="862656"/>
                  <a:pt x="2730559" y="830997"/>
                </a:cubicBezTo>
                <a:cubicBezTo>
                  <a:pt x="2564153" y="799338"/>
                  <a:pt x="2406815" y="834079"/>
                  <a:pt x="2179067" y="830997"/>
                </a:cubicBezTo>
                <a:cubicBezTo>
                  <a:pt x="1951319" y="827915"/>
                  <a:pt x="1882879" y="822557"/>
                  <a:pt x="1587222" y="830997"/>
                </a:cubicBezTo>
                <a:cubicBezTo>
                  <a:pt x="1291565" y="839437"/>
                  <a:pt x="1130415" y="862491"/>
                  <a:pt x="955023" y="830997"/>
                </a:cubicBezTo>
                <a:cubicBezTo>
                  <a:pt x="779631" y="799503"/>
                  <a:pt x="324624" y="847402"/>
                  <a:pt x="0" y="830997"/>
                </a:cubicBezTo>
                <a:cubicBezTo>
                  <a:pt x="11850" y="744385"/>
                  <a:pt x="15627" y="524076"/>
                  <a:pt x="0" y="407189"/>
                </a:cubicBezTo>
                <a:cubicBezTo>
                  <a:pt x="-15627" y="290302"/>
                  <a:pt x="16948" y="133132"/>
                  <a:pt x="0" y="0"/>
                </a:cubicBezTo>
                <a:close/>
              </a:path>
            </a:pathLst>
          </a:custGeom>
          <a:solidFill>
            <a:srgbClr val="6600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894686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60093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Pyruvate</a:t>
            </a:r>
            <a:endParaRPr lang="en-US" alt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A11DAE-7206-B226-7E35-9AC1903112C6}"/>
              </a:ext>
            </a:extLst>
          </p:cNvPr>
          <p:cNvSpPr/>
          <p:nvPr/>
        </p:nvSpPr>
        <p:spPr>
          <a:xfrm>
            <a:off x="8390326" y="55542"/>
            <a:ext cx="35250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BC5F1"/>
                </a:highlight>
                <a:latin typeface="Arial Rounded MT Bold" panose="020F0704030504030204" pitchFamily="34" charset="0"/>
              </a:rPr>
              <a:t>Aerobic Respiration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2F8739-7A3E-31E0-27BA-008E5BB107A1}"/>
              </a:ext>
            </a:extLst>
          </p:cNvPr>
          <p:cNvSpPr/>
          <p:nvPr/>
        </p:nvSpPr>
        <p:spPr>
          <a:xfrm>
            <a:off x="456376" y="55542"/>
            <a:ext cx="28210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ED2FC"/>
                </a:highlight>
                <a:latin typeface="Arial Rounded MT Bold" panose="020F0704030504030204" pitchFamily="34" charset="0"/>
              </a:rPr>
              <a:t>Oxygen present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8ED2FC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22F9B1F-02E7-BB14-1BB8-F274C0FD6543}"/>
              </a:ext>
            </a:extLst>
          </p:cNvPr>
          <p:cNvSpPr/>
          <p:nvPr/>
        </p:nvSpPr>
        <p:spPr>
          <a:xfrm>
            <a:off x="5772149" y="1120349"/>
            <a:ext cx="647700" cy="1260901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5AC672D-E5DB-6E24-6B39-1D1302BCF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221" y="2400300"/>
            <a:ext cx="3503556" cy="707886"/>
          </a:xfrm>
          <a:custGeom>
            <a:avLst/>
            <a:gdLst>
              <a:gd name="connsiteX0" fmla="*/ 0 w 3503556"/>
              <a:gd name="connsiteY0" fmla="*/ 0 h 707886"/>
              <a:gd name="connsiteX1" fmla="*/ 513855 w 3503556"/>
              <a:gd name="connsiteY1" fmla="*/ 0 h 707886"/>
              <a:gd name="connsiteX2" fmla="*/ 992674 w 3503556"/>
              <a:gd name="connsiteY2" fmla="*/ 0 h 707886"/>
              <a:gd name="connsiteX3" fmla="*/ 1611636 w 3503556"/>
              <a:gd name="connsiteY3" fmla="*/ 0 h 707886"/>
              <a:gd name="connsiteX4" fmla="*/ 2230597 w 3503556"/>
              <a:gd name="connsiteY4" fmla="*/ 0 h 707886"/>
              <a:gd name="connsiteX5" fmla="*/ 2884594 w 3503556"/>
              <a:gd name="connsiteY5" fmla="*/ 0 h 707886"/>
              <a:gd name="connsiteX6" fmla="*/ 3503556 w 3503556"/>
              <a:gd name="connsiteY6" fmla="*/ 0 h 707886"/>
              <a:gd name="connsiteX7" fmla="*/ 3503556 w 3503556"/>
              <a:gd name="connsiteY7" fmla="*/ 353943 h 707886"/>
              <a:gd name="connsiteX8" fmla="*/ 3503556 w 3503556"/>
              <a:gd name="connsiteY8" fmla="*/ 707886 h 707886"/>
              <a:gd name="connsiteX9" fmla="*/ 2989701 w 3503556"/>
              <a:gd name="connsiteY9" fmla="*/ 707886 h 707886"/>
              <a:gd name="connsiteX10" fmla="*/ 2475846 w 3503556"/>
              <a:gd name="connsiteY10" fmla="*/ 707886 h 707886"/>
              <a:gd name="connsiteX11" fmla="*/ 1997027 w 3503556"/>
              <a:gd name="connsiteY11" fmla="*/ 707886 h 707886"/>
              <a:gd name="connsiteX12" fmla="*/ 1483172 w 3503556"/>
              <a:gd name="connsiteY12" fmla="*/ 707886 h 707886"/>
              <a:gd name="connsiteX13" fmla="*/ 829175 w 3503556"/>
              <a:gd name="connsiteY13" fmla="*/ 707886 h 707886"/>
              <a:gd name="connsiteX14" fmla="*/ 0 w 3503556"/>
              <a:gd name="connsiteY14" fmla="*/ 707886 h 707886"/>
              <a:gd name="connsiteX15" fmla="*/ 0 w 3503556"/>
              <a:gd name="connsiteY15" fmla="*/ 375180 h 707886"/>
              <a:gd name="connsiteX16" fmla="*/ 0 w 3503556"/>
              <a:gd name="connsiteY1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3556" h="707886" fill="none" extrusionOk="0">
                <a:moveTo>
                  <a:pt x="0" y="0"/>
                </a:moveTo>
                <a:cubicBezTo>
                  <a:pt x="113933" y="-17691"/>
                  <a:pt x="306366" y="9841"/>
                  <a:pt x="513855" y="0"/>
                </a:cubicBezTo>
                <a:cubicBezTo>
                  <a:pt x="721345" y="-9841"/>
                  <a:pt x="803713" y="12713"/>
                  <a:pt x="992674" y="0"/>
                </a:cubicBezTo>
                <a:cubicBezTo>
                  <a:pt x="1181635" y="-12713"/>
                  <a:pt x="1326126" y="25035"/>
                  <a:pt x="1611636" y="0"/>
                </a:cubicBezTo>
                <a:cubicBezTo>
                  <a:pt x="1897146" y="-25035"/>
                  <a:pt x="2013085" y="-14086"/>
                  <a:pt x="2230597" y="0"/>
                </a:cubicBezTo>
                <a:cubicBezTo>
                  <a:pt x="2448109" y="14086"/>
                  <a:pt x="2576100" y="4522"/>
                  <a:pt x="2884594" y="0"/>
                </a:cubicBezTo>
                <a:cubicBezTo>
                  <a:pt x="3193088" y="-4522"/>
                  <a:pt x="3293803" y="27059"/>
                  <a:pt x="3503556" y="0"/>
                </a:cubicBezTo>
                <a:cubicBezTo>
                  <a:pt x="3501755" y="73637"/>
                  <a:pt x="3496240" y="275296"/>
                  <a:pt x="3503556" y="353943"/>
                </a:cubicBezTo>
                <a:cubicBezTo>
                  <a:pt x="3510872" y="432590"/>
                  <a:pt x="3490274" y="629737"/>
                  <a:pt x="3503556" y="707886"/>
                </a:cubicBezTo>
                <a:cubicBezTo>
                  <a:pt x="3301940" y="688208"/>
                  <a:pt x="3148600" y="733392"/>
                  <a:pt x="2989701" y="707886"/>
                </a:cubicBezTo>
                <a:cubicBezTo>
                  <a:pt x="2830803" y="682380"/>
                  <a:pt x="2730263" y="719684"/>
                  <a:pt x="2475846" y="707886"/>
                </a:cubicBezTo>
                <a:cubicBezTo>
                  <a:pt x="2221429" y="696088"/>
                  <a:pt x="2195439" y="725749"/>
                  <a:pt x="1997027" y="707886"/>
                </a:cubicBezTo>
                <a:cubicBezTo>
                  <a:pt x="1798615" y="690023"/>
                  <a:pt x="1639086" y="697257"/>
                  <a:pt x="1483172" y="707886"/>
                </a:cubicBezTo>
                <a:cubicBezTo>
                  <a:pt x="1327259" y="718515"/>
                  <a:pt x="965433" y="690203"/>
                  <a:pt x="829175" y="707886"/>
                </a:cubicBezTo>
                <a:cubicBezTo>
                  <a:pt x="692917" y="725569"/>
                  <a:pt x="397919" y="669697"/>
                  <a:pt x="0" y="707886"/>
                </a:cubicBezTo>
                <a:cubicBezTo>
                  <a:pt x="7967" y="543945"/>
                  <a:pt x="-2689" y="467675"/>
                  <a:pt x="0" y="375180"/>
                </a:cubicBezTo>
                <a:cubicBezTo>
                  <a:pt x="2689" y="282685"/>
                  <a:pt x="11913" y="183665"/>
                  <a:pt x="0" y="0"/>
                </a:cubicBezTo>
                <a:close/>
              </a:path>
              <a:path w="3503556" h="707886" stroke="0" extrusionOk="0">
                <a:moveTo>
                  <a:pt x="0" y="0"/>
                </a:moveTo>
                <a:cubicBezTo>
                  <a:pt x="182970" y="3697"/>
                  <a:pt x="359575" y="-15687"/>
                  <a:pt x="548890" y="0"/>
                </a:cubicBezTo>
                <a:cubicBezTo>
                  <a:pt x="738205" y="15687"/>
                  <a:pt x="987642" y="-20478"/>
                  <a:pt x="1097781" y="0"/>
                </a:cubicBezTo>
                <a:cubicBezTo>
                  <a:pt x="1207920" y="20478"/>
                  <a:pt x="1476865" y="-18826"/>
                  <a:pt x="1646671" y="0"/>
                </a:cubicBezTo>
                <a:cubicBezTo>
                  <a:pt x="1816477" y="18826"/>
                  <a:pt x="2049282" y="-9191"/>
                  <a:pt x="2300668" y="0"/>
                </a:cubicBezTo>
                <a:cubicBezTo>
                  <a:pt x="2552054" y="9191"/>
                  <a:pt x="2619764" y="20399"/>
                  <a:pt x="2814523" y="0"/>
                </a:cubicBezTo>
                <a:cubicBezTo>
                  <a:pt x="3009283" y="-20399"/>
                  <a:pt x="3283267" y="-7444"/>
                  <a:pt x="3503556" y="0"/>
                </a:cubicBezTo>
                <a:cubicBezTo>
                  <a:pt x="3511548" y="90429"/>
                  <a:pt x="3510414" y="258181"/>
                  <a:pt x="3503556" y="368101"/>
                </a:cubicBezTo>
                <a:cubicBezTo>
                  <a:pt x="3496698" y="478021"/>
                  <a:pt x="3517378" y="610514"/>
                  <a:pt x="3503556" y="707886"/>
                </a:cubicBezTo>
                <a:cubicBezTo>
                  <a:pt x="3344332" y="718174"/>
                  <a:pt x="3192190" y="700652"/>
                  <a:pt x="3024737" y="707886"/>
                </a:cubicBezTo>
                <a:cubicBezTo>
                  <a:pt x="2857284" y="715120"/>
                  <a:pt x="2647260" y="682277"/>
                  <a:pt x="2370740" y="707886"/>
                </a:cubicBezTo>
                <a:cubicBezTo>
                  <a:pt x="2094220" y="733495"/>
                  <a:pt x="2067222" y="711912"/>
                  <a:pt x="1891920" y="707886"/>
                </a:cubicBezTo>
                <a:cubicBezTo>
                  <a:pt x="1716618" y="703860"/>
                  <a:pt x="1535156" y="682431"/>
                  <a:pt x="1378065" y="707886"/>
                </a:cubicBezTo>
                <a:cubicBezTo>
                  <a:pt x="1220974" y="733341"/>
                  <a:pt x="1060701" y="725926"/>
                  <a:pt x="829175" y="707886"/>
                </a:cubicBezTo>
                <a:cubicBezTo>
                  <a:pt x="597649" y="689847"/>
                  <a:pt x="284087" y="707537"/>
                  <a:pt x="0" y="707886"/>
                </a:cubicBezTo>
                <a:cubicBezTo>
                  <a:pt x="-8569" y="588628"/>
                  <a:pt x="-7093" y="471262"/>
                  <a:pt x="0" y="346864"/>
                </a:cubicBezTo>
                <a:cubicBezTo>
                  <a:pt x="7093" y="222466"/>
                  <a:pt x="-2796" y="95873"/>
                  <a:pt x="0" y="0"/>
                </a:cubicBezTo>
                <a:close/>
              </a:path>
            </a:pathLst>
          </a:custGeom>
          <a:solidFill>
            <a:srgbClr val="00CC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894686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60093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Acetyl group</a:t>
            </a:r>
            <a:endParaRPr lang="en-US" altLang="en-US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66B6613-3E21-A5E3-6DF8-03DAA32CCBBE}"/>
              </a:ext>
            </a:extLst>
          </p:cNvPr>
          <p:cNvSpPr/>
          <p:nvPr/>
        </p:nvSpPr>
        <p:spPr>
          <a:xfrm>
            <a:off x="5772149" y="3212247"/>
            <a:ext cx="647700" cy="1260901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E304F09-2655-9BD7-3B9B-FEBBD03DC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221" y="4577209"/>
            <a:ext cx="3503556" cy="1323439"/>
          </a:xfrm>
          <a:custGeom>
            <a:avLst/>
            <a:gdLst>
              <a:gd name="connsiteX0" fmla="*/ 0 w 3503556"/>
              <a:gd name="connsiteY0" fmla="*/ 0 h 1323439"/>
              <a:gd name="connsiteX1" fmla="*/ 513855 w 3503556"/>
              <a:gd name="connsiteY1" fmla="*/ 0 h 1323439"/>
              <a:gd name="connsiteX2" fmla="*/ 992674 w 3503556"/>
              <a:gd name="connsiteY2" fmla="*/ 0 h 1323439"/>
              <a:gd name="connsiteX3" fmla="*/ 1611636 w 3503556"/>
              <a:gd name="connsiteY3" fmla="*/ 0 h 1323439"/>
              <a:gd name="connsiteX4" fmla="*/ 2230597 w 3503556"/>
              <a:gd name="connsiteY4" fmla="*/ 0 h 1323439"/>
              <a:gd name="connsiteX5" fmla="*/ 2884594 w 3503556"/>
              <a:gd name="connsiteY5" fmla="*/ 0 h 1323439"/>
              <a:gd name="connsiteX6" fmla="*/ 3503556 w 3503556"/>
              <a:gd name="connsiteY6" fmla="*/ 0 h 1323439"/>
              <a:gd name="connsiteX7" fmla="*/ 3503556 w 3503556"/>
              <a:gd name="connsiteY7" fmla="*/ 661720 h 1323439"/>
              <a:gd name="connsiteX8" fmla="*/ 3503556 w 3503556"/>
              <a:gd name="connsiteY8" fmla="*/ 1323439 h 1323439"/>
              <a:gd name="connsiteX9" fmla="*/ 2989701 w 3503556"/>
              <a:gd name="connsiteY9" fmla="*/ 1323439 h 1323439"/>
              <a:gd name="connsiteX10" fmla="*/ 2475846 w 3503556"/>
              <a:gd name="connsiteY10" fmla="*/ 1323439 h 1323439"/>
              <a:gd name="connsiteX11" fmla="*/ 1997027 w 3503556"/>
              <a:gd name="connsiteY11" fmla="*/ 1323439 h 1323439"/>
              <a:gd name="connsiteX12" fmla="*/ 1483172 w 3503556"/>
              <a:gd name="connsiteY12" fmla="*/ 1323439 h 1323439"/>
              <a:gd name="connsiteX13" fmla="*/ 829175 w 3503556"/>
              <a:gd name="connsiteY13" fmla="*/ 1323439 h 1323439"/>
              <a:gd name="connsiteX14" fmla="*/ 0 w 3503556"/>
              <a:gd name="connsiteY14" fmla="*/ 1323439 h 1323439"/>
              <a:gd name="connsiteX15" fmla="*/ 0 w 3503556"/>
              <a:gd name="connsiteY15" fmla="*/ 701423 h 1323439"/>
              <a:gd name="connsiteX16" fmla="*/ 0 w 3503556"/>
              <a:gd name="connsiteY16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3556" h="1323439" fill="none" extrusionOk="0">
                <a:moveTo>
                  <a:pt x="0" y="0"/>
                </a:moveTo>
                <a:cubicBezTo>
                  <a:pt x="113933" y="-17691"/>
                  <a:pt x="306366" y="9841"/>
                  <a:pt x="513855" y="0"/>
                </a:cubicBezTo>
                <a:cubicBezTo>
                  <a:pt x="721345" y="-9841"/>
                  <a:pt x="803713" y="12713"/>
                  <a:pt x="992674" y="0"/>
                </a:cubicBezTo>
                <a:cubicBezTo>
                  <a:pt x="1181635" y="-12713"/>
                  <a:pt x="1326126" y="25035"/>
                  <a:pt x="1611636" y="0"/>
                </a:cubicBezTo>
                <a:cubicBezTo>
                  <a:pt x="1897146" y="-25035"/>
                  <a:pt x="2013085" y="-14086"/>
                  <a:pt x="2230597" y="0"/>
                </a:cubicBezTo>
                <a:cubicBezTo>
                  <a:pt x="2448109" y="14086"/>
                  <a:pt x="2576100" y="4522"/>
                  <a:pt x="2884594" y="0"/>
                </a:cubicBezTo>
                <a:cubicBezTo>
                  <a:pt x="3193088" y="-4522"/>
                  <a:pt x="3293803" y="27059"/>
                  <a:pt x="3503556" y="0"/>
                </a:cubicBezTo>
                <a:cubicBezTo>
                  <a:pt x="3495470" y="207990"/>
                  <a:pt x="3497198" y="403263"/>
                  <a:pt x="3503556" y="661720"/>
                </a:cubicBezTo>
                <a:cubicBezTo>
                  <a:pt x="3509914" y="920177"/>
                  <a:pt x="3487037" y="1152755"/>
                  <a:pt x="3503556" y="1323439"/>
                </a:cubicBezTo>
                <a:cubicBezTo>
                  <a:pt x="3301940" y="1303761"/>
                  <a:pt x="3148600" y="1348945"/>
                  <a:pt x="2989701" y="1323439"/>
                </a:cubicBezTo>
                <a:cubicBezTo>
                  <a:pt x="2830803" y="1297933"/>
                  <a:pt x="2730263" y="1335237"/>
                  <a:pt x="2475846" y="1323439"/>
                </a:cubicBezTo>
                <a:cubicBezTo>
                  <a:pt x="2221429" y="1311641"/>
                  <a:pt x="2195439" y="1341302"/>
                  <a:pt x="1997027" y="1323439"/>
                </a:cubicBezTo>
                <a:cubicBezTo>
                  <a:pt x="1798615" y="1305576"/>
                  <a:pt x="1639086" y="1312810"/>
                  <a:pt x="1483172" y="1323439"/>
                </a:cubicBezTo>
                <a:cubicBezTo>
                  <a:pt x="1327259" y="1334068"/>
                  <a:pt x="965433" y="1305756"/>
                  <a:pt x="829175" y="1323439"/>
                </a:cubicBezTo>
                <a:cubicBezTo>
                  <a:pt x="692917" y="1341122"/>
                  <a:pt x="397919" y="1285250"/>
                  <a:pt x="0" y="1323439"/>
                </a:cubicBezTo>
                <a:cubicBezTo>
                  <a:pt x="-1809" y="1113209"/>
                  <a:pt x="13389" y="839330"/>
                  <a:pt x="0" y="701423"/>
                </a:cubicBezTo>
                <a:cubicBezTo>
                  <a:pt x="-13389" y="563516"/>
                  <a:pt x="-21737" y="285172"/>
                  <a:pt x="0" y="0"/>
                </a:cubicBezTo>
                <a:close/>
              </a:path>
              <a:path w="3503556" h="1323439" stroke="0" extrusionOk="0">
                <a:moveTo>
                  <a:pt x="0" y="0"/>
                </a:moveTo>
                <a:cubicBezTo>
                  <a:pt x="182970" y="3697"/>
                  <a:pt x="359575" y="-15687"/>
                  <a:pt x="548890" y="0"/>
                </a:cubicBezTo>
                <a:cubicBezTo>
                  <a:pt x="738205" y="15687"/>
                  <a:pt x="987642" y="-20478"/>
                  <a:pt x="1097781" y="0"/>
                </a:cubicBezTo>
                <a:cubicBezTo>
                  <a:pt x="1207920" y="20478"/>
                  <a:pt x="1476865" y="-18826"/>
                  <a:pt x="1646671" y="0"/>
                </a:cubicBezTo>
                <a:cubicBezTo>
                  <a:pt x="1816477" y="18826"/>
                  <a:pt x="2049282" y="-9191"/>
                  <a:pt x="2300668" y="0"/>
                </a:cubicBezTo>
                <a:cubicBezTo>
                  <a:pt x="2552054" y="9191"/>
                  <a:pt x="2619764" y="20399"/>
                  <a:pt x="2814523" y="0"/>
                </a:cubicBezTo>
                <a:cubicBezTo>
                  <a:pt x="3009283" y="-20399"/>
                  <a:pt x="3283267" y="-7444"/>
                  <a:pt x="3503556" y="0"/>
                </a:cubicBezTo>
                <a:cubicBezTo>
                  <a:pt x="3535031" y="286021"/>
                  <a:pt x="3524967" y="459915"/>
                  <a:pt x="3503556" y="688188"/>
                </a:cubicBezTo>
                <a:cubicBezTo>
                  <a:pt x="3482145" y="916461"/>
                  <a:pt x="3524761" y="1128457"/>
                  <a:pt x="3503556" y="1323439"/>
                </a:cubicBezTo>
                <a:cubicBezTo>
                  <a:pt x="3344332" y="1333727"/>
                  <a:pt x="3192190" y="1316205"/>
                  <a:pt x="3024737" y="1323439"/>
                </a:cubicBezTo>
                <a:cubicBezTo>
                  <a:pt x="2857284" y="1330673"/>
                  <a:pt x="2647260" y="1297830"/>
                  <a:pt x="2370740" y="1323439"/>
                </a:cubicBezTo>
                <a:cubicBezTo>
                  <a:pt x="2094220" y="1349048"/>
                  <a:pt x="2067222" y="1327465"/>
                  <a:pt x="1891920" y="1323439"/>
                </a:cubicBezTo>
                <a:cubicBezTo>
                  <a:pt x="1716618" y="1319413"/>
                  <a:pt x="1535156" y="1297984"/>
                  <a:pt x="1378065" y="1323439"/>
                </a:cubicBezTo>
                <a:cubicBezTo>
                  <a:pt x="1220974" y="1348894"/>
                  <a:pt x="1060701" y="1341479"/>
                  <a:pt x="829175" y="1323439"/>
                </a:cubicBezTo>
                <a:cubicBezTo>
                  <a:pt x="597649" y="1305400"/>
                  <a:pt x="284087" y="1323090"/>
                  <a:pt x="0" y="1323439"/>
                </a:cubicBezTo>
                <a:cubicBezTo>
                  <a:pt x="29106" y="1053044"/>
                  <a:pt x="-19464" y="786237"/>
                  <a:pt x="0" y="648485"/>
                </a:cubicBezTo>
                <a:cubicBezTo>
                  <a:pt x="19464" y="510733"/>
                  <a:pt x="16524" y="174243"/>
                  <a:pt x="0" y="0"/>
                </a:cubicBezTo>
                <a:close/>
              </a:path>
            </a:pathLst>
          </a:custGeom>
          <a:solidFill>
            <a:srgbClr val="9900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894686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60093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Acetyl Coenzyme A</a:t>
            </a:r>
            <a:endParaRPr lang="en-US" altLang="en-US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1BD22B66-5D29-C42A-EEA4-B89BBA10F275}"/>
              </a:ext>
            </a:extLst>
          </p:cNvPr>
          <p:cNvSpPr/>
          <p:nvPr/>
        </p:nvSpPr>
        <p:spPr>
          <a:xfrm>
            <a:off x="6667500" y="3429000"/>
            <a:ext cx="647700" cy="707886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784BF-FC8D-D466-7C61-E4D7A715012B}"/>
              </a:ext>
            </a:extLst>
          </p:cNvPr>
          <p:cNvSpPr/>
          <p:nvPr/>
        </p:nvSpPr>
        <p:spPr>
          <a:xfrm>
            <a:off x="7214209" y="3429000"/>
            <a:ext cx="3288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Coenzyme 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B880E8-48B1-4B3F-35D8-470E1C4AE2A6}"/>
              </a:ext>
            </a:extLst>
          </p:cNvPr>
          <p:cNvSpPr/>
          <p:nvPr/>
        </p:nvSpPr>
        <p:spPr>
          <a:xfrm>
            <a:off x="3035353" y="5945772"/>
            <a:ext cx="6121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Enters the citric acid cycle</a:t>
            </a:r>
          </a:p>
        </p:txBody>
      </p:sp>
    </p:spTree>
    <p:extLst>
      <p:ext uri="{BB962C8B-B14F-4D97-AF65-F5344CB8AC3E}">
        <p14:creationId xmlns:p14="http://schemas.microsoft.com/office/powerpoint/2010/main" val="130418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137144" y="1422261"/>
            <a:ext cx="7917712" cy="1174750"/>
          </a:xfrm>
          <a:custGeom>
            <a:avLst/>
            <a:gdLst>
              <a:gd name="connsiteX0" fmla="*/ 0 w 7917712"/>
              <a:gd name="connsiteY0" fmla="*/ 0 h 1174750"/>
              <a:gd name="connsiteX1" fmla="*/ 738986 w 7917712"/>
              <a:gd name="connsiteY1" fmla="*/ 0 h 1174750"/>
              <a:gd name="connsiteX2" fmla="*/ 1477973 w 7917712"/>
              <a:gd name="connsiteY2" fmla="*/ 0 h 1174750"/>
              <a:gd name="connsiteX3" fmla="*/ 2296136 w 7917712"/>
              <a:gd name="connsiteY3" fmla="*/ 0 h 1174750"/>
              <a:gd name="connsiteX4" fmla="*/ 3114300 w 7917712"/>
              <a:gd name="connsiteY4" fmla="*/ 0 h 1174750"/>
              <a:gd name="connsiteX5" fmla="*/ 3853287 w 7917712"/>
              <a:gd name="connsiteY5" fmla="*/ 0 h 1174750"/>
              <a:gd name="connsiteX6" fmla="*/ 4592273 w 7917712"/>
              <a:gd name="connsiteY6" fmla="*/ 0 h 1174750"/>
              <a:gd name="connsiteX7" fmla="*/ 5014551 w 7917712"/>
              <a:gd name="connsiteY7" fmla="*/ 0 h 1174750"/>
              <a:gd name="connsiteX8" fmla="*/ 5674360 w 7917712"/>
              <a:gd name="connsiteY8" fmla="*/ 0 h 1174750"/>
              <a:gd name="connsiteX9" fmla="*/ 6254992 w 7917712"/>
              <a:gd name="connsiteY9" fmla="*/ 0 h 1174750"/>
              <a:gd name="connsiteX10" fmla="*/ 6914802 w 7917712"/>
              <a:gd name="connsiteY10" fmla="*/ 0 h 1174750"/>
              <a:gd name="connsiteX11" fmla="*/ 7917712 w 7917712"/>
              <a:gd name="connsiteY11" fmla="*/ 0 h 1174750"/>
              <a:gd name="connsiteX12" fmla="*/ 7917712 w 7917712"/>
              <a:gd name="connsiteY12" fmla="*/ 599123 h 1174750"/>
              <a:gd name="connsiteX13" fmla="*/ 7917712 w 7917712"/>
              <a:gd name="connsiteY13" fmla="*/ 1174750 h 1174750"/>
              <a:gd name="connsiteX14" fmla="*/ 7257903 w 7917712"/>
              <a:gd name="connsiteY14" fmla="*/ 1174750 h 1174750"/>
              <a:gd name="connsiteX15" fmla="*/ 6756448 w 7917712"/>
              <a:gd name="connsiteY15" fmla="*/ 1174750 h 1174750"/>
              <a:gd name="connsiteX16" fmla="*/ 6175815 w 7917712"/>
              <a:gd name="connsiteY16" fmla="*/ 1174750 h 1174750"/>
              <a:gd name="connsiteX17" fmla="*/ 5595183 w 7917712"/>
              <a:gd name="connsiteY17" fmla="*/ 1174750 h 1174750"/>
              <a:gd name="connsiteX18" fmla="*/ 5093728 w 7917712"/>
              <a:gd name="connsiteY18" fmla="*/ 1174750 h 1174750"/>
              <a:gd name="connsiteX19" fmla="*/ 4275564 w 7917712"/>
              <a:gd name="connsiteY19" fmla="*/ 1174750 h 1174750"/>
              <a:gd name="connsiteX20" fmla="*/ 3853287 w 7917712"/>
              <a:gd name="connsiteY20" fmla="*/ 1174750 h 1174750"/>
              <a:gd name="connsiteX21" fmla="*/ 3193477 w 7917712"/>
              <a:gd name="connsiteY21" fmla="*/ 1174750 h 1174750"/>
              <a:gd name="connsiteX22" fmla="*/ 2612845 w 7917712"/>
              <a:gd name="connsiteY22" fmla="*/ 1174750 h 1174750"/>
              <a:gd name="connsiteX23" fmla="*/ 1953036 w 7917712"/>
              <a:gd name="connsiteY23" fmla="*/ 1174750 h 1174750"/>
              <a:gd name="connsiteX24" fmla="*/ 1530758 w 7917712"/>
              <a:gd name="connsiteY24" fmla="*/ 1174750 h 1174750"/>
              <a:gd name="connsiteX25" fmla="*/ 1108480 w 7917712"/>
              <a:gd name="connsiteY25" fmla="*/ 1174750 h 1174750"/>
              <a:gd name="connsiteX26" fmla="*/ 686202 w 7917712"/>
              <a:gd name="connsiteY26" fmla="*/ 1174750 h 1174750"/>
              <a:gd name="connsiteX27" fmla="*/ 0 w 7917712"/>
              <a:gd name="connsiteY27" fmla="*/ 1174750 h 1174750"/>
              <a:gd name="connsiteX28" fmla="*/ 0 w 7917712"/>
              <a:gd name="connsiteY28" fmla="*/ 622618 h 1174750"/>
              <a:gd name="connsiteX29" fmla="*/ 0 w 7917712"/>
              <a:gd name="connsiteY29" fmla="*/ 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17712" h="1174750" fill="none" extrusionOk="0">
                <a:moveTo>
                  <a:pt x="0" y="0"/>
                </a:moveTo>
                <a:cubicBezTo>
                  <a:pt x="266096" y="-35722"/>
                  <a:pt x="430322" y="-18582"/>
                  <a:pt x="738986" y="0"/>
                </a:cubicBezTo>
                <a:cubicBezTo>
                  <a:pt x="1047650" y="18582"/>
                  <a:pt x="1116313" y="30464"/>
                  <a:pt x="1477973" y="0"/>
                </a:cubicBezTo>
                <a:cubicBezTo>
                  <a:pt x="1839633" y="-30464"/>
                  <a:pt x="1931419" y="33184"/>
                  <a:pt x="2296136" y="0"/>
                </a:cubicBezTo>
                <a:cubicBezTo>
                  <a:pt x="2660853" y="-33184"/>
                  <a:pt x="2754242" y="27417"/>
                  <a:pt x="3114300" y="0"/>
                </a:cubicBezTo>
                <a:cubicBezTo>
                  <a:pt x="3474358" y="-27417"/>
                  <a:pt x="3656495" y="-8240"/>
                  <a:pt x="3853287" y="0"/>
                </a:cubicBezTo>
                <a:cubicBezTo>
                  <a:pt x="4050079" y="8240"/>
                  <a:pt x="4359980" y="12842"/>
                  <a:pt x="4592273" y="0"/>
                </a:cubicBezTo>
                <a:cubicBezTo>
                  <a:pt x="4824566" y="-12842"/>
                  <a:pt x="4878354" y="6096"/>
                  <a:pt x="5014551" y="0"/>
                </a:cubicBezTo>
                <a:cubicBezTo>
                  <a:pt x="5150748" y="-6096"/>
                  <a:pt x="5524063" y="-18786"/>
                  <a:pt x="5674360" y="0"/>
                </a:cubicBezTo>
                <a:cubicBezTo>
                  <a:pt x="5824657" y="18786"/>
                  <a:pt x="6131548" y="-2200"/>
                  <a:pt x="6254992" y="0"/>
                </a:cubicBezTo>
                <a:cubicBezTo>
                  <a:pt x="6378436" y="2200"/>
                  <a:pt x="6679048" y="15823"/>
                  <a:pt x="6914802" y="0"/>
                </a:cubicBezTo>
                <a:cubicBezTo>
                  <a:pt x="7150556" y="-15823"/>
                  <a:pt x="7445927" y="-49734"/>
                  <a:pt x="7917712" y="0"/>
                </a:cubicBezTo>
                <a:cubicBezTo>
                  <a:pt x="7900718" y="282615"/>
                  <a:pt x="7938659" y="405785"/>
                  <a:pt x="7917712" y="599123"/>
                </a:cubicBezTo>
                <a:cubicBezTo>
                  <a:pt x="7896765" y="792461"/>
                  <a:pt x="7910405" y="997620"/>
                  <a:pt x="7917712" y="1174750"/>
                </a:cubicBezTo>
                <a:cubicBezTo>
                  <a:pt x="7629457" y="1181108"/>
                  <a:pt x="7573971" y="1155233"/>
                  <a:pt x="7257903" y="1174750"/>
                </a:cubicBezTo>
                <a:cubicBezTo>
                  <a:pt x="6941835" y="1194267"/>
                  <a:pt x="6931606" y="1160550"/>
                  <a:pt x="6756448" y="1174750"/>
                </a:cubicBezTo>
                <a:cubicBezTo>
                  <a:pt x="6581291" y="1188950"/>
                  <a:pt x="6320377" y="1175309"/>
                  <a:pt x="6175815" y="1174750"/>
                </a:cubicBezTo>
                <a:cubicBezTo>
                  <a:pt x="6031253" y="1174191"/>
                  <a:pt x="5883261" y="1153068"/>
                  <a:pt x="5595183" y="1174750"/>
                </a:cubicBezTo>
                <a:cubicBezTo>
                  <a:pt x="5307105" y="1196432"/>
                  <a:pt x="5271121" y="1191834"/>
                  <a:pt x="5093728" y="1174750"/>
                </a:cubicBezTo>
                <a:cubicBezTo>
                  <a:pt x="4916335" y="1157666"/>
                  <a:pt x="4470466" y="1141655"/>
                  <a:pt x="4275564" y="1174750"/>
                </a:cubicBezTo>
                <a:cubicBezTo>
                  <a:pt x="4080662" y="1207845"/>
                  <a:pt x="4054237" y="1173080"/>
                  <a:pt x="3853287" y="1174750"/>
                </a:cubicBezTo>
                <a:cubicBezTo>
                  <a:pt x="3652337" y="1176420"/>
                  <a:pt x="3450962" y="1206096"/>
                  <a:pt x="3193477" y="1174750"/>
                </a:cubicBezTo>
                <a:cubicBezTo>
                  <a:pt x="2935992" y="1143405"/>
                  <a:pt x="2817161" y="1153030"/>
                  <a:pt x="2612845" y="1174750"/>
                </a:cubicBezTo>
                <a:cubicBezTo>
                  <a:pt x="2408529" y="1196470"/>
                  <a:pt x="2128044" y="1186186"/>
                  <a:pt x="1953036" y="1174750"/>
                </a:cubicBezTo>
                <a:cubicBezTo>
                  <a:pt x="1778028" y="1163314"/>
                  <a:pt x="1629952" y="1157295"/>
                  <a:pt x="1530758" y="1174750"/>
                </a:cubicBezTo>
                <a:cubicBezTo>
                  <a:pt x="1431564" y="1192205"/>
                  <a:pt x="1221471" y="1178430"/>
                  <a:pt x="1108480" y="1174750"/>
                </a:cubicBezTo>
                <a:cubicBezTo>
                  <a:pt x="995489" y="1171070"/>
                  <a:pt x="867392" y="1164348"/>
                  <a:pt x="686202" y="1174750"/>
                </a:cubicBezTo>
                <a:cubicBezTo>
                  <a:pt x="505012" y="1185152"/>
                  <a:pt x="325990" y="1189795"/>
                  <a:pt x="0" y="1174750"/>
                </a:cubicBezTo>
                <a:cubicBezTo>
                  <a:pt x="-6543" y="935746"/>
                  <a:pt x="-15528" y="845316"/>
                  <a:pt x="0" y="622618"/>
                </a:cubicBezTo>
                <a:cubicBezTo>
                  <a:pt x="15528" y="399920"/>
                  <a:pt x="27636" y="287525"/>
                  <a:pt x="0" y="0"/>
                </a:cubicBezTo>
                <a:close/>
              </a:path>
              <a:path w="7917712" h="1174750" stroke="0" extrusionOk="0">
                <a:moveTo>
                  <a:pt x="0" y="0"/>
                </a:moveTo>
                <a:cubicBezTo>
                  <a:pt x="190407" y="-4510"/>
                  <a:pt x="316420" y="-5782"/>
                  <a:pt x="422278" y="0"/>
                </a:cubicBezTo>
                <a:cubicBezTo>
                  <a:pt x="528136" y="5782"/>
                  <a:pt x="794664" y="21462"/>
                  <a:pt x="923733" y="0"/>
                </a:cubicBezTo>
                <a:cubicBezTo>
                  <a:pt x="1052802" y="-21462"/>
                  <a:pt x="1292709" y="-18534"/>
                  <a:pt x="1425188" y="0"/>
                </a:cubicBezTo>
                <a:cubicBezTo>
                  <a:pt x="1557668" y="18534"/>
                  <a:pt x="1931074" y="17442"/>
                  <a:pt x="2084997" y="0"/>
                </a:cubicBezTo>
                <a:cubicBezTo>
                  <a:pt x="2238920" y="-17442"/>
                  <a:pt x="2412385" y="5933"/>
                  <a:pt x="2507275" y="0"/>
                </a:cubicBezTo>
                <a:cubicBezTo>
                  <a:pt x="2602165" y="-5933"/>
                  <a:pt x="3158998" y="-14049"/>
                  <a:pt x="3325439" y="0"/>
                </a:cubicBezTo>
                <a:cubicBezTo>
                  <a:pt x="3491880" y="14049"/>
                  <a:pt x="3559456" y="15052"/>
                  <a:pt x="3747717" y="0"/>
                </a:cubicBezTo>
                <a:cubicBezTo>
                  <a:pt x="3935978" y="-15052"/>
                  <a:pt x="4373846" y="921"/>
                  <a:pt x="4565881" y="0"/>
                </a:cubicBezTo>
                <a:cubicBezTo>
                  <a:pt x="4757916" y="-921"/>
                  <a:pt x="4843900" y="15789"/>
                  <a:pt x="5067336" y="0"/>
                </a:cubicBezTo>
                <a:cubicBezTo>
                  <a:pt x="5290772" y="-15789"/>
                  <a:pt x="5479386" y="30594"/>
                  <a:pt x="5727145" y="0"/>
                </a:cubicBezTo>
                <a:cubicBezTo>
                  <a:pt x="5974904" y="-30594"/>
                  <a:pt x="6234032" y="-33853"/>
                  <a:pt x="6545309" y="0"/>
                </a:cubicBezTo>
                <a:cubicBezTo>
                  <a:pt x="6856586" y="33853"/>
                  <a:pt x="6984520" y="-7240"/>
                  <a:pt x="7284295" y="0"/>
                </a:cubicBezTo>
                <a:cubicBezTo>
                  <a:pt x="7584070" y="7240"/>
                  <a:pt x="7763693" y="7323"/>
                  <a:pt x="7917712" y="0"/>
                </a:cubicBezTo>
                <a:cubicBezTo>
                  <a:pt x="7889542" y="153669"/>
                  <a:pt x="7929925" y="367169"/>
                  <a:pt x="7917712" y="563880"/>
                </a:cubicBezTo>
                <a:cubicBezTo>
                  <a:pt x="7905499" y="760591"/>
                  <a:pt x="7895150" y="1003588"/>
                  <a:pt x="7917712" y="1174750"/>
                </a:cubicBezTo>
                <a:cubicBezTo>
                  <a:pt x="7805610" y="1187738"/>
                  <a:pt x="7656710" y="1177865"/>
                  <a:pt x="7495434" y="1174750"/>
                </a:cubicBezTo>
                <a:cubicBezTo>
                  <a:pt x="7334158" y="1171635"/>
                  <a:pt x="6941404" y="1180776"/>
                  <a:pt x="6756448" y="1174750"/>
                </a:cubicBezTo>
                <a:cubicBezTo>
                  <a:pt x="6571492" y="1168724"/>
                  <a:pt x="6412794" y="1178391"/>
                  <a:pt x="6175815" y="1174750"/>
                </a:cubicBezTo>
                <a:cubicBezTo>
                  <a:pt x="5938836" y="1171109"/>
                  <a:pt x="5631642" y="1145912"/>
                  <a:pt x="5436829" y="1174750"/>
                </a:cubicBezTo>
                <a:cubicBezTo>
                  <a:pt x="5242016" y="1203588"/>
                  <a:pt x="4910003" y="1196545"/>
                  <a:pt x="4697842" y="1174750"/>
                </a:cubicBezTo>
                <a:cubicBezTo>
                  <a:pt x="4485681" y="1152955"/>
                  <a:pt x="4127346" y="1144559"/>
                  <a:pt x="3879679" y="1174750"/>
                </a:cubicBezTo>
                <a:cubicBezTo>
                  <a:pt x="3632012" y="1204941"/>
                  <a:pt x="3252191" y="1144347"/>
                  <a:pt x="3061515" y="1174750"/>
                </a:cubicBezTo>
                <a:cubicBezTo>
                  <a:pt x="2870839" y="1205153"/>
                  <a:pt x="2551226" y="1189073"/>
                  <a:pt x="2243352" y="1174750"/>
                </a:cubicBezTo>
                <a:cubicBezTo>
                  <a:pt x="1935478" y="1160427"/>
                  <a:pt x="1749140" y="1151734"/>
                  <a:pt x="1504365" y="1174750"/>
                </a:cubicBezTo>
                <a:cubicBezTo>
                  <a:pt x="1259590" y="1197766"/>
                  <a:pt x="959536" y="1205012"/>
                  <a:pt x="686202" y="1174750"/>
                </a:cubicBezTo>
                <a:cubicBezTo>
                  <a:pt x="412868" y="1144488"/>
                  <a:pt x="265738" y="1194715"/>
                  <a:pt x="0" y="1174750"/>
                </a:cubicBezTo>
                <a:cubicBezTo>
                  <a:pt x="21944" y="919335"/>
                  <a:pt x="-26382" y="745873"/>
                  <a:pt x="0" y="587375"/>
                </a:cubicBezTo>
                <a:cubicBezTo>
                  <a:pt x="26382" y="428877"/>
                  <a:pt x="-10532" y="266108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1281475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en-GB" altLang="en-US" dirty="0">
                <a:latin typeface="Arial Rounded MT Bold" panose="020F0704030504030204" pitchFamily="34" charset="0"/>
              </a:rPr>
              <a:t>This reaction occurs in the </a:t>
            </a:r>
            <a:r>
              <a:rPr lang="en-GB" altLang="en-US" b="1" dirty="0">
                <a:latin typeface="Arial Rounded MT Bold" panose="020F0704030504030204" pitchFamily="34" charset="0"/>
              </a:rPr>
              <a:t>matrix of the mitochondria </a:t>
            </a:r>
            <a:r>
              <a:rPr lang="en-GB" altLang="en-US" dirty="0">
                <a:latin typeface="Arial Rounded MT Bold" panose="020F0704030504030204" pitchFamily="34" charset="0"/>
              </a:rPr>
              <a:t>of living cells.</a:t>
            </a:r>
          </a:p>
          <a:p>
            <a:pPr marL="0" indent="0">
              <a:buNone/>
            </a:pPr>
            <a:endParaRPr lang="en-GB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427664" y="3443288"/>
            <a:ext cx="347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>
              <a:latin typeface="Gill Sans MT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4DB34-7C39-863E-D07F-403E739A1D63}"/>
              </a:ext>
            </a:extLst>
          </p:cNvPr>
          <p:cNvSpPr/>
          <p:nvPr/>
        </p:nvSpPr>
        <p:spPr>
          <a:xfrm>
            <a:off x="153521" y="365125"/>
            <a:ext cx="4329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Citric Acid Cycle</a:t>
            </a:r>
          </a:p>
        </p:txBody>
      </p:sp>
      <p:pic>
        <p:nvPicPr>
          <p:cNvPr id="3074" name="Picture 2" descr="Mitochondrial Markers: Novus Biologicals">
            <a:extLst>
              <a:ext uri="{FF2B5EF4-FFF2-40B4-BE49-F238E27FC236}">
                <a16:creationId xmlns:a16="http://schemas.microsoft.com/office/drawing/2014/main" id="{05A4EE5C-CFBF-37FF-E450-1817D84B9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2946261"/>
            <a:ext cx="626745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7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6B07A-A415-E8AC-4B3B-53B061F8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B3BFF-9A95-8C0B-459D-7FD44C3D2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E3FA6-BAC2-A7B1-52D8-362F1673B1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ED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A8DBDC-4D27-F766-9274-CFDAA5D67BCD}"/>
              </a:ext>
            </a:extLst>
          </p:cNvPr>
          <p:cNvSpPr/>
          <p:nvPr/>
        </p:nvSpPr>
        <p:spPr>
          <a:xfrm>
            <a:off x="1" y="-55504"/>
            <a:ext cx="3733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Citric Acid Cycle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01F57EC-64B3-2324-8DE8-00979E673E85}"/>
              </a:ext>
            </a:extLst>
          </p:cNvPr>
          <p:cNvSpPr/>
          <p:nvPr/>
        </p:nvSpPr>
        <p:spPr>
          <a:xfrm rot="18712032">
            <a:off x="7758854" y="885703"/>
            <a:ext cx="647700" cy="1582652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99A62F39-9054-32FE-3F98-4C4FBE5CF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222" y="190717"/>
            <a:ext cx="3503556" cy="1323439"/>
          </a:xfrm>
          <a:custGeom>
            <a:avLst/>
            <a:gdLst>
              <a:gd name="connsiteX0" fmla="*/ 0 w 3503556"/>
              <a:gd name="connsiteY0" fmla="*/ 0 h 1323439"/>
              <a:gd name="connsiteX1" fmla="*/ 513855 w 3503556"/>
              <a:gd name="connsiteY1" fmla="*/ 0 h 1323439"/>
              <a:gd name="connsiteX2" fmla="*/ 992674 w 3503556"/>
              <a:gd name="connsiteY2" fmla="*/ 0 h 1323439"/>
              <a:gd name="connsiteX3" fmla="*/ 1611636 w 3503556"/>
              <a:gd name="connsiteY3" fmla="*/ 0 h 1323439"/>
              <a:gd name="connsiteX4" fmla="*/ 2230597 w 3503556"/>
              <a:gd name="connsiteY4" fmla="*/ 0 h 1323439"/>
              <a:gd name="connsiteX5" fmla="*/ 2884594 w 3503556"/>
              <a:gd name="connsiteY5" fmla="*/ 0 h 1323439"/>
              <a:gd name="connsiteX6" fmla="*/ 3503556 w 3503556"/>
              <a:gd name="connsiteY6" fmla="*/ 0 h 1323439"/>
              <a:gd name="connsiteX7" fmla="*/ 3503556 w 3503556"/>
              <a:gd name="connsiteY7" fmla="*/ 661720 h 1323439"/>
              <a:gd name="connsiteX8" fmla="*/ 3503556 w 3503556"/>
              <a:gd name="connsiteY8" fmla="*/ 1323439 h 1323439"/>
              <a:gd name="connsiteX9" fmla="*/ 2989701 w 3503556"/>
              <a:gd name="connsiteY9" fmla="*/ 1323439 h 1323439"/>
              <a:gd name="connsiteX10" fmla="*/ 2475846 w 3503556"/>
              <a:gd name="connsiteY10" fmla="*/ 1323439 h 1323439"/>
              <a:gd name="connsiteX11" fmla="*/ 1997027 w 3503556"/>
              <a:gd name="connsiteY11" fmla="*/ 1323439 h 1323439"/>
              <a:gd name="connsiteX12" fmla="*/ 1483172 w 3503556"/>
              <a:gd name="connsiteY12" fmla="*/ 1323439 h 1323439"/>
              <a:gd name="connsiteX13" fmla="*/ 829175 w 3503556"/>
              <a:gd name="connsiteY13" fmla="*/ 1323439 h 1323439"/>
              <a:gd name="connsiteX14" fmla="*/ 0 w 3503556"/>
              <a:gd name="connsiteY14" fmla="*/ 1323439 h 1323439"/>
              <a:gd name="connsiteX15" fmla="*/ 0 w 3503556"/>
              <a:gd name="connsiteY15" fmla="*/ 701423 h 1323439"/>
              <a:gd name="connsiteX16" fmla="*/ 0 w 3503556"/>
              <a:gd name="connsiteY16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3556" h="1323439" fill="none" extrusionOk="0">
                <a:moveTo>
                  <a:pt x="0" y="0"/>
                </a:moveTo>
                <a:cubicBezTo>
                  <a:pt x="113933" y="-17691"/>
                  <a:pt x="306366" y="9841"/>
                  <a:pt x="513855" y="0"/>
                </a:cubicBezTo>
                <a:cubicBezTo>
                  <a:pt x="721345" y="-9841"/>
                  <a:pt x="803713" y="12713"/>
                  <a:pt x="992674" y="0"/>
                </a:cubicBezTo>
                <a:cubicBezTo>
                  <a:pt x="1181635" y="-12713"/>
                  <a:pt x="1326126" y="25035"/>
                  <a:pt x="1611636" y="0"/>
                </a:cubicBezTo>
                <a:cubicBezTo>
                  <a:pt x="1897146" y="-25035"/>
                  <a:pt x="2013085" y="-14086"/>
                  <a:pt x="2230597" y="0"/>
                </a:cubicBezTo>
                <a:cubicBezTo>
                  <a:pt x="2448109" y="14086"/>
                  <a:pt x="2576100" y="4522"/>
                  <a:pt x="2884594" y="0"/>
                </a:cubicBezTo>
                <a:cubicBezTo>
                  <a:pt x="3193088" y="-4522"/>
                  <a:pt x="3293803" y="27059"/>
                  <a:pt x="3503556" y="0"/>
                </a:cubicBezTo>
                <a:cubicBezTo>
                  <a:pt x="3495470" y="207990"/>
                  <a:pt x="3497198" y="403263"/>
                  <a:pt x="3503556" y="661720"/>
                </a:cubicBezTo>
                <a:cubicBezTo>
                  <a:pt x="3509914" y="920177"/>
                  <a:pt x="3487037" y="1152755"/>
                  <a:pt x="3503556" y="1323439"/>
                </a:cubicBezTo>
                <a:cubicBezTo>
                  <a:pt x="3301940" y="1303761"/>
                  <a:pt x="3148600" y="1348945"/>
                  <a:pt x="2989701" y="1323439"/>
                </a:cubicBezTo>
                <a:cubicBezTo>
                  <a:pt x="2830803" y="1297933"/>
                  <a:pt x="2730263" y="1335237"/>
                  <a:pt x="2475846" y="1323439"/>
                </a:cubicBezTo>
                <a:cubicBezTo>
                  <a:pt x="2221429" y="1311641"/>
                  <a:pt x="2195439" y="1341302"/>
                  <a:pt x="1997027" y="1323439"/>
                </a:cubicBezTo>
                <a:cubicBezTo>
                  <a:pt x="1798615" y="1305576"/>
                  <a:pt x="1639086" y="1312810"/>
                  <a:pt x="1483172" y="1323439"/>
                </a:cubicBezTo>
                <a:cubicBezTo>
                  <a:pt x="1327259" y="1334068"/>
                  <a:pt x="965433" y="1305756"/>
                  <a:pt x="829175" y="1323439"/>
                </a:cubicBezTo>
                <a:cubicBezTo>
                  <a:pt x="692917" y="1341122"/>
                  <a:pt x="397919" y="1285250"/>
                  <a:pt x="0" y="1323439"/>
                </a:cubicBezTo>
                <a:cubicBezTo>
                  <a:pt x="-1809" y="1113209"/>
                  <a:pt x="13389" y="839330"/>
                  <a:pt x="0" y="701423"/>
                </a:cubicBezTo>
                <a:cubicBezTo>
                  <a:pt x="-13389" y="563516"/>
                  <a:pt x="-21737" y="285172"/>
                  <a:pt x="0" y="0"/>
                </a:cubicBezTo>
                <a:close/>
              </a:path>
              <a:path w="3503556" h="1323439" stroke="0" extrusionOk="0">
                <a:moveTo>
                  <a:pt x="0" y="0"/>
                </a:moveTo>
                <a:cubicBezTo>
                  <a:pt x="182970" y="3697"/>
                  <a:pt x="359575" y="-15687"/>
                  <a:pt x="548890" y="0"/>
                </a:cubicBezTo>
                <a:cubicBezTo>
                  <a:pt x="738205" y="15687"/>
                  <a:pt x="987642" y="-20478"/>
                  <a:pt x="1097781" y="0"/>
                </a:cubicBezTo>
                <a:cubicBezTo>
                  <a:pt x="1207920" y="20478"/>
                  <a:pt x="1476865" y="-18826"/>
                  <a:pt x="1646671" y="0"/>
                </a:cubicBezTo>
                <a:cubicBezTo>
                  <a:pt x="1816477" y="18826"/>
                  <a:pt x="2049282" y="-9191"/>
                  <a:pt x="2300668" y="0"/>
                </a:cubicBezTo>
                <a:cubicBezTo>
                  <a:pt x="2552054" y="9191"/>
                  <a:pt x="2619764" y="20399"/>
                  <a:pt x="2814523" y="0"/>
                </a:cubicBezTo>
                <a:cubicBezTo>
                  <a:pt x="3009283" y="-20399"/>
                  <a:pt x="3283267" y="-7444"/>
                  <a:pt x="3503556" y="0"/>
                </a:cubicBezTo>
                <a:cubicBezTo>
                  <a:pt x="3535031" y="286021"/>
                  <a:pt x="3524967" y="459915"/>
                  <a:pt x="3503556" y="688188"/>
                </a:cubicBezTo>
                <a:cubicBezTo>
                  <a:pt x="3482145" y="916461"/>
                  <a:pt x="3524761" y="1128457"/>
                  <a:pt x="3503556" y="1323439"/>
                </a:cubicBezTo>
                <a:cubicBezTo>
                  <a:pt x="3344332" y="1333727"/>
                  <a:pt x="3192190" y="1316205"/>
                  <a:pt x="3024737" y="1323439"/>
                </a:cubicBezTo>
                <a:cubicBezTo>
                  <a:pt x="2857284" y="1330673"/>
                  <a:pt x="2647260" y="1297830"/>
                  <a:pt x="2370740" y="1323439"/>
                </a:cubicBezTo>
                <a:cubicBezTo>
                  <a:pt x="2094220" y="1349048"/>
                  <a:pt x="2067222" y="1327465"/>
                  <a:pt x="1891920" y="1323439"/>
                </a:cubicBezTo>
                <a:cubicBezTo>
                  <a:pt x="1716618" y="1319413"/>
                  <a:pt x="1535156" y="1297984"/>
                  <a:pt x="1378065" y="1323439"/>
                </a:cubicBezTo>
                <a:cubicBezTo>
                  <a:pt x="1220974" y="1348894"/>
                  <a:pt x="1060701" y="1341479"/>
                  <a:pt x="829175" y="1323439"/>
                </a:cubicBezTo>
                <a:cubicBezTo>
                  <a:pt x="597649" y="1305400"/>
                  <a:pt x="284087" y="1323090"/>
                  <a:pt x="0" y="1323439"/>
                </a:cubicBezTo>
                <a:cubicBezTo>
                  <a:pt x="29106" y="1053044"/>
                  <a:pt x="-19464" y="786237"/>
                  <a:pt x="0" y="648485"/>
                </a:cubicBezTo>
                <a:cubicBezTo>
                  <a:pt x="19464" y="510733"/>
                  <a:pt x="16524" y="174243"/>
                  <a:pt x="0" y="0"/>
                </a:cubicBezTo>
                <a:close/>
              </a:path>
            </a:pathLst>
          </a:custGeom>
          <a:solidFill>
            <a:srgbClr val="9900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894686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60093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Acetyl Coenzyme A</a:t>
            </a:r>
            <a:endParaRPr lang="en-US" altLang="en-US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C4614A2-4AE4-66C8-C811-0D45400E8CEA}"/>
              </a:ext>
            </a:extLst>
          </p:cNvPr>
          <p:cNvSpPr/>
          <p:nvPr/>
        </p:nvSpPr>
        <p:spPr>
          <a:xfrm rot="16200000">
            <a:off x="5872009" y="680498"/>
            <a:ext cx="647700" cy="410558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4BB0D2B3-495B-B970-8524-348F5C8FD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72" y="2446335"/>
            <a:ext cx="3503556" cy="707886"/>
          </a:xfrm>
          <a:custGeom>
            <a:avLst/>
            <a:gdLst>
              <a:gd name="connsiteX0" fmla="*/ 0 w 3503556"/>
              <a:gd name="connsiteY0" fmla="*/ 0 h 707886"/>
              <a:gd name="connsiteX1" fmla="*/ 513855 w 3503556"/>
              <a:gd name="connsiteY1" fmla="*/ 0 h 707886"/>
              <a:gd name="connsiteX2" fmla="*/ 992674 w 3503556"/>
              <a:gd name="connsiteY2" fmla="*/ 0 h 707886"/>
              <a:gd name="connsiteX3" fmla="*/ 1611636 w 3503556"/>
              <a:gd name="connsiteY3" fmla="*/ 0 h 707886"/>
              <a:gd name="connsiteX4" fmla="*/ 2230597 w 3503556"/>
              <a:gd name="connsiteY4" fmla="*/ 0 h 707886"/>
              <a:gd name="connsiteX5" fmla="*/ 2884594 w 3503556"/>
              <a:gd name="connsiteY5" fmla="*/ 0 h 707886"/>
              <a:gd name="connsiteX6" fmla="*/ 3503556 w 3503556"/>
              <a:gd name="connsiteY6" fmla="*/ 0 h 707886"/>
              <a:gd name="connsiteX7" fmla="*/ 3503556 w 3503556"/>
              <a:gd name="connsiteY7" fmla="*/ 353943 h 707886"/>
              <a:gd name="connsiteX8" fmla="*/ 3503556 w 3503556"/>
              <a:gd name="connsiteY8" fmla="*/ 707886 h 707886"/>
              <a:gd name="connsiteX9" fmla="*/ 2989701 w 3503556"/>
              <a:gd name="connsiteY9" fmla="*/ 707886 h 707886"/>
              <a:gd name="connsiteX10" fmla="*/ 2475846 w 3503556"/>
              <a:gd name="connsiteY10" fmla="*/ 707886 h 707886"/>
              <a:gd name="connsiteX11" fmla="*/ 1997027 w 3503556"/>
              <a:gd name="connsiteY11" fmla="*/ 707886 h 707886"/>
              <a:gd name="connsiteX12" fmla="*/ 1483172 w 3503556"/>
              <a:gd name="connsiteY12" fmla="*/ 707886 h 707886"/>
              <a:gd name="connsiteX13" fmla="*/ 829175 w 3503556"/>
              <a:gd name="connsiteY13" fmla="*/ 707886 h 707886"/>
              <a:gd name="connsiteX14" fmla="*/ 0 w 3503556"/>
              <a:gd name="connsiteY14" fmla="*/ 707886 h 707886"/>
              <a:gd name="connsiteX15" fmla="*/ 0 w 3503556"/>
              <a:gd name="connsiteY15" fmla="*/ 375180 h 707886"/>
              <a:gd name="connsiteX16" fmla="*/ 0 w 3503556"/>
              <a:gd name="connsiteY1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3556" h="707886" fill="none" extrusionOk="0">
                <a:moveTo>
                  <a:pt x="0" y="0"/>
                </a:moveTo>
                <a:cubicBezTo>
                  <a:pt x="113933" y="-17691"/>
                  <a:pt x="306366" y="9841"/>
                  <a:pt x="513855" y="0"/>
                </a:cubicBezTo>
                <a:cubicBezTo>
                  <a:pt x="721345" y="-9841"/>
                  <a:pt x="803713" y="12713"/>
                  <a:pt x="992674" y="0"/>
                </a:cubicBezTo>
                <a:cubicBezTo>
                  <a:pt x="1181635" y="-12713"/>
                  <a:pt x="1326126" y="25035"/>
                  <a:pt x="1611636" y="0"/>
                </a:cubicBezTo>
                <a:cubicBezTo>
                  <a:pt x="1897146" y="-25035"/>
                  <a:pt x="2013085" y="-14086"/>
                  <a:pt x="2230597" y="0"/>
                </a:cubicBezTo>
                <a:cubicBezTo>
                  <a:pt x="2448109" y="14086"/>
                  <a:pt x="2576100" y="4522"/>
                  <a:pt x="2884594" y="0"/>
                </a:cubicBezTo>
                <a:cubicBezTo>
                  <a:pt x="3193088" y="-4522"/>
                  <a:pt x="3293803" y="27059"/>
                  <a:pt x="3503556" y="0"/>
                </a:cubicBezTo>
                <a:cubicBezTo>
                  <a:pt x="3501755" y="73637"/>
                  <a:pt x="3496240" y="275296"/>
                  <a:pt x="3503556" y="353943"/>
                </a:cubicBezTo>
                <a:cubicBezTo>
                  <a:pt x="3510872" y="432590"/>
                  <a:pt x="3490274" y="629737"/>
                  <a:pt x="3503556" y="707886"/>
                </a:cubicBezTo>
                <a:cubicBezTo>
                  <a:pt x="3301940" y="688208"/>
                  <a:pt x="3148600" y="733392"/>
                  <a:pt x="2989701" y="707886"/>
                </a:cubicBezTo>
                <a:cubicBezTo>
                  <a:pt x="2830803" y="682380"/>
                  <a:pt x="2730263" y="719684"/>
                  <a:pt x="2475846" y="707886"/>
                </a:cubicBezTo>
                <a:cubicBezTo>
                  <a:pt x="2221429" y="696088"/>
                  <a:pt x="2195439" y="725749"/>
                  <a:pt x="1997027" y="707886"/>
                </a:cubicBezTo>
                <a:cubicBezTo>
                  <a:pt x="1798615" y="690023"/>
                  <a:pt x="1639086" y="697257"/>
                  <a:pt x="1483172" y="707886"/>
                </a:cubicBezTo>
                <a:cubicBezTo>
                  <a:pt x="1327259" y="718515"/>
                  <a:pt x="965433" y="690203"/>
                  <a:pt x="829175" y="707886"/>
                </a:cubicBezTo>
                <a:cubicBezTo>
                  <a:pt x="692917" y="725569"/>
                  <a:pt x="397919" y="669697"/>
                  <a:pt x="0" y="707886"/>
                </a:cubicBezTo>
                <a:cubicBezTo>
                  <a:pt x="7967" y="543945"/>
                  <a:pt x="-2689" y="467675"/>
                  <a:pt x="0" y="375180"/>
                </a:cubicBezTo>
                <a:cubicBezTo>
                  <a:pt x="2689" y="282685"/>
                  <a:pt x="11913" y="183665"/>
                  <a:pt x="0" y="0"/>
                </a:cubicBezTo>
                <a:close/>
              </a:path>
              <a:path w="3503556" h="707886" stroke="0" extrusionOk="0">
                <a:moveTo>
                  <a:pt x="0" y="0"/>
                </a:moveTo>
                <a:cubicBezTo>
                  <a:pt x="182970" y="3697"/>
                  <a:pt x="359575" y="-15687"/>
                  <a:pt x="548890" y="0"/>
                </a:cubicBezTo>
                <a:cubicBezTo>
                  <a:pt x="738205" y="15687"/>
                  <a:pt x="987642" y="-20478"/>
                  <a:pt x="1097781" y="0"/>
                </a:cubicBezTo>
                <a:cubicBezTo>
                  <a:pt x="1207920" y="20478"/>
                  <a:pt x="1476865" y="-18826"/>
                  <a:pt x="1646671" y="0"/>
                </a:cubicBezTo>
                <a:cubicBezTo>
                  <a:pt x="1816477" y="18826"/>
                  <a:pt x="2049282" y="-9191"/>
                  <a:pt x="2300668" y="0"/>
                </a:cubicBezTo>
                <a:cubicBezTo>
                  <a:pt x="2552054" y="9191"/>
                  <a:pt x="2619764" y="20399"/>
                  <a:pt x="2814523" y="0"/>
                </a:cubicBezTo>
                <a:cubicBezTo>
                  <a:pt x="3009283" y="-20399"/>
                  <a:pt x="3283267" y="-7444"/>
                  <a:pt x="3503556" y="0"/>
                </a:cubicBezTo>
                <a:cubicBezTo>
                  <a:pt x="3511548" y="90429"/>
                  <a:pt x="3510414" y="258181"/>
                  <a:pt x="3503556" y="368101"/>
                </a:cubicBezTo>
                <a:cubicBezTo>
                  <a:pt x="3496698" y="478021"/>
                  <a:pt x="3517378" y="610514"/>
                  <a:pt x="3503556" y="707886"/>
                </a:cubicBezTo>
                <a:cubicBezTo>
                  <a:pt x="3344332" y="718174"/>
                  <a:pt x="3192190" y="700652"/>
                  <a:pt x="3024737" y="707886"/>
                </a:cubicBezTo>
                <a:cubicBezTo>
                  <a:pt x="2857284" y="715120"/>
                  <a:pt x="2647260" y="682277"/>
                  <a:pt x="2370740" y="707886"/>
                </a:cubicBezTo>
                <a:cubicBezTo>
                  <a:pt x="2094220" y="733495"/>
                  <a:pt x="2067222" y="711912"/>
                  <a:pt x="1891920" y="707886"/>
                </a:cubicBezTo>
                <a:cubicBezTo>
                  <a:pt x="1716618" y="703860"/>
                  <a:pt x="1535156" y="682431"/>
                  <a:pt x="1378065" y="707886"/>
                </a:cubicBezTo>
                <a:cubicBezTo>
                  <a:pt x="1220974" y="733341"/>
                  <a:pt x="1060701" y="725926"/>
                  <a:pt x="829175" y="707886"/>
                </a:cubicBezTo>
                <a:cubicBezTo>
                  <a:pt x="597649" y="689847"/>
                  <a:pt x="284087" y="707537"/>
                  <a:pt x="0" y="707886"/>
                </a:cubicBezTo>
                <a:cubicBezTo>
                  <a:pt x="-8569" y="588628"/>
                  <a:pt x="-7093" y="471262"/>
                  <a:pt x="0" y="346864"/>
                </a:cubicBezTo>
                <a:cubicBezTo>
                  <a:pt x="7093" y="222466"/>
                  <a:pt x="-2796" y="95873"/>
                  <a:pt x="0" y="0"/>
                </a:cubicBezTo>
                <a:close/>
              </a:path>
            </a:pathLst>
          </a:custGeom>
          <a:solidFill>
            <a:srgbClr val="FF33C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894686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60093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Oxaloacetate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913D7A96-A9F5-4F84-A4F1-8418FB163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9192" y="2323714"/>
            <a:ext cx="2070208" cy="707886"/>
          </a:xfrm>
          <a:custGeom>
            <a:avLst/>
            <a:gdLst>
              <a:gd name="connsiteX0" fmla="*/ 0 w 2070208"/>
              <a:gd name="connsiteY0" fmla="*/ 0 h 707886"/>
              <a:gd name="connsiteX1" fmla="*/ 690069 w 2070208"/>
              <a:gd name="connsiteY1" fmla="*/ 0 h 707886"/>
              <a:gd name="connsiteX2" fmla="*/ 1380139 w 2070208"/>
              <a:gd name="connsiteY2" fmla="*/ 0 h 707886"/>
              <a:gd name="connsiteX3" fmla="*/ 2070208 w 2070208"/>
              <a:gd name="connsiteY3" fmla="*/ 0 h 707886"/>
              <a:gd name="connsiteX4" fmla="*/ 2070208 w 2070208"/>
              <a:gd name="connsiteY4" fmla="*/ 346864 h 707886"/>
              <a:gd name="connsiteX5" fmla="*/ 2070208 w 2070208"/>
              <a:gd name="connsiteY5" fmla="*/ 707886 h 707886"/>
              <a:gd name="connsiteX6" fmla="*/ 1338735 w 2070208"/>
              <a:gd name="connsiteY6" fmla="*/ 707886 h 707886"/>
              <a:gd name="connsiteX7" fmla="*/ 627963 w 2070208"/>
              <a:gd name="connsiteY7" fmla="*/ 707886 h 707886"/>
              <a:gd name="connsiteX8" fmla="*/ 0 w 2070208"/>
              <a:gd name="connsiteY8" fmla="*/ 707886 h 707886"/>
              <a:gd name="connsiteX9" fmla="*/ 0 w 2070208"/>
              <a:gd name="connsiteY9" fmla="*/ 346864 h 707886"/>
              <a:gd name="connsiteX10" fmla="*/ 0 w 2070208"/>
              <a:gd name="connsiteY10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0208" h="707886" fill="none" extrusionOk="0">
                <a:moveTo>
                  <a:pt x="0" y="0"/>
                </a:moveTo>
                <a:cubicBezTo>
                  <a:pt x="267558" y="-33346"/>
                  <a:pt x="368024" y="-33352"/>
                  <a:pt x="690069" y="0"/>
                </a:cubicBezTo>
                <a:cubicBezTo>
                  <a:pt x="1012114" y="33352"/>
                  <a:pt x="1143477" y="-16592"/>
                  <a:pt x="1380139" y="0"/>
                </a:cubicBezTo>
                <a:cubicBezTo>
                  <a:pt x="1616801" y="16592"/>
                  <a:pt x="1804162" y="7638"/>
                  <a:pt x="2070208" y="0"/>
                </a:cubicBezTo>
                <a:cubicBezTo>
                  <a:pt x="2073709" y="97846"/>
                  <a:pt x="2073402" y="207719"/>
                  <a:pt x="2070208" y="346864"/>
                </a:cubicBezTo>
                <a:cubicBezTo>
                  <a:pt x="2067014" y="486009"/>
                  <a:pt x="2077317" y="611234"/>
                  <a:pt x="2070208" y="707886"/>
                </a:cubicBezTo>
                <a:cubicBezTo>
                  <a:pt x="1921854" y="732639"/>
                  <a:pt x="1653862" y="680148"/>
                  <a:pt x="1338735" y="707886"/>
                </a:cubicBezTo>
                <a:cubicBezTo>
                  <a:pt x="1023608" y="735624"/>
                  <a:pt x="842963" y="694284"/>
                  <a:pt x="627963" y="707886"/>
                </a:cubicBezTo>
                <a:cubicBezTo>
                  <a:pt x="412963" y="721488"/>
                  <a:pt x="252121" y="709120"/>
                  <a:pt x="0" y="707886"/>
                </a:cubicBezTo>
                <a:cubicBezTo>
                  <a:pt x="-8254" y="545445"/>
                  <a:pt x="-12512" y="457847"/>
                  <a:pt x="0" y="346864"/>
                </a:cubicBezTo>
                <a:cubicBezTo>
                  <a:pt x="12512" y="235881"/>
                  <a:pt x="11657" y="104968"/>
                  <a:pt x="0" y="0"/>
                </a:cubicBezTo>
                <a:close/>
              </a:path>
              <a:path w="2070208" h="707886" stroke="0" extrusionOk="0">
                <a:moveTo>
                  <a:pt x="0" y="0"/>
                </a:moveTo>
                <a:cubicBezTo>
                  <a:pt x="249413" y="-25414"/>
                  <a:pt x="341795" y="-6753"/>
                  <a:pt x="669367" y="0"/>
                </a:cubicBezTo>
                <a:cubicBezTo>
                  <a:pt x="996939" y="6753"/>
                  <a:pt x="1033546" y="22218"/>
                  <a:pt x="1338735" y="0"/>
                </a:cubicBezTo>
                <a:cubicBezTo>
                  <a:pt x="1643924" y="-22218"/>
                  <a:pt x="1785173" y="-18409"/>
                  <a:pt x="2070208" y="0"/>
                </a:cubicBezTo>
                <a:cubicBezTo>
                  <a:pt x="2067307" y="134960"/>
                  <a:pt x="2074812" y="276428"/>
                  <a:pt x="2070208" y="368101"/>
                </a:cubicBezTo>
                <a:cubicBezTo>
                  <a:pt x="2065604" y="459774"/>
                  <a:pt x="2075314" y="547353"/>
                  <a:pt x="2070208" y="707886"/>
                </a:cubicBezTo>
                <a:cubicBezTo>
                  <a:pt x="1771645" y="722751"/>
                  <a:pt x="1567038" y="686545"/>
                  <a:pt x="1421543" y="707886"/>
                </a:cubicBezTo>
                <a:cubicBezTo>
                  <a:pt x="1276049" y="729227"/>
                  <a:pt x="979940" y="714246"/>
                  <a:pt x="793580" y="707886"/>
                </a:cubicBezTo>
                <a:cubicBezTo>
                  <a:pt x="607220" y="701526"/>
                  <a:pt x="266540" y="724900"/>
                  <a:pt x="0" y="707886"/>
                </a:cubicBezTo>
                <a:cubicBezTo>
                  <a:pt x="-2887" y="558112"/>
                  <a:pt x="1568" y="517371"/>
                  <a:pt x="0" y="339785"/>
                </a:cubicBezTo>
                <a:cubicBezTo>
                  <a:pt x="-1568" y="162199"/>
                  <a:pt x="13991" y="135953"/>
                  <a:pt x="0" y="0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894686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60093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Citrate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BD8ACDA-B443-E514-906D-AD364359ECE6}"/>
              </a:ext>
            </a:extLst>
          </p:cNvPr>
          <p:cNvSpPr/>
          <p:nvPr/>
        </p:nvSpPr>
        <p:spPr>
          <a:xfrm rot="1443817">
            <a:off x="8844702" y="3209566"/>
            <a:ext cx="647700" cy="1582652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80ABE7E-C69D-8F42-6310-9C7A881BD591}"/>
              </a:ext>
            </a:extLst>
          </p:cNvPr>
          <p:cNvSpPr/>
          <p:nvPr/>
        </p:nvSpPr>
        <p:spPr>
          <a:xfrm rot="4990198">
            <a:off x="6129361" y="4602857"/>
            <a:ext cx="647700" cy="1582652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2F8D063-5765-0F8F-72CD-1DEC53218B37}"/>
              </a:ext>
            </a:extLst>
          </p:cNvPr>
          <p:cNvSpPr/>
          <p:nvPr/>
        </p:nvSpPr>
        <p:spPr>
          <a:xfrm rot="7632045">
            <a:off x="3251021" y="3456636"/>
            <a:ext cx="647700" cy="1582652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08932C-3787-3D29-98E0-41905A2E52E2}"/>
              </a:ext>
            </a:extLst>
          </p:cNvPr>
          <p:cNvSpPr/>
          <p:nvPr/>
        </p:nvSpPr>
        <p:spPr>
          <a:xfrm>
            <a:off x="7234133" y="4686297"/>
            <a:ext cx="21387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Enzyme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D1F8C7-9266-2C18-C896-761572555D3D}"/>
              </a:ext>
            </a:extLst>
          </p:cNvPr>
          <p:cNvSpPr/>
          <p:nvPr/>
        </p:nvSpPr>
        <p:spPr>
          <a:xfrm>
            <a:off x="3249442" y="4674960"/>
            <a:ext cx="2782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Controlled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011D24-EA4E-A453-3F5F-91DB20E13D33}"/>
              </a:ext>
            </a:extLst>
          </p:cNvPr>
          <p:cNvSpPr/>
          <p:nvPr/>
        </p:nvSpPr>
        <p:spPr>
          <a:xfrm>
            <a:off x="1520755" y="3113078"/>
            <a:ext cx="16030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Steps</a:t>
            </a:r>
          </a:p>
        </p:txBody>
      </p:sp>
      <p:sp>
        <p:nvSpPr>
          <p:cNvPr id="19" name="Arrow: U-Turn 18">
            <a:extLst>
              <a:ext uri="{FF2B5EF4-FFF2-40B4-BE49-F238E27FC236}">
                <a16:creationId xmlns:a16="http://schemas.microsoft.com/office/drawing/2014/main" id="{5DCBB17E-6F54-AF17-7CA8-149D4F72E05C}"/>
              </a:ext>
            </a:extLst>
          </p:cNvPr>
          <p:cNvSpPr/>
          <p:nvPr/>
        </p:nvSpPr>
        <p:spPr>
          <a:xfrm rot="4205509" flipV="1">
            <a:off x="1890123" y="4959067"/>
            <a:ext cx="1200910" cy="1230235"/>
          </a:xfrm>
          <a:prstGeom prst="uturnArrow">
            <a:avLst>
              <a:gd name="adj1" fmla="val 17042"/>
              <a:gd name="adj2" fmla="val 25000"/>
              <a:gd name="adj3" fmla="val 23494"/>
              <a:gd name="adj4" fmla="val 43347"/>
              <a:gd name="adj5" fmla="val 7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278914-F739-5446-931B-0C52BE9014D2}"/>
              </a:ext>
            </a:extLst>
          </p:cNvPr>
          <p:cNvSpPr/>
          <p:nvPr/>
        </p:nvSpPr>
        <p:spPr>
          <a:xfrm rot="20405509">
            <a:off x="2316737" y="4643244"/>
            <a:ext cx="1247457" cy="400110"/>
          </a:xfrm>
          <a:prstGeom prst="rect">
            <a:avLst/>
          </a:prstGeom>
          <a:solidFill>
            <a:srgbClr val="EED836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ADP + Pi</a:t>
            </a:r>
          </a:p>
        </p:txBody>
      </p: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FA838AFF-2F64-B36F-EB49-059DCEF5A5A3}"/>
              </a:ext>
            </a:extLst>
          </p:cNvPr>
          <p:cNvSpPr/>
          <p:nvPr/>
        </p:nvSpPr>
        <p:spPr>
          <a:xfrm rot="582934">
            <a:off x="2816992" y="5286260"/>
            <a:ext cx="1615770" cy="1312864"/>
          </a:xfrm>
          <a:prstGeom prst="irregularSeal1">
            <a:avLst/>
          </a:prstGeom>
          <a:solidFill>
            <a:srgbClr val="EE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B0D412-5970-08F4-1C4C-851D6B0287C5}"/>
              </a:ext>
            </a:extLst>
          </p:cNvPr>
          <p:cNvSpPr/>
          <p:nvPr/>
        </p:nvSpPr>
        <p:spPr>
          <a:xfrm>
            <a:off x="3157807" y="5681082"/>
            <a:ext cx="874470" cy="523220"/>
          </a:xfrm>
          <a:prstGeom prst="rect">
            <a:avLst/>
          </a:prstGeom>
          <a:solidFill>
            <a:srgbClr val="EED836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ATP</a:t>
            </a:r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D313B792-4EAF-5F05-0C46-94E2035CB4FD}"/>
              </a:ext>
            </a:extLst>
          </p:cNvPr>
          <p:cNvSpPr/>
          <p:nvPr/>
        </p:nvSpPr>
        <p:spPr>
          <a:xfrm rot="4958644">
            <a:off x="9374476" y="4742057"/>
            <a:ext cx="1264552" cy="108375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0B5467-44C4-E570-D752-D5133DB07D35}"/>
              </a:ext>
            </a:extLst>
          </p:cNvPr>
          <p:cNvSpPr/>
          <p:nvPr/>
        </p:nvSpPr>
        <p:spPr>
          <a:xfrm>
            <a:off x="9600731" y="5859754"/>
            <a:ext cx="16720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Carbon Dioxide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6" name="Arrow: U-Turn 25">
            <a:extLst>
              <a:ext uri="{FF2B5EF4-FFF2-40B4-BE49-F238E27FC236}">
                <a16:creationId xmlns:a16="http://schemas.microsoft.com/office/drawing/2014/main" id="{D567B039-A15A-7C4B-F1CD-8CDF8BAAF465}"/>
              </a:ext>
            </a:extLst>
          </p:cNvPr>
          <p:cNvSpPr/>
          <p:nvPr/>
        </p:nvSpPr>
        <p:spPr>
          <a:xfrm rot="5400000">
            <a:off x="7933427" y="3418974"/>
            <a:ext cx="898920" cy="1183794"/>
          </a:xfrm>
          <a:prstGeom prst="uturnArrow">
            <a:avLst>
              <a:gd name="adj1" fmla="val 21268"/>
              <a:gd name="adj2" fmla="val 25000"/>
              <a:gd name="adj3" fmla="val 29839"/>
              <a:gd name="adj4" fmla="val 43750"/>
              <a:gd name="adj5" fmla="val 7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8A0E1D-F7DA-D120-17F6-F8A63C9E889A}"/>
              </a:ext>
            </a:extLst>
          </p:cNvPr>
          <p:cNvSpPr/>
          <p:nvPr/>
        </p:nvSpPr>
        <p:spPr>
          <a:xfrm>
            <a:off x="7047393" y="3344272"/>
            <a:ext cx="1123193" cy="46166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NAD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F75DFA-2EA0-8086-1940-C17690F5235C}"/>
              </a:ext>
            </a:extLst>
          </p:cNvPr>
          <p:cNvSpPr/>
          <p:nvPr/>
        </p:nvSpPr>
        <p:spPr>
          <a:xfrm>
            <a:off x="6612603" y="3990228"/>
            <a:ext cx="1357231" cy="46166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NADH</a:t>
            </a:r>
          </a:p>
        </p:txBody>
      </p:sp>
    </p:spTree>
    <p:extLst>
      <p:ext uri="{BB962C8B-B14F-4D97-AF65-F5344CB8AC3E}">
        <p14:creationId xmlns:p14="http://schemas.microsoft.com/office/powerpoint/2010/main" val="89190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C89931-7D69-0E60-852B-4BD9A710840B}"/>
              </a:ext>
            </a:extLst>
          </p:cNvPr>
          <p:cNvSpPr txBox="1">
            <a:spLocks noChangeArrowheads="1"/>
          </p:cNvSpPr>
          <p:nvPr/>
        </p:nvSpPr>
        <p:spPr>
          <a:xfrm>
            <a:off x="1379574" y="1844675"/>
            <a:ext cx="9432851" cy="2725110"/>
          </a:xfrm>
          <a:custGeom>
            <a:avLst/>
            <a:gdLst>
              <a:gd name="connsiteX0" fmla="*/ 0 w 9432851"/>
              <a:gd name="connsiteY0" fmla="*/ 0 h 2725110"/>
              <a:gd name="connsiteX1" fmla="*/ 673775 w 9432851"/>
              <a:gd name="connsiteY1" fmla="*/ 0 h 2725110"/>
              <a:gd name="connsiteX2" fmla="*/ 1441879 w 9432851"/>
              <a:gd name="connsiteY2" fmla="*/ 0 h 2725110"/>
              <a:gd name="connsiteX3" fmla="*/ 2209982 w 9432851"/>
              <a:gd name="connsiteY3" fmla="*/ 0 h 2725110"/>
              <a:gd name="connsiteX4" fmla="*/ 3072414 w 9432851"/>
              <a:gd name="connsiteY4" fmla="*/ 0 h 2725110"/>
              <a:gd name="connsiteX5" fmla="*/ 3651861 w 9432851"/>
              <a:gd name="connsiteY5" fmla="*/ 0 h 2725110"/>
              <a:gd name="connsiteX6" fmla="*/ 4325636 w 9432851"/>
              <a:gd name="connsiteY6" fmla="*/ 0 h 2725110"/>
              <a:gd name="connsiteX7" fmla="*/ 4905083 w 9432851"/>
              <a:gd name="connsiteY7" fmla="*/ 0 h 2725110"/>
              <a:gd name="connsiteX8" fmla="*/ 5484529 w 9432851"/>
              <a:gd name="connsiteY8" fmla="*/ 0 h 2725110"/>
              <a:gd name="connsiteX9" fmla="*/ 5969647 w 9432851"/>
              <a:gd name="connsiteY9" fmla="*/ 0 h 2725110"/>
              <a:gd name="connsiteX10" fmla="*/ 6549094 w 9432851"/>
              <a:gd name="connsiteY10" fmla="*/ 0 h 2725110"/>
              <a:gd name="connsiteX11" fmla="*/ 7222869 w 9432851"/>
              <a:gd name="connsiteY11" fmla="*/ 0 h 2725110"/>
              <a:gd name="connsiteX12" fmla="*/ 7707987 w 9432851"/>
              <a:gd name="connsiteY12" fmla="*/ 0 h 2725110"/>
              <a:gd name="connsiteX13" fmla="*/ 8193105 w 9432851"/>
              <a:gd name="connsiteY13" fmla="*/ 0 h 2725110"/>
              <a:gd name="connsiteX14" fmla="*/ 8772551 w 9432851"/>
              <a:gd name="connsiteY14" fmla="*/ 0 h 2725110"/>
              <a:gd name="connsiteX15" fmla="*/ 9432851 w 9432851"/>
              <a:gd name="connsiteY15" fmla="*/ 0 h 2725110"/>
              <a:gd name="connsiteX16" fmla="*/ 9432851 w 9432851"/>
              <a:gd name="connsiteY16" fmla="*/ 599524 h 2725110"/>
              <a:gd name="connsiteX17" fmla="*/ 9432851 w 9432851"/>
              <a:gd name="connsiteY17" fmla="*/ 1308053 h 2725110"/>
              <a:gd name="connsiteX18" fmla="*/ 9432851 w 9432851"/>
              <a:gd name="connsiteY18" fmla="*/ 2016581 h 2725110"/>
              <a:gd name="connsiteX19" fmla="*/ 9432851 w 9432851"/>
              <a:gd name="connsiteY19" fmla="*/ 2725110 h 2725110"/>
              <a:gd name="connsiteX20" fmla="*/ 9042061 w 9432851"/>
              <a:gd name="connsiteY20" fmla="*/ 2725110 h 2725110"/>
              <a:gd name="connsiteX21" fmla="*/ 8651272 w 9432851"/>
              <a:gd name="connsiteY21" fmla="*/ 2725110 h 2725110"/>
              <a:gd name="connsiteX22" fmla="*/ 7788840 w 9432851"/>
              <a:gd name="connsiteY22" fmla="*/ 2725110 h 2725110"/>
              <a:gd name="connsiteX23" fmla="*/ 7303722 w 9432851"/>
              <a:gd name="connsiteY23" fmla="*/ 2725110 h 2725110"/>
              <a:gd name="connsiteX24" fmla="*/ 6724275 w 9432851"/>
              <a:gd name="connsiteY24" fmla="*/ 2725110 h 2725110"/>
              <a:gd name="connsiteX25" fmla="*/ 5956172 w 9432851"/>
              <a:gd name="connsiteY25" fmla="*/ 2725110 h 2725110"/>
              <a:gd name="connsiteX26" fmla="*/ 5565382 w 9432851"/>
              <a:gd name="connsiteY26" fmla="*/ 2725110 h 2725110"/>
              <a:gd name="connsiteX27" fmla="*/ 4985936 w 9432851"/>
              <a:gd name="connsiteY27" fmla="*/ 2725110 h 2725110"/>
              <a:gd name="connsiteX28" fmla="*/ 4500817 w 9432851"/>
              <a:gd name="connsiteY28" fmla="*/ 2725110 h 2725110"/>
              <a:gd name="connsiteX29" fmla="*/ 3921371 w 9432851"/>
              <a:gd name="connsiteY29" fmla="*/ 2725110 h 2725110"/>
              <a:gd name="connsiteX30" fmla="*/ 3247596 w 9432851"/>
              <a:gd name="connsiteY30" fmla="*/ 2725110 h 2725110"/>
              <a:gd name="connsiteX31" fmla="*/ 2385164 w 9432851"/>
              <a:gd name="connsiteY31" fmla="*/ 2725110 h 2725110"/>
              <a:gd name="connsiteX32" fmla="*/ 1900046 w 9432851"/>
              <a:gd name="connsiteY32" fmla="*/ 2725110 h 2725110"/>
              <a:gd name="connsiteX33" fmla="*/ 1509256 w 9432851"/>
              <a:gd name="connsiteY33" fmla="*/ 2725110 h 2725110"/>
              <a:gd name="connsiteX34" fmla="*/ 646824 w 9432851"/>
              <a:gd name="connsiteY34" fmla="*/ 2725110 h 2725110"/>
              <a:gd name="connsiteX35" fmla="*/ 0 w 9432851"/>
              <a:gd name="connsiteY35" fmla="*/ 2725110 h 2725110"/>
              <a:gd name="connsiteX36" fmla="*/ 0 w 9432851"/>
              <a:gd name="connsiteY36" fmla="*/ 2125586 h 2725110"/>
              <a:gd name="connsiteX37" fmla="*/ 0 w 9432851"/>
              <a:gd name="connsiteY37" fmla="*/ 1471559 h 2725110"/>
              <a:gd name="connsiteX38" fmla="*/ 0 w 9432851"/>
              <a:gd name="connsiteY38" fmla="*/ 817533 h 2725110"/>
              <a:gd name="connsiteX39" fmla="*/ 0 w 9432851"/>
              <a:gd name="connsiteY39" fmla="*/ 0 h 272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432851" h="2725110" fill="none" extrusionOk="0">
                <a:moveTo>
                  <a:pt x="0" y="0"/>
                </a:moveTo>
                <a:cubicBezTo>
                  <a:pt x="261804" y="-25526"/>
                  <a:pt x="518555" y="33464"/>
                  <a:pt x="673775" y="0"/>
                </a:cubicBezTo>
                <a:cubicBezTo>
                  <a:pt x="828996" y="-33464"/>
                  <a:pt x="1157474" y="30829"/>
                  <a:pt x="1441879" y="0"/>
                </a:cubicBezTo>
                <a:cubicBezTo>
                  <a:pt x="1726284" y="-30829"/>
                  <a:pt x="1943182" y="-11220"/>
                  <a:pt x="2209982" y="0"/>
                </a:cubicBezTo>
                <a:cubicBezTo>
                  <a:pt x="2476782" y="11220"/>
                  <a:pt x="2830234" y="14376"/>
                  <a:pt x="3072414" y="0"/>
                </a:cubicBezTo>
                <a:cubicBezTo>
                  <a:pt x="3314594" y="-14376"/>
                  <a:pt x="3457207" y="8944"/>
                  <a:pt x="3651861" y="0"/>
                </a:cubicBezTo>
                <a:cubicBezTo>
                  <a:pt x="3846515" y="-8944"/>
                  <a:pt x="4014373" y="9948"/>
                  <a:pt x="4325636" y="0"/>
                </a:cubicBezTo>
                <a:cubicBezTo>
                  <a:pt x="4636899" y="-9948"/>
                  <a:pt x="4650610" y="11704"/>
                  <a:pt x="4905083" y="0"/>
                </a:cubicBezTo>
                <a:cubicBezTo>
                  <a:pt x="5159556" y="-11704"/>
                  <a:pt x="5273656" y="-24436"/>
                  <a:pt x="5484529" y="0"/>
                </a:cubicBezTo>
                <a:cubicBezTo>
                  <a:pt x="5695402" y="24436"/>
                  <a:pt x="5821503" y="18255"/>
                  <a:pt x="5969647" y="0"/>
                </a:cubicBezTo>
                <a:cubicBezTo>
                  <a:pt x="6117791" y="-18255"/>
                  <a:pt x="6329672" y="-23281"/>
                  <a:pt x="6549094" y="0"/>
                </a:cubicBezTo>
                <a:cubicBezTo>
                  <a:pt x="6768516" y="23281"/>
                  <a:pt x="7071584" y="-25035"/>
                  <a:pt x="7222869" y="0"/>
                </a:cubicBezTo>
                <a:cubicBezTo>
                  <a:pt x="7374155" y="25035"/>
                  <a:pt x="7554778" y="-2064"/>
                  <a:pt x="7707987" y="0"/>
                </a:cubicBezTo>
                <a:cubicBezTo>
                  <a:pt x="7861196" y="2064"/>
                  <a:pt x="8017012" y="-3152"/>
                  <a:pt x="8193105" y="0"/>
                </a:cubicBezTo>
                <a:cubicBezTo>
                  <a:pt x="8369198" y="3152"/>
                  <a:pt x="8588567" y="20667"/>
                  <a:pt x="8772551" y="0"/>
                </a:cubicBezTo>
                <a:cubicBezTo>
                  <a:pt x="8956535" y="-20667"/>
                  <a:pt x="9146805" y="-21737"/>
                  <a:pt x="9432851" y="0"/>
                </a:cubicBezTo>
                <a:cubicBezTo>
                  <a:pt x="9431615" y="125491"/>
                  <a:pt x="9444218" y="360714"/>
                  <a:pt x="9432851" y="599524"/>
                </a:cubicBezTo>
                <a:cubicBezTo>
                  <a:pt x="9421484" y="838334"/>
                  <a:pt x="9400825" y="1116656"/>
                  <a:pt x="9432851" y="1308053"/>
                </a:cubicBezTo>
                <a:cubicBezTo>
                  <a:pt x="9464877" y="1499450"/>
                  <a:pt x="9403071" y="1746890"/>
                  <a:pt x="9432851" y="2016581"/>
                </a:cubicBezTo>
                <a:cubicBezTo>
                  <a:pt x="9462631" y="2286272"/>
                  <a:pt x="9416026" y="2449456"/>
                  <a:pt x="9432851" y="2725110"/>
                </a:cubicBezTo>
                <a:cubicBezTo>
                  <a:pt x="9298878" y="2732124"/>
                  <a:pt x="9160901" y="2708506"/>
                  <a:pt x="9042061" y="2725110"/>
                </a:cubicBezTo>
                <a:cubicBezTo>
                  <a:pt x="8923221" y="2741715"/>
                  <a:pt x="8783281" y="2729813"/>
                  <a:pt x="8651272" y="2725110"/>
                </a:cubicBezTo>
                <a:cubicBezTo>
                  <a:pt x="8519263" y="2720407"/>
                  <a:pt x="8157775" y="2696041"/>
                  <a:pt x="7788840" y="2725110"/>
                </a:cubicBezTo>
                <a:cubicBezTo>
                  <a:pt x="7419905" y="2754179"/>
                  <a:pt x="7504155" y="2725741"/>
                  <a:pt x="7303722" y="2725110"/>
                </a:cubicBezTo>
                <a:cubicBezTo>
                  <a:pt x="7103289" y="2724479"/>
                  <a:pt x="6930941" y="2714924"/>
                  <a:pt x="6724275" y="2725110"/>
                </a:cubicBezTo>
                <a:cubicBezTo>
                  <a:pt x="6517609" y="2735296"/>
                  <a:pt x="6237687" y="2706451"/>
                  <a:pt x="5956172" y="2725110"/>
                </a:cubicBezTo>
                <a:cubicBezTo>
                  <a:pt x="5674657" y="2743769"/>
                  <a:pt x="5758133" y="2709300"/>
                  <a:pt x="5565382" y="2725110"/>
                </a:cubicBezTo>
                <a:cubicBezTo>
                  <a:pt x="5372631" y="2740921"/>
                  <a:pt x="5167726" y="2751238"/>
                  <a:pt x="4985936" y="2725110"/>
                </a:cubicBezTo>
                <a:cubicBezTo>
                  <a:pt x="4804146" y="2698982"/>
                  <a:pt x="4713869" y="2740727"/>
                  <a:pt x="4500817" y="2725110"/>
                </a:cubicBezTo>
                <a:cubicBezTo>
                  <a:pt x="4287765" y="2709493"/>
                  <a:pt x="4193816" y="2738036"/>
                  <a:pt x="3921371" y="2725110"/>
                </a:cubicBezTo>
                <a:cubicBezTo>
                  <a:pt x="3648926" y="2712184"/>
                  <a:pt x="3395944" y="2705626"/>
                  <a:pt x="3247596" y="2725110"/>
                </a:cubicBezTo>
                <a:cubicBezTo>
                  <a:pt x="3099248" y="2744594"/>
                  <a:pt x="2717529" y="2713320"/>
                  <a:pt x="2385164" y="2725110"/>
                </a:cubicBezTo>
                <a:cubicBezTo>
                  <a:pt x="2052799" y="2736900"/>
                  <a:pt x="2029664" y="2702370"/>
                  <a:pt x="1900046" y="2725110"/>
                </a:cubicBezTo>
                <a:cubicBezTo>
                  <a:pt x="1770428" y="2747850"/>
                  <a:pt x="1627821" y="2716555"/>
                  <a:pt x="1509256" y="2725110"/>
                </a:cubicBezTo>
                <a:cubicBezTo>
                  <a:pt x="1390691" y="2733666"/>
                  <a:pt x="960620" y="2725923"/>
                  <a:pt x="646824" y="2725110"/>
                </a:cubicBezTo>
                <a:cubicBezTo>
                  <a:pt x="333028" y="2724297"/>
                  <a:pt x="131994" y="2737798"/>
                  <a:pt x="0" y="2725110"/>
                </a:cubicBezTo>
                <a:cubicBezTo>
                  <a:pt x="-15340" y="2505197"/>
                  <a:pt x="-3953" y="2273929"/>
                  <a:pt x="0" y="2125586"/>
                </a:cubicBezTo>
                <a:cubicBezTo>
                  <a:pt x="3953" y="1977243"/>
                  <a:pt x="15866" y="1707887"/>
                  <a:pt x="0" y="1471559"/>
                </a:cubicBezTo>
                <a:cubicBezTo>
                  <a:pt x="-15866" y="1235231"/>
                  <a:pt x="-9346" y="1064821"/>
                  <a:pt x="0" y="817533"/>
                </a:cubicBezTo>
                <a:cubicBezTo>
                  <a:pt x="9346" y="570245"/>
                  <a:pt x="32793" y="288299"/>
                  <a:pt x="0" y="0"/>
                </a:cubicBezTo>
                <a:close/>
              </a:path>
              <a:path w="9432851" h="2725110" stroke="0" extrusionOk="0">
                <a:moveTo>
                  <a:pt x="0" y="0"/>
                </a:moveTo>
                <a:cubicBezTo>
                  <a:pt x="118841" y="5365"/>
                  <a:pt x="199148" y="-5801"/>
                  <a:pt x="390790" y="0"/>
                </a:cubicBezTo>
                <a:cubicBezTo>
                  <a:pt x="582432" y="5801"/>
                  <a:pt x="690662" y="12753"/>
                  <a:pt x="875908" y="0"/>
                </a:cubicBezTo>
                <a:cubicBezTo>
                  <a:pt x="1061154" y="-12753"/>
                  <a:pt x="1219164" y="22336"/>
                  <a:pt x="1361026" y="0"/>
                </a:cubicBezTo>
                <a:cubicBezTo>
                  <a:pt x="1502888" y="-22336"/>
                  <a:pt x="1768810" y="-12720"/>
                  <a:pt x="2034801" y="0"/>
                </a:cubicBezTo>
                <a:cubicBezTo>
                  <a:pt x="2300793" y="12720"/>
                  <a:pt x="2335232" y="-3262"/>
                  <a:pt x="2425590" y="0"/>
                </a:cubicBezTo>
                <a:cubicBezTo>
                  <a:pt x="2515948" y="3262"/>
                  <a:pt x="3009760" y="-14980"/>
                  <a:pt x="3288022" y="0"/>
                </a:cubicBezTo>
                <a:cubicBezTo>
                  <a:pt x="3566284" y="14980"/>
                  <a:pt x="3525529" y="-2603"/>
                  <a:pt x="3678812" y="0"/>
                </a:cubicBezTo>
                <a:cubicBezTo>
                  <a:pt x="3832095" y="2603"/>
                  <a:pt x="4231027" y="-25996"/>
                  <a:pt x="4541244" y="0"/>
                </a:cubicBezTo>
                <a:cubicBezTo>
                  <a:pt x="4851461" y="25996"/>
                  <a:pt x="4796147" y="18809"/>
                  <a:pt x="5026362" y="0"/>
                </a:cubicBezTo>
                <a:cubicBezTo>
                  <a:pt x="5256577" y="-18809"/>
                  <a:pt x="5510145" y="27681"/>
                  <a:pt x="5700137" y="0"/>
                </a:cubicBezTo>
                <a:cubicBezTo>
                  <a:pt x="5890130" y="-27681"/>
                  <a:pt x="6137346" y="2665"/>
                  <a:pt x="6562569" y="0"/>
                </a:cubicBezTo>
                <a:cubicBezTo>
                  <a:pt x="6987792" y="-2665"/>
                  <a:pt x="7057762" y="5142"/>
                  <a:pt x="7330673" y="0"/>
                </a:cubicBezTo>
                <a:cubicBezTo>
                  <a:pt x="7603584" y="-5142"/>
                  <a:pt x="7817041" y="359"/>
                  <a:pt x="8098776" y="0"/>
                </a:cubicBezTo>
                <a:cubicBezTo>
                  <a:pt x="8380511" y="-359"/>
                  <a:pt x="8367239" y="9245"/>
                  <a:pt x="8583894" y="0"/>
                </a:cubicBezTo>
                <a:cubicBezTo>
                  <a:pt x="8800549" y="-9245"/>
                  <a:pt x="9026052" y="-26957"/>
                  <a:pt x="9432851" y="0"/>
                </a:cubicBezTo>
                <a:cubicBezTo>
                  <a:pt x="9442899" y="217032"/>
                  <a:pt x="9442379" y="473373"/>
                  <a:pt x="9432851" y="626775"/>
                </a:cubicBezTo>
                <a:cubicBezTo>
                  <a:pt x="9423323" y="780178"/>
                  <a:pt x="9417737" y="1072423"/>
                  <a:pt x="9432851" y="1253551"/>
                </a:cubicBezTo>
                <a:cubicBezTo>
                  <a:pt x="9447965" y="1434679"/>
                  <a:pt x="9413583" y="1691011"/>
                  <a:pt x="9432851" y="1962079"/>
                </a:cubicBezTo>
                <a:cubicBezTo>
                  <a:pt x="9452119" y="2233147"/>
                  <a:pt x="9406542" y="2452826"/>
                  <a:pt x="9432851" y="2725110"/>
                </a:cubicBezTo>
                <a:cubicBezTo>
                  <a:pt x="9208862" y="2755759"/>
                  <a:pt x="9033233" y="2714490"/>
                  <a:pt x="8759076" y="2725110"/>
                </a:cubicBezTo>
                <a:cubicBezTo>
                  <a:pt x="8484919" y="2735730"/>
                  <a:pt x="8258144" y="2734740"/>
                  <a:pt x="7896644" y="2725110"/>
                </a:cubicBezTo>
                <a:cubicBezTo>
                  <a:pt x="7535144" y="2715480"/>
                  <a:pt x="7416588" y="2707572"/>
                  <a:pt x="7034212" y="2725110"/>
                </a:cubicBezTo>
                <a:cubicBezTo>
                  <a:pt x="6651836" y="2742648"/>
                  <a:pt x="6528969" y="2752392"/>
                  <a:pt x="6171780" y="2725110"/>
                </a:cubicBezTo>
                <a:cubicBezTo>
                  <a:pt x="5814591" y="2697828"/>
                  <a:pt x="5668204" y="2726083"/>
                  <a:pt x="5403676" y="2725110"/>
                </a:cubicBezTo>
                <a:cubicBezTo>
                  <a:pt x="5139148" y="2724137"/>
                  <a:pt x="4846861" y="2748212"/>
                  <a:pt x="4541244" y="2725110"/>
                </a:cubicBezTo>
                <a:cubicBezTo>
                  <a:pt x="4235627" y="2702008"/>
                  <a:pt x="4236524" y="2733910"/>
                  <a:pt x="4150454" y="2725110"/>
                </a:cubicBezTo>
                <a:cubicBezTo>
                  <a:pt x="4064384" y="2716311"/>
                  <a:pt x="3795249" y="2726864"/>
                  <a:pt x="3476679" y="2725110"/>
                </a:cubicBezTo>
                <a:cubicBezTo>
                  <a:pt x="3158109" y="2723356"/>
                  <a:pt x="3212588" y="2725269"/>
                  <a:pt x="3085890" y="2725110"/>
                </a:cubicBezTo>
                <a:cubicBezTo>
                  <a:pt x="2959192" y="2724951"/>
                  <a:pt x="2834601" y="2716151"/>
                  <a:pt x="2695100" y="2725110"/>
                </a:cubicBezTo>
                <a:cubicBezTo>
                  <a:pt x="2555599" y="2734070"/>
                  <a:pt x="2044228" y="2691654"/>
                  <a:pt x="1832668" y="2725110"/>
                </a:cubicBezTo>
                <a:cubicBezTo>
                  <a:pt x="1621108" y="2758566"/>
                  <a:pt x="1596315" y="2707563"/>
                  <a:pt x="1441879" y="2725110"/>
                </a:cubicBezTo>
                <a:cubicBezTo>
                  <a:pt x="1287443" y="2742657"/>
                  <a:pt x="1026545" y="2724681"/>
                  <a:pt x="768104" y="2725110"/>
                </a:cubicBezTo>
                <a:cubicBezTo>
                  <a:pt x="509663" y="2725539"/>
                  <a:pt x="161159" y="2739532"/>
                  <a:pt x="0" y="2725110"/>
                </a:cubicBezTo>
                <a:cubicBezTo>
                  <a:pt x="4372" y="2539013"/>
                  <a:pt x="17495" y="2373084"/>
                  <a:pt x="0" y="2125586"/>
                </a:cubicBezTo>
                <a:cubicBezTo>
                  <a:pt x="-17495" y="1878088"/>
                  <a:pt x="-1291" y="1647573"/>
                  <a:pt x="0" y="1498811"/>
                </a:cubicBezTo>
                <a:cubicBezTo>
                  <a:pt x="1291" y="1350049"/>
                  <a:pt x="-26505" y="1136926"/>
                  <a:pt x="0" y="844784"/>
                </a:cubicBezTo>
                <a:cubicBezTo>
                  <a:pt x="26505" y="552642"/>
                  <a:pt x="-28786" y="396224"/>
                  <a:pt x="0" y="0"/>
                </a:cubicBezTo>
                <a:close/>
              </a:path>
            </a:pathLst>
          </a:custGeom>
          <a:solidFill>
            <a:srgbClr val="FE9D6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112814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>
                <a:latin typeface="Arial Rounded MT Bold" panose="020F0704030504030204" pitchFamily="34" charset="0"/>
              </a:rPr>
              <a:t>Dehydrogenase enzymes remove hydrogen ions and electrons and pass them onto the coenzyme NAD to form NADH. </a:t>
            </a:r>
          </a:p>
          <a:p>
            <a:endParaRPr lang="en-GB" altLang="en-US" dirty="0">
              <a:latin typeface="Arial Rounded MT Bold" panose="020F0704030504030204" pitchFamily="34" charset="0"/>
            </a:endParaRPr>
          </a:p>
          <a:p>
            <a:r>
              <a:rPr lang="en-GB" altLang="en-US" dirty="0">
                <a:latin typeface="Arial Rounded MT Bold" panose="020F0704030504030204" pitchFamily="34" charset="0"/>
              </a:rPr>
              <a:t>This occurs in both Glycolysis and Citric Acid Cycle</a:t>
            </a:r>
          </a:p>
        </p:txBody>
      </p:sp>
    </p:spTree>
    <p:extLst>
      <p:ext uri="{BB962C8B-B14F-4D97-AF65-F5344CB8AC3E}">
        <p14:creationId xmlns:p14="http://schemas.microsoft.com/office/powerpoint/2010/main" val="535671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4D941-6FF7-CF28-7025-07D4211323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79173-97D4-63E5-D9C6-BB997E57090E}"/>
              </a:ext>
            </a:extLst>
          </p:cNvPr>
          <p:cNvSpPr/>
          <p:nvPr/>
        </p:nvSpPr>
        <p:spPr>
          <a:xfrm>
            <a:off x="1890788" y="0"/>
            <a:ext cx="84104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rgbClr val="00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Electron Transport Chain</a:t>
            </a:r>
          </a:p>
        </p:txBody>
      </p:sp>
      <p:pic>
        <p:nvPicPr>
          <p:cNvPr id="4098" name="Picture 2" descr="Electron Transport Chain (Music Video) - YouTube">
            <a:extLst>
              <a:ext uri="{FF2B5EF4-FFF2-40B4-BE49-F238E27FC236}">
                <a16:creationId xmlns:a16="http://schemas.microsoft.com/office/drawing/2014/main" id="{353737D9-A95A-483F-1ABF-342661653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 bwMode="auto">
          <a:xfrm>
            <a:off x="196533" y="1047750"/>
            <a:ext cx="11798933" cy="55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6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B373E8-B85A-C1D8-A66A-8C833830F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7"/>
          <a:stretch/>
        </p:blipFill>
        <p:spPr>
          <a:xfrm>
            <a:off x="261488" y="714589"/>
            <a:ext cx="11080239" cy="62894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47D36A-B667-67F3-665B-2E68EB4D509C}"/>
              </a:ext>
            </a:extLst>
          </p:cNvPr>
          <p:cNvSpPr/>
          <p:nvPr/>
        </p:nvSpPr>
        <p:spPr>
          <a:xfrm>
            <a:off x="261488" y="579536"/>
            <a:ext cx="3300745" cy="637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34B74B-DC58-C17E-F3BF-C3C50F64EB8A}"/>
              </a:ext>
            </a:extLst>
          </p:cNvPr>
          <p:cNvSpPr/>
          <p:nvPr/>
        </p:nvSpPr>
        <p:spPr>
          <a:xfrm>
            <a:off x="2795255" y="5024955"/>
            <a:ext cx="1700545" cy="480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599788-F9D6-AD5F-F127-C6A1497603FA}"/>
              </a:ext>
            </a:extLst>
          </p:cNvPr>
          <p:cNvSpPr/>
          <p:nvPr/>
        </p:nvSpPr>
        <p:spPr>
          <a:xfrm>
            <a:off x="2795255" y="4784707"/>
            <a:ext cx="1700545" cy="480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A5E202-7B86-C056-49B1-F749C4CC8BAA}"/>
              </a:ext>
            </a:extLst>
          </p:cNvPr>
          <p:cNvSpPr/>
          <p:nvPr/>
        </p:nvSpPr>
        <p:spPr>
          <a:xfrm>
            <a:off x="2673977" y="4523097"/>
            <a:ext cx="1700545" cy="480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985E66-1330-D492-53FA-56D817A46655}"/>
              </a:ext>
            </a:extLst>
          </p:cNvPr>
          <p:cNvSpPr/>
          <p:nvPr/>
        </p:nvSpPr>
        <p:spPr>
          <a:xfrm>
            <a:off x="6229350" y="5472628"/>
            <a:ext cx="838200" cy="895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61470D-D9FA-C3E1-E8F7-D35A533CF6C3}"/>
              </a:ext>
            </a:extLst>
          </p:cNvPr>
          <p:cNvSpPr/>
          <p:nvPr/>
        </p:nvSpPr>
        <p:spPr>
          <a:xfrm>
            <a:off x="344782" y="6220689"/>
            <a:ext cx="3300745" cy="637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17A1DB-FF00-9834-D769-C9879E7C2C09}"/>
              </a:ext>
            </a:extLst>
          </p:cNvPr>
          <p:cNvSpPr/>
          <p:nvPr/>
        </p:nvSpPr>
        <p:spPr>
          <a:xfrm>
            <a:off x="9241903" y="418801"/>
            <a:ext cx="2688609" cy="1323439"/>
          </a:xfrm>
          <a:custGeom>
            <a:avLst/>
            <a:gdLst>
              <a:gd name="connsiteX0" fmla="*/ 0 w 2688609"/>
              <a:gd name="connsiteY0" fmla="*/ 0 h 1323439"/>
              <a:gd name="connsiteX1" fmla="*/ 699038 w 2688609"/>
              <a:gd name="connsiteY1" fmla="*/ 0 h 1323439"/>
              <a:gd name="connsiteX2" fmla="*/ 1317418 w 2688609"/>
              <a:gd name="connsiteY2" fmla="*/ 0 h 1323439"/>
              <a:gd name="connsiteX3" fmla="*/ 1908912 w 2688609"/>
              <a:gd name="connsiteY3" fmla="*/ 0 h 1323439"/>
              <a:gd name="connsiteX4" fmla="*/ 2688609 w 2688609"/>
              <a:gd name="connsiteY4" fmla="*/ 0 h 1323439"/>
              <a:gd name="connsiteX5" fmla="*/ 2688609 w 2688609"/>
              <a:gd name="connsiteY5" fmla="*/ 674954 h 1323439"/>
              <a:gd name="connsiteX6" fmla="*/ 2688609 w 2688609"/>
              <a:gd name="connsiteY6" fmla="*/ 1323439 h 1323439"/>
              <a:gd name="connsiteX7" fmla="*/ 2016457 w 2688609"/>
              <a:gd name="connsiteY7" fmla="*/ 1323439 h 1323439"/>
              <a:gd name="connsiteX8" fmla="*/ 1398077 w 2688609"/>
              <a:gd name="connsiteY8" fmla="*/ 1323439 h 1323439"/>
              <a:gd name="connsiteX9" fmla="*/ 779697 w 2688609"/>
              <a:gd name="connsiteY9" fmla="*/ 1323439 h 1323439"/>
              <a:gd name="connsiteX10" fmla="*/ 0 w 2688609"/>
              <a:gd name="connsiteY10" fmla="*/ 1323439 h 1323439"/>
              <a:gd name="connsiteX11" fmla="*/ 0 w 2688609"/>
              <a:gd name="connsiteY11" fmla="*/ 688188 h 1323439"/>
              <a:gd name="connsiteX12" fmla="*/ 0 w 2688609"/>
              <a:gd name="connsiteY12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609" h="1323439" fill="none" extrusionOk="0">
                <a:moveTo>
                  <a:pt x="0" y="0"/>
                </a:moveTo>
                <a:cubicBezTo>
                  <a:pt x="347388" y="-20326"/>
                  <a:pt x="366399" y="15382"/>
                  <a:pt x="699038" y="0"/>
                </a:cubicBezTo>
                <a:cubicBezTo>
                  <a:pt x="1031677" y="-15382"/>
                  <a:pt x="1109900" y="-21493"/>
                  <a:pt x="1317418" y="0"/>
                </a:cubicBezTo>
                <a:cubicBezTo>
                  <a:pt x="1524936" y="21493"/>
                  <a:pt x="1724286" y="4394"/>
                  <a:pt x="1908912" y="0"/>
                </a:cubicBezTo>
                <a:cubicBezTo>
                  <a:pt x="2093538" y="-4394"/>
                  <a:pt x="2432308" y="33801"/>
                  <a:pt x="2688609" y="0"/>
                </a:cubicBezTo>
                <a:cubicBezTo>
                  <a:pt x="2665544" y="331718"/>
                  <a:pt x="2702055" y="394339"/>
                  <a:pt x="2688609" y="674954"/>
                </a:cubicBezTo>
                <a:cubicBezTo>
                  <a:pt x="2675163" y="955569"/>
                  <a:pt x="2670222" y="1188255"/>
                  <a:pt x="2688609" y="1323439"/>
                </a:cubicBezTo>
                <a:cubicBezTo>
                  <a:pt x="2513441" y="1342461"/>
                  <a:pt x="2277295" y="1299823"/>
                  <a:pt x="2016457" y="1323439"/>
                </a:cubicBezTo>
                <a:cubicBezTo>
                  <a:pt x="1755619" y="1347055"/>
                  <a:pt x="1668088" y="1344489"/>
                  <a:pt x="1398077" y="1323439"/>
                </a:cubicBezTo>
                <a:cubicBezTo>
                  <a:pt x="1128066" y="1302389"/>
                  <a:pt x="984418" y="1330234"/>
                  <a:pt x="779697" y="1323439"/>
                </a:cubicBezTo>
                <a:cubicBezTo>
                  <a:pt x="574976" y="1316644"/>
                  <a:pt x="332611" y="1360553"/>
                  <a:pt x="0" y="1323439"/>
                </a:cubicBezTo>
                <a:cubicBezTo>
                  <a:pt x="-21017" y="1109615"/>
                  <a:pt x="5525" y="885445"/>
                  <a:pt x="0" y="688188"/>
                </a:cubicBezTo>
                <a:cubicBezTo>
                  <a:pt x="-5525" y="490931"/>
                  <a:pt x="-7783" y="309407"/>
                  <a:pt x="0" y="0"/>
                </a:cubicBezTo>
                <a:close/>
              </a:path>
              <a:path w="2688609" h="1323439" stroke="0" extrusionOk="0">
                <a:moveTo>
                  <a:pt x="0" y="0"/>
                </a:moveTo>
                <a:cubicBezTo>
                  <a:pt x="140500" y="-1630"/>
                  <a:pt x="434174" y="-29329"/>
                  <a:pt x="591494" y="0"/>
                </a:cubicBezTo>
                <a:cubicBezTo>
                  <a:pt x="748814" y="29329"/>
                  <a:pt x="1043233" y="-29128"/>
                  <a:pt x="1182988" y="0"/>
                </a:cubicBezTo>
                <a:cubicBezTo>
                  <a:pt x="1322743" y="29128"/>
                  <a:pt x="1523665" y="574"/>
                  <a:pt x="1828254" y="0"/>
                </a:cubicBezTo>
                <a:cubicBezTo>
                  <a:pt x="2132843" y="-574"/>
                  <a:pt x="2337614" y="7532"/>
                  <a:pt x="2688609" y="0"/>
                </a:cubicBezTo>
                <a:cubicBezTo>
                  <a:pt x="2680214" y="263387"/>
                  <a:pt x="2718388" y="466142"/>
                  <a:pt x="2688609" y="674954"/>
                </a:cubicBezTo>
                <a:cubicBezTo>
                  <a:pt x="2658830" y="883766"/>
                  <a:pt x="2699136" y="1117883"/>
                  <a:pt x="2688609" y="1323439"/>
                </a:cubicBezTo>
                <a:cubicBezTo>
                  <a:pt x="2539474" y="1323008"/>
                  <a:pt x="2315128" y="1292790"/>
                  <a:pt x="2043343" y="1323439"/>
                </a:cubicBezTo>
                <a:cubicBezTo>
                  <a:pt x="1771558" y="1354088"/>
                  <a:pt x="1571817" y="1311227"/>
                  <a:pt x="1317418" y="1323439"/>
                </a:cubicBezTo>
                <a:cubicBezTo>
                  <a:pt x="1063020" y="1335651"/>
                  <a:pt x="859939" y="1330430"/>
                  <a:pt x="672152" y="1323439"/>
                </a:cubicBezTo>
                <a:cubicBezTo>
                  <a:pt x="484365" y="1316448"/>
                  <a:pt x="172889" y="1316161"/>
                  <a:pt x="0" y="1323439"/>
                </a:cubicBezTo>
                <a:cubicBezTo>
                  <a:pt x="-15113" y="1152186"/>
                  <a:pt x="-25337" y="829687"/>
                  <a:pt x="0" y="648485"/>
                </a:cubicBezTo>
                <a:cubicBezTo>
                  <a:pt x="25337" y="467283"/>
                  <a:pt x="13725" y="252785"/>
                  <a:pt x="0" y="0"/>
                </a:cubicBezTo>
                <a:close/>
              </a:path>
            </a:pathLst>
          </a:custGeom>
          <a:solidFill>
            <a:srgbClr val="1C07B9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4830288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ATP Synthase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4721D8-229C-E6BD-1766-EDB442C2B45F}"/>
              </a:ext>
            </a:extLst>
          </p:cNvPr>
          <p:cNvCxnSpPr>
            <a:cxnSpLocks/>
          </p:cNvCxnSpPr>
          <p:nvPr/>
        </p:nvCxnSpPr>
        <p:spPr>
          <a:xfrm flipH="1">
            <a:off x="9048750" y="1742240"/>
            <a:ext cx="1295400" cy="82951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11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07444C-67C6-1385-AD68-3F210EA31ADF}"/>
              </a:ext>
            </a:extLst>
          </p:cNvPr>
          <p:cNvSpPr txBox="1">
            <a:spLocks/>
          </p:cNvSpPr>
          <p:nvPr/>
        </p:nvSpPr>
        <p:spPr>
          <a:xfrm>
            <a:off x="208053" y="1031515"/>
            <a:ext cx="9892878" cy="5826485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dirty="0">
                <a:latin typeface="Andale Mono" panose="020B0509000000000004" pitchFamily="49" charset="0"/>
              </a:rPr>
              <a:t>Answer the following questions…</a:t>
            </a:r>
          </a:p>
          <a:p>
            <a:pPr marL="0" indent="0" algn="l">
              <a:buNone/>
            </a:pPr>
            <a:endParaRPr lang="en-GB" dirty="0">
              <a:latin typeface="Andale Mono" panose="020B0509000000000004" pitchFamily="49" charset="0"/>
            </a:endParaRPr>
          </a:p>
          <a:p>
            <a:pPr algn="l">
              <a:lnSpc>
                <a:spcPct val="200000"/>
              </a:lnSpc>
            </a:pPr>
            <a:r>
              <a:rPr lang="en-GB" b="1" dirty="0">
                <a:latin typeface="Andale Mono" panose="020B0509000000000004" pitchFamily="49" charset="0"/>
              </a:rPr>
              <a:t>What is the respiration equation?</a:t>
            </a:r>
          </a:p>
          <a:p>
            <a:pPr algn="l">
              <a:lnSpc>
                <a:spcPct val="200000"/>
              </a:lnSpc>
            </a:pPr>
            <a:r>
              <a:rPr lang="en-GB" b="1" dirty="0">
                <a:latin typeface="Andale Mono" panose="020B0509000000000004" pitchFamily="49" charset="0"/>
              </a:rPr>
              <a:t>What is respiration?</a:t>
            </a:r>
          </a:p>
          <a:p>
            <a:pPr algn="l">
              <a:lnSpc>
                <a:spcPct val="200000"/>
              </a:lnSpc>
            </a:pPr>
            <a:r>
              <a:rPr lang="en-GB" b="1" dirty="0">
                <a:latin typeface="Andale Mono" panose="020B0509000000000004" pitchFamily="49" charset="0"/>
              </a:rPr>
              <a:t>Where does it take place?</a:t>
            </a:r>
          </a:p>
          <a:p>
            <a:pPr algn="l">
              <a:lnSpc>
                <a:spcPct val="200000"/>
              </a:lnSpc>
            </a:pPr>
            <a:r>
              <a:rPr lang="en-GB" b="1" dirty="0">
                <a:latin typeface="Andale Mono" panose="020B0509000000000004" pitchFamily="49" charset="0"/>
              </a:rPr>
              <a:t>What happens during respiration?</a:t>
            </a:r>
          </a:p>
          <a:p>
            <a:pPr algn="l">
              <a:lnSpc>
                <a:spcPct val="200000"/>
              </a:lnSpc>
            </a:pPr>
            <a:r>
              <a:rPr lang="en-GB" b="1" dirty="0">
                <a:latin typeface="Andale Mono" panose="020B0509000000000004" pitchFamily="49" charset="0"/>
              </a:rPr>
              <a:t>What is ATP?</a:t>
            </a:r>
          </a:p>
          <a:p>
            <a:pPr algn="l">
              <a:lnSpc>
                <a:spcPct val="200000"/>
              </a:lnSpc>
            </a:pPr>
            <a:r>
              <a:rPr lang="en-GB" b="1" dirty="0">
                <a:latin typeface="Andale Mono" panose="020B0509000000000004" pitchFamily="49" charset="0"/>
              </a:rPr>
              <a:t>What is the role of ATP?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C1A6C-85A1-92E4-41DB-C8C4C26C2874}"/>
              </a:ext>
            </a:extLst>
          </p:cNvPr>
          <p:cNvSpPr/>
          <p:nvPr/>
        </p:nvSpPr>
        <p:spPr>
          <a:xfrm>
            <a:off x="0" y="222910"/>
            <a:ext cx="12192000" cy="523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Bai Jamjuree" pitchFamily="2" charset="-34"/>
                <a:cs typeface="Bai Jamjuree" pitchFamily="2" charset="-34"/>
              </a:rPr>
              <a:t>S T A R T E R</a:t>
            </a:r>
          </a:p>
        </p:txBody>
      </p:sp>
    </p:spTree>
    <p:extLst>
      <p:ext uri="{BB962C8B-B14F-4D97-AF65-F5344CB8AC3E}">
        <p14:creationId xmlns:p14="http://schemas.microsoft.com/office/powerpoint/2010/main" val="221679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07444C-67C6-1385-AD68-3F210EA31ADF}"/>
              </a:ext>
            </a:extLst>
          </p:cNvPr>
          <p:cNvSpPr txBox="1">
            <a:spLocks/>
          </p:cNvSpPr>
          <p:nvPr/>
        </p:nvSpPr>
        <p:spPr>
          <a:xfrm>
            <a:off x="208052" y="1031516"/>
            <a:ext cx="10764747" cy="1073732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b="1" dirty="0">
                <a:latin typeface="Andale Mono" panose="020B0509000000000004" pitchFamily="49" charset="0"/>
              </a:rPr>
              <a:t>We can summarise aerobic respiration using the following equation: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C1A6C-85A1-92E4-41DB-C8C4C26C2874}"/>
              </a:ext>
            </a:extLst>
          </p:cNvPr>
          <p:cNvSpPr/>
          <p:nvPr/>
        </p:nvSpPr>
        <p:spPr>
          <a:xfrm>
            <a:off x="0" y="222910"/>
            <a:ext cx="12192000" cy="523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Bai Jamjuree" pitchFamily="2" charset="-34"/>
                <a:cs typeface="Bai Jamjuree" pitchFamily="2" charset="-34"/>
              </a:rPr>
              <a:t>R E S P I R A T I O N    E Q U A T I O 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5B3E2D-2636-7F2C-E488-908FA320305D}"/>
              </a:ext>
            </a:extLst>
          </p:cNvPr>
          <p:cNvSpPr/>
          <p:nvPr/>
        </p:nvSpPr>
        <p:spPr>
          <a:xfrm>
            <a:off x="50577" y="3653745"/>
            <a:ext cx="2159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e Mono" panose="020B0509000000000004" pitchFamily="49" charset="0"/>
              </a:rPr>
              <a:t>Glucose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606D02-52DE-9BBE-36E3-4C583B3E4F6A}"/>
              </a:ext>
            </a:extLst>
          </p:cNvPr>
          <p:cNvSpPr/>
          <p:nvPr/>
        </p:nvSpPr>
        <p:spPr>
          <a:xfrm>
            <a:off x="2732877" y="3671655"/>
            <a:ext cx="16658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e Mono" panose="020B0509000000000004" pitchFamily="49" charset="0"/>
              </a:rPr>
              <a:t>Oxygen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e Mono" panose="020B0509000000000004" pitchFamily="49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6C8E2B2-8CAD-9077-664E-D668AE0A038D}"/>
              </a:ext>
            </a:extLst>
          </p:cNvPr>
          <p:cNvSpPr/>
          <p:nvPr/>
        </p:nvSpPr>
        <p:spPr>
          <a:xfrm>
            <a:off x="4564121" y="3727027"/>
            <a:ext cx="1363287" cy="461665"/>
          </a:xfrm>
          <a:prstGeom prst="rightArrow">
            <a:avLst>
              <a:gd name="adj1" fmla="val 35595"/>
              <a:gd name="adj2" fmla="val 6980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ndale Mono" panose="020B0509000000000004" pitchFamily="49" charset="0"/>
            </a:endParaRPr>
          </a:p>
        </p:txBody>
      </p:sp>
      <p:sp>
        <p:nvSpPr>
          <p:cNvPr id="7" name="Plus 6">
            <a:extLst>
              <a:ext uri="{FF2B5EF4-FFF2-40B4-BE49-F238E27FC236}">
                <a16:creationId xmlns:a16="http://schemas.microsoft.com/office/drawing/2014/main" id="{3B5391B1-C36F-09EC-253D-76B65B94B6A7}"/>
              </a:ext>
            </a:extLst>
          </p:cNvPr>
          <p:cNvSpPr/>
          <p:nvPr/>
        </p:nvSpPr>
        <p:spPr>
          <a:xfrm>
            <a:off x="2093648" y="3727027"/>
            <a:ext cx="473826" cy="461665"/>
          </a:xfrm>
          <a:prstGeom prst="mathPlus">
            <a:avLst>
              <a:gd name="adj1" fmla="val 127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ndale Mono" panose="020B05090000000000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0EA640-A501-7196-A980-9A65238E3C56}"/>
              </a:ext>
            </a:extLst>
          </p:cNvPr>
          <p:cNvSpPr/>
          <p:nvPr/>
        </p:nvSpPr>
        <p:spPr>
          <a:xfrm>
            <a:off x="6071199" y="3689082"/>
            <a:ext cx="14189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e Mono" panose="020B0509000000000004" pitchFamily="49" charset="0"/>
              </a:rPr>
              <a:t>Water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e Mono" panose="020B05090000000000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0456D-7A09-4739-F04C-BEEE0303579B}"/>
              </a:ext>
            </a:extLst>
          </p:cNvPr>
          <p:cNvSpPr/>
          <p:nvPr/>
        </p:nvSpPr>
        <p:spPr>
          <a:xfrm>
            <a:off x="7944939" y="3413659"/>
            <a:ext cx="19127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e Mono" panose="020B0509000000000004" pitchFamily="49" charset="0"/>
              </a:rPr>
              <a:t>Carbon 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e Mono" panose="020B0509000000000004" pitchFamily="49" charset="0"/>
              </a:rPr>
              <a:t>Dioxide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e Mono" panose="020B0509000000000004" pitchFamily="49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ABDC125-4880-E3CB-B530-6EC5B1EA2383}"/>
              </a:ext>
            </a:extLst>
          </p:cNvPr>
          <p:cNvSpPr/>
          <p:nvPr/>
        </p:nvSpPr>
        <p:spPr>
          <a:xfrm>
            <a:off x="10164619" y="3025324"/>
            <a:ext cx="2069869" cy="1754326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ndale Mono" panose="020B05090000000000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C6FAA-7B6E-C638-6959-0F97FF12788E}"/>
              </a:ext>
            </a:extLst>
          </p:cNvPr>
          <p:cNvSpPr/>
          <p:nvPr/>
        </p:nvSpPr>
        <p:spPr>
          <a:xfrm>
            <a:off x="10553048" y="3631948"/>
            <a:ext cx="12907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e Mono" panose="020B0509000000000004" pitchFamily="49" charset="0"/>
              </a:rPr>
              <a:t>ENERGY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e Mono" panose="020B0509000000000004" pitchFamily="49" charset="0"/>
            </a:endParaRPr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78130923-6E47-155A-215C-C83F9AE5F784}"/>
              </a:ext>
            </a:extLst>
          </p:cNvPr>
          <p:cNvSpPr/>
          <p:nvPr/>
        </p:nvSpPr>
        <p:spPr>
          <a:xfrm>
            <a:off x="7447920" y="3748934"/>
            <a:ext cx="473826" cy="461665"/>
          </a:xfrm>
          <a:prstGeom prst="mathPlus">
            <a:avLst>
              <a:gd name="adj1" fmla="val 127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ndale Mono" panose="020B0509000000000004" pitchFamily="49" charset="0"/>
            </a:endParaRP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E497B0FD-051B-726C-4964-BD115FA85889}"/>
              </a:ext>
            </a:extLst>
          </p:cNvPr>
          <p:cNvSpPr/>
          <p:nvPr/>
        </p:nvSpPr>
        <p:spPr>
          <a:xfrm>
            <a:off x="9866035" y="3759260"/>
            <a:ext cx="473826" cy="461665"/>
          </a:xfrm>
          <a:prstGeom prst="mathPlus">
            <a:avLst>
              <a:gd name="adj1" fmla="val 127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ndale Mono" panose="020B050900000000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E8BFAE-4E63-48CD-8776-1D8588DF6CDF}"/>
              </a:ext>
            </a:extLst>
          </p:cNvPr>
          <p:cNvSpPr/>
          <p:nvPr/>
        </p:nvSpPr>
        <p:spPr>
          <a:xfrm>
            <a:off x="4480229" y="0"/>
            <a:ext cx="26597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Glucose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805191-5098-4303-ADE2-FED5C9CBD5FD}"/>
              </a:ext>
            </a:extLst>
          </p:cNvPr>
          <p:cNvCxnSpPr>
            <a:cxnSpLocks/>
          </p:cNvCxnSpPr>
          <p:nvPr/>
        </p:nvCxnSpPr>
        <p:spPr>
          <a:xfrm>
            <a:off x="5810081" y="929079"/>
            <a:ext cx="0" cy="970743"/>
          </a:xfrm>
          <a:prstGeom prst="straightConnector1">
            <a:avLst/>
          </a:prstGeom>
          <a:ln w="1047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8FF6333-46A0-4F8C-884A-BF6845295DEC}"/>
              </a:ext>
            </a:extLst>
          </p:cNvPr>
          <p:cNvSpPr/>
          <p:nvPr/>
        </p:nvSpPr>
        <p:spPr>
          <a:xfrm>
            <a:off x="4224102" y="1682631"/>
            <a:ext cx="3171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Pyruvate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BCD99B-7AC5-4249-97AD-CCADB64BEAB4}"/>
              </a:ext>
            </a:extLst>
          </p:cNvPr>
          <p:cNvGrpSpPr/>
          <p:nvPr/>
        </p:nvGrpSpPr>
        <p:grpSpPr>
          <a:xfrm>
            <a:off x="4350391" y="2579012"/>
            <a:ext cx="3046515" cy="2793811"/>
            <a:chOff x="4823536" y="1798443"/>
            <a:chExt cx="1390833" cy="181005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D7ED49B-7A3C-420A-9817-D9D9B7BC39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3536" y="2730776"/>
              <a:ext cx="668782" cy="877722"/>
            </a:xfrm>
            <a:prstGeom prst="straightConnector1">
              <a:avLst/>
            </a:prstGeom>
            <a:ln w="1460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80FFF9-0520-418B-9C23-235A5A508C48}"/>
                </a:ext>
              </a:extLst>
            </p:cNvPr>
            <p:cNvCxnSpPr>
              <a:cxnSpLocks/>
            </p:cNvCxnSpPr>
            <p:nvPr/>
          </p:nvCxnSpPr>
          <p:spPr>
            <a:xfrm>
              <a:off x="5492319" y="2730953"/>
              <a:ext cx="722050" cy="877368"/>
            </a:xfrm>
            <a:prstGeom prst="straightConnector1">
              <a:avLst/>
            </a:prstGeom>
            <a:ln w="1460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F1E5DF9-4C05-4009-83A8-D82517A3646A}"/>
                </a:ext>
              </a:extLst>
            </p:cNvPr>
            <p:cNvCxnSpPr/>
            <p:nvPr/>
          </p:nvCxnSpPr>
          <p:spPr>
            <a:xfrm>
              <a:off x="5492319" y="1798443"/>
              <a:ext cx="0" cy="989146"/>
            </a:xfrm>
            <a:prstGeom prst="line">
              <a:avLst/>
            </a:prstGeom>
            <a:ln w="146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5E3C9A-0C25-4366-A454-0F6BA2893582}"/>
              </a:ext>
            </a:extLst>
          </p:cNvPr>
          <p:cNvCxnSpPr>
            <a:cxnSpLocks/>
          </p:cNvCxnSpPr>
          <p:nvPr/>
        </p:nvCxnSpPr>
        <p:spPr>
          <a:xfrm flipH="1">
            <a:off x="5993590" y="3182525"/>
            <a:ext cx="828582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E4AADC8-5C7F-43F2-8941-721288D1603A}"/>
              </a:ext>
            </a:extLst>
          </p:cNvPr>
          <p:cNvSpPr/>
          <p:nvPr/>
        </p:nvSpPr>
        <p:spPr>
          <a:xfrm>
            <a:off x="6788468" y="2778279"/>
            <a:ext cx="15765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Oxygen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A2C680-6975-445E-B465-C0458F37BA1B}"/>
              </a:ext>
            </a:extLst>
          </p:cNvPr>
          <p:cNvSpPr/>
          <p:nvPr/>
        </p:nvSpPr>
        <p:spPr>
          <a:xfrm>
            <a:off x="1417247" y="5310893"/>
            <a:ext cx="4481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Carbon 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Dioxide</a:t>
            </a:r>
            <a:endParaRPr lang="en-US" sz="54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CF2C82-8CED-499F-AA5C-39BB876C5135}"/>
              </a:ext>
            </a:extLst>
          </p:cNvPr>
          <p:cNvSpPr/>
          <p:nvPr/>
        </p:nvSpPr>
        <p:spPr>
          <a:xfrm>
            <a:off x="7001931" y="5250848"/>
            <a:ext cx="21046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E5875B7-CF6C-4BF6-AE15-EFDD1AD2D37E}"/>
              </a:ext>
            </a:extLst>
          </p:cNvPr>
          <p:cNvCxnSpPr>
            <a:cxnSpLocks/>
          </p:cNvCxnSpPr>
          <p:nvPr/>
        </p:nvCxnSpPr>
        <p:spPr>
          <a:xfrm flipV="1">
            <a:off x="352147" y="2563048"/>
            <a:ext cx="11487705" cy="2621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85F51F9-D9A3-4720-8B3E-F902B209F7F9}"/>
              </a:ext>
            </a:extLst>
          </p:cNvPr>
          <p:cNvSpPr/>
          <p:nvPr/>
        </p:nvSpPr>
        <p:spPr>
          <a:xfrm>
            <a:off x="62035" y="1970298"/>
            <a:ext cx="359601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Stage 1: Cytoplasm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550A5D-C180-4357-B6CF-33DA7397065F}"/>
              </a:ext>
            </a:extLst>
          </p:cNvPr>
          <p:cNvSpPr/>
          <p:nvPr/>
        </p:nvSpPr>
        <p:spPr>
          <a:xfrm>
            <a:off x="62037" y="2659305"/>
            <a:ext cx="359601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Stage 2: Mitochondria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14585B-1D42-4E8D-9A22-5B9047AC4D19}"/>
              </a:ext>
            </a:extLst>
          </p:cNvPr>
          <p:cNvSpPr/>
          <p:nvPr/>
        </p:nvSpPr>
        <p:spPr>
          <a:xfrm>
            <a:off x="5671541" y="1009453"/>
            <a:ext cx="47654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 ATP 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generated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8F20FC-D7FB-4B80-A08F-6F3EF8B64533}"/>
              </a:ext>
            </a:extLst>
          </p:cNvPr>
          <p:cNvSpPr/>
          <p:nvPr/>
        </p:nvSpPr>
        <p:spPr>
          <a:xfrm>
            <a:off x="3835343" y="6086193"/>
            <a:ext cx="47654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36 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ATP 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generated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CE3C4D-6707-471C-8F64-7007B3EB4405}"/>
              </a:ext>
            </a:extLst>
          </p:cNvPr>
          <p:cNvSpPr txBox="1"/>
          <p:nvPr/>
        </p:nvSpPr>
        <p:spPr>
          <a:xfrm>
            <a:off x="3055706" y="1124285"/>
            <a:ext cx="3040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Enzyme controlled reaction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DC8462-E6DD-4E0F-B9F7-319DBDACD3C5}"/>
              </a:ext>
            </a:extLst>
          </p:cNvPr>
          <p:cNvSpPr txBox="1"/>
          <p:nvPr/>
        </p:nvSpPr>
        <p:spPr>
          <a:xfrm>
            <a:off x="3055705" y="3381261"/>
            <a:ext cx="3040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Enzyme controlled reaction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C641E7-BE0F-427D-84DF-8806300DF88E}"/>
              </a:ext>
            </a:extLst>
          </p:cNvPr>
          <p:cNvSpPr/>
          <p:nvPr/>
        </p:nvSpPr>
        <p:spPr>
          <a:xfrm>
            <a:off x="9376195" y="4680758"/>
            <a:ext cx="2374597" cy="1754326"/>
          </a:xfrm>
          <a:prstGeom prst="rect">
            <a:avLst/>
          </a:prstGeom>
          <a:solidFill>
            <a:srgbClr val="BDA0E4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</a:rPr>
              <a:t>Total of 38 ATP generated!</a:t>
            </a:r>
            <a:endParaRPr lang="en-US" sz="36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178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5" grpId="0"/>
      <p:bldP spid="26" grpId="0"/>
      <p:bldP spid="27" grpId="0"/>
      <p:bldP spid="33" grpId="0" animBg="1"/>
      <p:bldP spid="34" grpId="0" animBg="1"/>
      <p:bldP spid="35" grpId="0"/>
      <p:bldP spid="36" grpId="0"/>
      <p:bldP spid="37" grpId="0"/>
      <p:bldP spid="38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" y="-190501"/>
            <a:ext cx="10515600" cy="1325563"/>
          </a:xfrm>
        </p:spPr>
        <p:txBody>
          <a:bodyPr/>
          <a:lstStyle/>
          <a:p>
            <a:r>
              <a:rPr lang="en-GB" dirty="0"/>
              <a:t>Where do we get our energy from?</a:t>
            </a:r>
          </a:p>
        </p:txBody>
      </p:sp>
      <p:pic>
        <p:nvPicPr>
          <p:cNvPr id="1026" name="Picture 2" descr="Eating Food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33" y="1148004"/>
            <a:ext cx="4597400" cy="27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elli Guthrie Photography — Kelli Guthrie Photogra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32" y="1210469"/>
            <a:ext cx="44767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 Must Be Pregnant Because… – Waiting for Baby Bird Ministr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66" y="4064529"/>
            <a:ext cx="4743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45599" y="4001294"/>
            <a:ext cx="2231519" cy="2585323"/>
          </a:xfrm>
          <a:prstGeom prst="rect">
            <a:avLst/>
          </a:prstGeom>
          <a:solidFill>
            <a:srgbClr val="FFFFF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OUR FOOD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395" y="3894667"/>
            <a:ext cx="365494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type of energy is stored in our food?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4733" y="4076701"/>
            <a:ext cx="3462867" cy="3046988"/>
          </a:xfrm>
          <a:prstGeom prst="rect">
            <a:avLst/>
          </a:prstGeom>
          <a:solidFill>
            <a:srgbClr val="FFFFF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8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8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CHEMICAL ENERGY</a:t>
            </a:r>
          </a:p>
          <a:p>
            <a:pPr algn="ctr"/>
            <a:endParaRPr lang="en-US" sz="48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6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989A2F-7264-478A-B83B-0766570E718A}"/>
              </a:ext>
            </a:extLst>
          </p:cNvPr>
          <p:cNvSpPr/>
          <p:nvPr/>
        </p:nvSpPr>
        <p:spPr>
          <a:xfrm>
            <a:off x="408076" y="230188"/>
            <a:ext cx="11275333" cy="1325563"/>
          </a:xfrm>
          <a:prstGeom prst="roundRect">
            <a:avLst>
              <a:gd name="adj" fmla="val 4394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E5511-03AA-4082-A903-2813899F3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42" y="2301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 Higher Human Biology respiration is split into three parts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E4E6A4-EC02-4924-B65F-07B7D46AF166}"/>
              </a:ext>
            </a:extLst>
          </p:cNvPr>
          <p:cNvSpPr/>
          <p:nvPr/>
        </p:nvSpPr>
        <p:spPr>
          <a:xfrm>
            <a:off x="3755627" y="1868821"/>
            <a:ext cx="45802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Glycolysis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B7434-6FFC-4FD0-B09D-3B9B39DC0546}"/>
              </a:ext>
            </a:extLst>
          </p:cNvPr>
          <p:cNvSpPr/>
          <p:nvPr/>
        </p:nvSpPr>
        <p:spPr>
          <a:xfrm>
            <a:off x="2468339" y="3653307"/>
            <a:ext cx="72553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Citric Acid Cycle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8CFE4-A68D-475C-9355-F47E6A7C7BA6}"/>
              </a:ext>
            </a:extLst>
          </p:cNvPr>
          <p:cNvSpPr/>
          <p:nvPr/>
        </p:nvSpPr>
        <p:spPr>
          <a:xfrm>
            <a:off x="850781" y="5378553"/>
            <a:ext cx="10490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Electron Transport Chain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3A4D4BC-7234-48E7-A8F1-D64D0F140C93}"/>
              </a:ext>
            </a:extLst>
          </p:cNvPr>
          <p:cNvSpPr/>
          <p:nvPr/>
        </p:nvSpPr>
        <p:spPr>
          <a:xfrm>
            <a:off x="5709684" y="2976817"/>
            <a:ext cx="563525" cy="829639"/>
          </a:xfrm>
          <a:prstGeom prst="downArrow">
            <a:avLst/>
          </a:prstGeom>
          <a:gradFill>
            <a:gsLst>
              <a:gs pos="0">
                <a:srgbClr val="FF33CC"/>
              </a:gs>
              <a:gs pos="100000">
                <a:srgbClr val="6600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A91A071-F08E-4149-9390-19AE7674365C}"/>
              </a:ext>
            </a:extLst>
          </p:cNvPr>
          <p:cNvSpPr/>
          <p:nvPr/>
        </p:nvSpPr>
        <p:spPr>
          <a:xfrm>
            <a:off x="5763978" y="4789805"/>
            <a:ext cx="563525" cy="829639"/>
          </a:xfrm>
          <a:prstGeom prst="downArrow">
            <a:avLst/>
          </a:prstGeom>
          <a:gradFill>
            <a:gsLst>
              <a:gs pos="100000">
                <a:srgbClr val="0099FF"/>
              </a:gs>
              <a:gs pos="0">
                <a:srgbClr val="6600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9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E4879F-C04D-4819-95F6-AC878B70CA50}"/>
              </a:ext>
            </a:extLst>
          </p:cNvPr>
          <p:cNvSpPr/>
          <p:nvPr/>
        </p:nvSpPr>
        <p:spPr>
          <a:xfrm>
            <a:off x="0" y="222910"/>
            <a:ext cx="12192000" cy="523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Bai Jamjuree" pitchFamily="2" charset="-34"/>
                <a:cs typeface="Bai Jamjuree" pitchFamily="2" charset="-34"/>
              </a:rPr>
              <a:t>G L Y C O L Y S I 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DBA7EC-380E-0BCB-23FF-137D7B5CA0BA}"/>
              </a:ext>
            </a:extLst>
          </p:cNvPr>
          <p:cNvSpPr txBox="1"/>
          <p:nvPr/>
        </p:nvSpPr>
        <p:spPr>
          <a:xfrm>
            <a:off x="187570" y="929026"/>
            <a:ext cx="515187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ndale Mono" panose="020B0509000000000004" pitchFamily="49" charset="0"/>
              </a:rPr>
              <a:t>Glycolysis is the breakdown of glucose to pyruvate in the cytoplasm.</a:t>
            </a:r>
          </a:p>
          <a:p>
            <a:endParaRPr lang="en-GB" sz="2400" dirty="0">
              <a:latin typeface="Andale Mono" panose="020B0509000000000004" pitchFamily="49" charset="0"/>
            </a:endParaRPr>
          </a:p>
          <a:p>
            <a:r>
              <a:rPr lang="en-GB" sz="2400" dirty="0">
                <a:latin typeface="Andale Mono" panose="020B0509000000000004" pitchFamily="49" charset="0"/>
              </a:rPr>
              <a:t>ATP is required for the phosphorylation of glucose and intermediates during the energy investment phase.</a:t>
            </a:r>
          </a:p>
          <a:p>
            <a:endParaRPr lang="en-GB" sz="2400" dirty="0">
              <a:latin typeface="Andale Mono" panose="020B0509000000000004" pitchFamily="49" charset="0"/>
            </a:endParaRPr>
          </a:p>
          <a:p>
            <a:r>
              <a:rPr lang="en-GB" sz="2400" dirty="0">
                <a:latin typeface="Andale Mono" panose="020B0509000000000004" pitchFamily="49" charset="0"/>
              </a:rPr>
              <a:t>This leads to the generation of more ATP during the energy pay-off stage and results in a net gain of ATP,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387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88C48C-CDE3-E97C-5D13-9EC07326A115}"/>
              </a:ext>
            </a:extLst>
          </p:cNvPr>
          <p:cNvSpPr/>
          <p:nvPr/>
        </p:nvSpPr>
        <p:spPr>
          <a:xfrm>
            <a:off x="0" y="222910"/>
            <a:ext cx="12192000" cy="523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Bai Jamjuree" pitchFamily="2" charset="-34"/>
                <a:cs typeface="Bai Jamjuree" pitchFamily="2" charset="-34"/>
              </a:rPr>
              <a:t>H O W   D O E S   A T P   W O R K?</a:t>
            </a:r>
          </a:p>
        </p:txBody>
      </p:sp>
      <p:pic>
        <p:nvPicPr>
          <p:cNvPr id="6152" name="Picture 8" descr="Difference Between ATP and ADP (with Comparison Chart) - Biology Reader">
            <a:extLst>
              <a:ext uri="{FF2B5EF4-FFF2-40B4-BE49-F238E27FC236}">
                <a16:creationId xmlns:a16="http://schemas.microsoft.com/office/drawing/2014/main" id="{EA0B4E38-6C15-662B-6920-5C8EE2203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3"/>
          <a:stretch/>
        </p:blipFill>
        <p:spPr bwMode="auto">
          <a:xfrm>
            <a:off x="3439885" y="957109"/>
            <a:ext cx="5671459" cy="553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C73F4C-842E-DF18-575E-9809248EE20F}"/>
              </a:ext>
            </a:extLst>
          </p:cNvPr>
          <p:cNvSpPr/>
          <p:nvPr/>
        </p:nvSpPr>
        <p:spPr>
          <a:xfrm>
            <a:off x="5976258" y="1355271"/>
            <a:ext cx="1420586" cy="800100"/>
          </a:xfrm>
          <a:prstGeom prst="rect">
            <a:avLst/>
          </a:prstGeom>
          <a:solidFill>
            <a:srgbClr val="FFFF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AF94A-13C8-FF07-C1DA-B188ADE93BC7}"/>
              </a:ext>
            </a:extLst>
          </p:cNvPr>
          <p:cNvSpPr/>
          <p:nvPr/>
        </p:nvSpPr>
        <p:spPr>
          <a:xfrm>
            <a:off x="7255329" y="756140"/>
            <a:ext cx="1986641" cy="800100"/>
          </a:xfrm>
          <a:prstGeom prst="rect">
            <a:avLst/>
          </a:prstGeom>
          <a:solidFill>
            <a:srgbClr val="FFFF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4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88C48C-CDE3-E97C-5D13-9EC07326A115}"/>
              </a:ext>
            </a:extLst>
          </p:cNvPr>
          <p:cNvSpPr/>
          <p:nvPr/>
        </p:nvSpPr>
        <p:spPr>
          <a:xfrm>
            <a:off x="0" y="222910"/>
            <a:ext cx="12192000" cy="523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Bai Jamjuree" pitchFamily="2" charset="-34"/>
                <a:cs typeface="Bai Jamjuree" pitchFamily="2" charset="-34"/>
              </a:rPr>
              <a:t>H O W   D O E S   A T P   W O R K?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73F4C-842E-DF18-575E-9809248EE20F}"/>
              </a:ext>
            </a:extLst>
          </p:cNvPr>
          <p:cNvSpPr/>
          <p:nvPr/>
        </p:nvSpPr>
        <p:spPr>
          <a:xfrm>
            <a:off x="5976258" y="1355271"/>
            <a:ext cx="1420586" cy="800100"/>
          </a:xfrm>
          <a:prstGeom prst="rect">
            <a:avLst/>
          </a:prstGeom>
          <a:solidFill>
            <a:srgbClr val="FFFF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AF94A-13C8-FF07-C1DA-B188ADE93BC7}"/>
              </a:ext>
            </a:extLst>
          </p:cNvPr>
          <p:cNvSpPr/>
          <p:nvPr/>
        </p:nvSpPr>
        <p:spPr>
          <a:xfrm>
            <a:off x="7255329" y="756140"/>
            <a:ext cx="1986641" cy="800100"/>
          </a:xfrm>
          <a:prstGeom prst="rect">
            <a:avLst/>
          </a:prstGeom>
          <a:solidFill>
            <a:srgbClr val="FFFF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 of a diagram of energy&#10;&#10;Description automatically generated">
            <a:extLst>
              <a:ext uri="{FF2B5EF4-FFF2-40B4-BE49-F238E27FC236}">
                <a16:creationId xmlns:a16="http://schemas.microsoft.com/office/drawing/2014/main" id="{249D2EC8-87B1-20F4-2A0A-D41C64742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50" y="1308100"/>
            <a:ext cx="58039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60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5305</TotalTime>
  <Words>448</Words>
  <Application>Microsoft Macintosh PowerPoint</Application>
  <PresentationFormat>Widescreen</PresentationFormat>
  <Paragraphs>99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Andale Mono</vt:lpstr>
      <vt:lpstr>Arial</vt:lpstr>
      <vt:lpstr>Arial Rounded MT Bold</vt:lpstr>
      <vt:lpstr>Bai Jamjuree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Where do we get our energy from?</vt:lpstr>
      <vt:lpstr>In Higher Human Biology respiration is split into three parts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McBride</dc:creator>
  <cp:lastModifiedBy>Kirsty McBride</cp:lastModifiedBy>
  <cp:revision>1</cp:revision>
  <dcterms:created xsi:type="dcterms:W3CDTF">2023-09-07T20:43:08Z</dcterms:created>
  <dcterms:modified xsi:type="dcterms:W3CDTF">2023-09-11T13:08:39Z</dcterms:modified>
</cp:coreProperties>
</file>