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5" r:id="rId4"/>
    <p:sldId id="257" r:id="rId5"/>
    <p:sldId id="258" r:id="rId6"/>
    <p:sldId id="259" r:id="rId7"/>
    <p:sldId id="261" r:id="rId8"/>
    <p:sldId id="278" r:id="rId9"/>
    <p:sldId id="262" r:id="rId10"/>
    <p:sldId id="279" r:id="rId11"/>
    <p:sldId id="263" r:id="rId12"/>
    <p:sldId id="281" r:id="rId13"/>
    <p:sldId id="280" r:id="rId14"/>
    <p:sldId id="282" r:id="rId15"/>
    <p:sldId id="284" r:id="rId16"/>
    <p:sldId id="285" r:id="rId17"/>
    <p:sldId id="264" r:id="rId18"/>
    <p:sldId id="286" r:id="rId19"/>
    <p:sldId id="288" r:id="rId20"/>
    <p:sldId id="287" r:id="rId21"/>
    <p:sldId id="283" r:id="rId22"/>
    <p:sldId id="276" r:id="rId23"/>
    <p:sldId id="26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pTWwqVP_2s&amp;t=16s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3</a:t>
            </a:r>
          </a:p>
          <a:p>
            <a:r>
              <a:rPr lang="en-GB" dirty="0"/>
              <a:t>KA 8 – Threats to Biodiversity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835058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93017"/>
            <a:ext cx="8424936" cy="232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45821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173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Name as many threats to biodiversity as you can, give examples where appropriate 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topic I will be able to:</a:t>
            </a:r>
          </a:p>
          <a:p>
            <a:r>
              <a:rPr lang="en-GB" dirty="0"/>
              <a:t>Describe threats to biodiversity </a:t>
            </a:r>
          </a:p>
          <a:p>
            <a:r>
              <a:rPr lang="en-GB" dirty="0"/>
              <a:t>Give reasons as to why these threats occur </a:t>
            </a:r>
          </a:p>
          <a:p>
            <a:r>
              <a:rPr lang="en-GB" dirty="0"/>
              <a:t>Explain the impact of introduced, naturalised and invasive species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Describe what is meant by overexploitation</a:t>
            </a:r>
          </a:p>
          <a:p>
            <a:r>
              <a:rPr lang="en-GB" dirty="0"/>
              <a:t>Explain the bottleneck effect and how it affects populations</a:t>
            </a:r>
          </a:p>
          <a:p>
            <a:r>
              <a:rPr lang="en-GB" dirty="0"/>
              <a:t>Give reasons for habitat clearance </a:t>
            </a:r>
          </a:p>
          <a:p>
            <a:r>
              <a:rPr lang="en-GB" dirty="0"/>
              <a:t>Describe how habitat fragmentation may reduce biodiversity</a:t>
            </a:r>
          </a:p>
          <a:p>
            <a:r>
              <a:rPr lang="en-GB" dirty="0"/>
              <a:t>Give definitions for introduced, naturalised and invasive species</a:t>
            </a:r>
          </a:p>
          <a:p>
            <a:r>
              <a:rPr lang="en-GB" dirty="0"/>
              <a:t>Describe how a species can become invasive</a:t>
            </a:r>
          </a:p>
          <a:p>
            <a:r>
              <a:rPr lang="en-GB" dirty="0"/>
              <a:t>Explain how an invasive species reduces biodiversity 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Overexploitation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Populations can become reduced to a low level but they may still recover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Some species have a naturally low genetic diversity in their population and yet remain viable </a:t>
            </a:r>
          </a:p>
        </p:txBody>
      </p:sp>
    </p:spTree>
    <p:extLst>
      <p:ext uri="{BB962C8B-B14F-4D97-AF65-F5344CB8AC3E}">
        <p14:creationId xmlns:p14="http://schemas.microsoft.com/office/powerpoint/2010/main" val="366363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Overexploitation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38736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Atlantic Cod stocks were severely overexploited in the 1970s and 1980s, leading to their abrupt collapse in 1992.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060848"/>
            <a:ext cx="450433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3044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Bottleneck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u="sng" dirty="0"/>
              <a:t>Reduced populations may lose genetic variation necessary to enable evolutionary responses to changing environments </a:t>
            </a:r>
          </a:p>
          <a:p>
            <a:r>
              <a:rPr lang="en-GB" dirty="0"/>
              <a:t>The loss of genetic material can be critical for many species and </a:t>
            </a:r>
            <a:r>
              <a:rPr lang="en-GB" u="sng" dirty="0"/>
              <a:t>inbreeding depression can result in poor reproductive rates </a:t>
            </a:r>
          </a:p>
        </p:txBody>
      </p:sp>
    </p:spTree>
    <p:extLst>
      <p:ext uri="{BB962C8B-B14F-4D97-AF65-F5344CB8AC3E}">
        <p14:creationId xmlns:p14="http://schemas.microsoft.com/office/powerpoint/2010/main" val="2246421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Bottleneck Effect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51" y="1916832"/>
            <a:ext cx="4328829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76872"/>
            <a:ext cx="4032448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7890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Habitat Fragmentation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clearing of habitats has lead to habitat fragmentation</a:t>
            </a:r>
          </a:p>
          <a:p>
            <a:r>
              <a:rPr lang="en-GB" u="sng" dirty="0"/>
              <a:t>Degradation of the edges of habitat fragments results in increased competition between species as the fragment becomes smaller </a:t>
            </a:r>
          </a:p>
          <a:p>
            <a:r>
              <a:rPr lang="en-GB" dirty="0"/>
              <a:t>This can result in </a:t>
            </a:r>
            <a:r>
              <a:rPr lang="en-GB" u="sng" dirty="0"/>
              <a:t>decreased biodiversity </a:t>
            </a:r>
          </a:p>
        </p:txBody>
      </p:sp>
    </p:spTree>
    <p:extLst>
      <p:ext uri="{BB962C8B-B14F-4D97-AF65-F5344CB8AC3E}">
        <p14:creationId xmlns:p14="http://schemas.microsoft.com/office/powerpoint/2010/main" val="3395770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Habitat Fragmentation 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022" y="1600200"/>
            <a:ext cx="67559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3764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Habitat Corridors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remedy widespread habitat fragmentation, isolated fragments can becomes linked with habitat corridors</a:t>
            </a:r>
          </a:p>
          <a:p>
            <a:r>
              <a:rPr lang="en-GB" dirty="0"/>
              <a:t>These allow movements of animals </a:t>
            </a:r>
            <a:r>
              <a:rPr lang="en-GB" u="sng" dirty="0"/>
              <a:t>between fragments, increasing access to mates and food </a:t>
            </a:r>
          </a:p>
          <a:p>
            <a:r>
              <a:rPr lang="en-GB" dirty="0"/>
              <a:t>This can lead to </a:t>
            </a:r>
            <a:r>
              <a:rPr lang="en-GB" u="sng" dirty="0"/>
              <a:t>re-colonisation of small fragments after local extinctions </a:t>
            </a:r>
          </a:p>
        </p:txBody>
      </p:sp>
    </p:spTree>
    <p:extLst>
      <p:ext uri="{BB962C8B-B14F-4D97-AF65-F5344CB8AC3E}">
        <p14:creationId xmlns:p14="http://schemas.microsoft.com/office/powerpoint/2010/main" val="770268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Habitat Corridors 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531" y="1700808"/>
            <a:ext cx="6492525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6329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Introduced Species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Introduced species are </a:t>
            </a:r>
            <a:r>
              <a:rPr lang="en-GB" u="sng" dirty="0"/>
              <a:t>non-native species</a:t>
            </a:r>
            <a:r>
              <a:rPr lang="en-GB" dirty="0"/>
              <a:t> humans have introduced (on purpose or accidentally) to a new geographical location </a:t>
            </a:r>
          </a:p>
        </p:txBody>
      </p:sp>
    </p:spTree>
    <p:extLst>
      <p:ext uri="{BB962C8B-B14F-4D97-AF65-F5344CB8AC3E}">
        <p14:creationId xmlns:p14="http://schemas.microsoft.com/office/powerpoint/2010/main" val="98165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Naturalised Species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an introduced species becomes </a:t>
            </a:r>
            <a:r>
              <a:rPr lang="en-GB" u="sng" dirty="0"/>
              <a:t>established in the wild community</a:t>
            </a:r>
            <a:r>
              <a:rPr lang="en-GB" dirty="0"/>
              <a:t>, it is termed a naturalised species. </a:t>
            </a:r>
          </a:p>
        </p:txBody>
      </p:sp>
    </p:spTree>
    <p:extLst>
      <p:ext uri="{BB962C8B-B14F-4D97-AF65-F5344CB8AC3E}">
        <p14:creationId xmlns:p14="http://schemas.microsoft.com/office/powerpoint/2010/main" val="3112845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Invasive Species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Naturalised species that </a:t>
            </a:r>
            <a:r>
              <a:rPr lang="en-GB" u="sng" dirty="0"/>
              <a:t>spread rapidly and eliminate native species</a:t>
            </a:r>
            <a:r>
              <a:rPr lang="en-GB" dirty="0"/>
              <a:t>, therefore reducing biodiversity, are termed invasive species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2709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Invasive Species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Invasive species may well be </a:t>
            </a:r>
            <a:r>
              <a:rPr lang="en-GB" u="sng" dirty="0"/>
              <a:t>free of predators, parasites, pathogens and competitors</a:t>
            </a:r>
            <a:r>
              <a:rPr lang="en-GB" dirty="0"/>
              <a:t> that limit their rapid growth in their native habitat</a:t>
            </a:r>
          </a:p>
          <a:p>
            <a:r>
              <a:rPr lang="en-GB" dirty="0"/>
              <a:t>Invasive species </a:t>
            </a:r>
            <a:r>
              <a:rPr lang="en-GB" u="sng" dirty="0"/>
              <a:t>may prey </a:t>
            </a:r>
            <a:r>
              <a:rPr lang="en-GB" dirty="0"/>
              <a:t>on native species, </a:t>
            </a:r>
            <a:r>
              <a:rPr lang="en-GB" u="sng" dirty="0"/>
              <a:t>out-compete</a:t>
            </a:r>
            <a:r>
              <a:rPr lang="en-GB" dirty="0"/>
              <a:t> them for resources or </a:t>
            </a:r>
            <a:r>
              <a:rPr lang="en-GB" u="sng" dirty="0"/>
              <a:t>hybridise with them </a:t>
            </a:r>
          </a:p>
        </p:txBody>
      </p:sp>
    </p:spTree>
    <p:extLst>
      <p:ext uri="{BB962C8B-B14F-4D97-AF65-F5344CB8AC3E}">
        <p14:creationId xmlns:p14="http://schemas.microsoft.com/office/powerpoint/2010/main" val="2519730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dirty="0">
                <a:solidFill>
                  <a:srgbClr val="FF0000"/>
                </a:solidFill>
              </a:rPr>
              <a:t>Foreign Species living in their native environment </a:t>
            </a:r>
          </a:p>
          <a:p>
            <a:pPr marL="0" indent="0" algn="ctr">
              <a:buNone/>
            </a:pPr>
            <a:r>
              <a:rPr lang="en-GB" sz="2400" dirty="0">
                <a:solidFill>
                  <a:srgbClr val="0070C0"/>
                </a:solidFill>
              </a:rPr>
              <a:t>Species moved intentionally or accidentally by humans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r>
              <a:rPr lang="en-GB" sz="2400" dirty="0">
                <a:solidFill>
                  <a:srgbClr val="FF0000"/>
                </a:solidFill>
              </a:rPr>
              <a:t>Species becomes established in new wild community </a:t>
            </a:r>
          </a:p>
          <a:p>
            <a:pPr marL="0" indent="0" algn="ctr">
              <a:buNone/>
            </a:pPr>
            <a:r>
              <a:rPr lang="en-GB" sz="2400" dirty="0">
                <a:solidFill>
                  <a:srgbClr val="0070C0"/>
                </a:solidFill>
              </a:rPr>
              <a:t>Now termed a naturalised species  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r>
              <a:rPr lang="en-GB" sz="2400" dirty="0">
                <a:solidFill>
                  <a:srgbClr val="FF0000"/>
                </a:solidFill>
              </a:rPr>
              <a:t>Naturalised species free from predators, parasites, pathogens and competition it faces in the native environment</a:t>
            </a:r>
          </a:p>
          <a:p>
            <a:pPr marL="0" indent="0" algn="ctr">
              <a:buNone/>
            </a:pPr>
            <a:r>
              <a:rPr lang="en-GB" sz="2400" dirty="0">
                <a:solidFill>
                  <a:srgbClr val="0070C0"/>
                </a:solidFill>
              </a:rPr>
              <a:t>Naturalised Species spreads rapidly and eliminates native species </a:t>
            </a:r>
          </a:p>
          <a:p>
            <a:pPr marL="0" indent="0" algn="ctr">
              <a:buNone/>
            </a:pPr>
            <a:endParaRPr lang="en-GB" sz="2400" dirty="0"/>
          </a:p>
          <a:p>
            <a:pPr marL="0" indent="0" algn="ctr">
              <a:buNone/>
            </a:pPr>
            <a:r>
              <a:rPr lang="en-GB" sz="2400" dirty="0">
                <a:solidFill>
                  <a:srgbClr val="FF0000"/>
                </a:solidFill>
              </a:rPr>
              <a:t>Species now termed an invasive species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Down Arrow 4"/>
          <p:cNvSpPr/>
          <p:nvPr/>
        </p:nvSpPr>
        <p:spPr>
          <a:xfrm>
            <a:off x="4572000" y="1190805"/>
            <a:ext cx="360040" cy="50405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own Arrow 5"/>
          <p:cNvSpPr/>
          <p:nvPr/>
        </p:nvSpPr>
        <p:spPr>
          <a:xfrm>
            <a:off x="4572000" y="2420888"/>
            <a:ext cx="360040" cy="50405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Down Arrow 6"/>
          <p:cNvSpPr/>
          <p:nvPr/>
        </p:nvSpPr>
        <p:spPr>
          <a:xfrm>
            <a:off x="4544380" y="4869160"/>
            <a:ext cx="360040" cy="50405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284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Invasive Species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https://www.youtube.com/watch?v=spTWwqVP_2s&amp;t=16s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2895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Task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Research an invasive species in Scotland. Describe:</a:t>
            </a:r>
          </a:p>
          <a:p>
            <a:r>
              <a:rPr lang="en-GB" dirty="0"/>
              <a:t>When it became invasive</a:t>
            </a:r>
          </a:p>
          <a:p>
            <a:r>
              <a:rPr lang="en-GB" dirty="0"/>
              <a:t>How it was introduced</a:t>
            </a:r>
          </a:p>
          <a:p>
            <a:r>
              <a:rPr lang="en-GB" dirty="0"/>
              <a:t>What problems it causes native species </a:t>
            </a:r>
          </a:p>
          <a:p>
            <a:r>
              <a:rPr lang="en-GB" dirty="0"/>
              <a:t>What is being done to help native species</a:t>
            </a:r>
          </a:p>
        </p:txBody>
      </p:sp>
    </p:spTree>
    <p:extLst>
      <p:ext uri="{BB962C8B-B14F-4D97-AF65-F5344CB8AC3E}">
        <p14:creationId xmlns:p14="http://schemas.microsoft.com/office/powerpoint/2010/main" val="4119985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Describe what is meant by overexploitation</a:t>
            </a:r>
          </a:p>
          <a:p>
            <a:r>
              <a:rPr lang="en-GB" dirty="0"/>
              <a:t>Explain the bottleneck effect and how it affects populations</a:t>
            </a:r>
          </a:p>
          <a:p>
            <a:r>
              <a:rPr lang="en-GB" dirty="0"/>
              <a:t>Give reasons for habitat clearance </a:t>
            </a:r>
          </a:p>
          <a:p>
            <a:r>
              <a:rPr lang="en-GB" dirty="0"/>
              <a:t>Describe how habitat fragmentation may reduce biodiversity</a:t>
            </a:r>
          </a:p>
          <a:p>
            <a:r>
              <a:rPr lang="en-GB" dirty="0"/>
              <a:t>Give definitions for introduced, naturalised and invasive species</a:t>
            </a:r>
          </a:p>
          <a:p>
            <a:r>
              <a:rPr lang="en-GB" dirty="0"/>
              <a:t>Describe how a species can become invasive</a:t>
            </a:r>
          </a:p>
          <a:p>
            <a:r>
              <a:rPr lang="en-GB" dirty="0"/>
              <a:t>Explain how an invasive species reduces biodiversity </a:t>
            </a:r>
          </a:p>
        </p:txBody>
      </p:sp>
    </p:spTree>
    <p:extLst>
      <p:ext uri="{BB962C8B-B14F-4D97-AF65-F5344CB8AC3E}">
        <p14:creationId xmlns:p14="http://schemas.microsoft.com/office/powerpoint/2010/main" val="803311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46" y="1556792"/>
            <a:ext cx="8533613" cy="4680520"/>
          </a:xfrm>
        </p:spPr>
      </p:pic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558</Words>
  <Application>Microsoft Office PowerPoint</Application>
  <PresentationFormat>On-screen Show (4:3)</PresentationFormat>
  <Paragraphs>78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Comic Sans MS</vt:lpstr>
      <vt:lpstr>Office Theme</vt:lpstr>
      <vt:lpstr>Higher Biology </vt:lpstr>
      <vt:lpstr>Course Specification</vt:lpstr>
      <vt:lpstr>Course Specification</vt:lpstr>
      <vt:lpstr>Starter</vt:lpstr>
      <vt:lpstr>Learning Intention</vt:lpstr>
      <vt:lpstr>Success Criteria </vt:lpstr>
      <vt:lpstr>Overexploitation </vt:lpstr>
      <vt:lpstr>Overexploitation </vt:lpstr>
      <vt:lpstr>Bottleneck Effect</vt:lpstr>
      <vt:lpstr>Bottleneck Effect</vt:lpstr>
      <vt:lpstr>Habitat Fragmentation </vt:lpstr>
      <vt:lpstr>Habitat Fragmentation </vt:lpstr>
      <vt:lpstr>Habitat Corridors </vt:lpstr>
      <vt:lpstr>Habitat Corridors </vt:lpstr>
      <vt:lpstr>Introduced Species</vt:lpstr>
      <vt:lpstr>Naturalised Species</vt:lpstr>
      <vt:lpstr>Invasive Species</vt:lpstr>
      <vt:lpstr>Invasive Species</vt:lpstr>
      <vt:lpstr>PowerPoint Presentation</vt:lpstr>
      <vt:lpstr>Invasive Species</vt:lpstr>
      <vt:lpstr>Research Task </vt:lpstr>
      <vt:lpstr>Success Criteria </vt:lpstr>
      <vt:lpstr>Plenary 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MMilmore</cp:lastModifiedBy>
  <cp:revision>15</cp:revision>
  <dcterms:created xsi:type="dcterms:W3CDTF">2021-12-20T09:14:41Z</dcterms:created>
  <dcterms:modified xsi:type="dcterms:W3CDTF">2023-06-19T09:38:15Z</dcterms:modified>
</cp:coreProperties>
</file>