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60" r:id="rId3"/>
    <p:sldId id="257" r:id="rId4"/>
    <p:sldId id="258" r:id="rId5"/>
    <p:sldId id="259" r:id="rId6"/>
    <p:sldId id="319" r:id="rId7"/>
    <p:sldId id="268" r:id="rId8"/>
    <p:sldId id="321" r:id="rId9"/>
    <p:sldId id="323" r:id="rId10"/>
    <p:sldId id="320" r:id="rId11"/>
    <p:sldId id="322" r:id="rId12"/>
    <p:sldId id="348" r:id="rId13"/>
    <p:sldId id="329" r:id="rId14"/>
    <p:sldId id="330" r:id="rId15"/>
    <p:sldId id="331" r:id="rId16"/>
    <p:sldId id="332" r:id="rId17"/>
    <p:sldId id="354" r:id="rId18"/>
    <p:sldId id="345" r:id="rId19"/>
    <p:sldId id="346" r:id="rId20"/>
    <p:sldId id="355" r:id="rId21"/>
    <p:sldId id="357" r:id="rId22"/>
    <p:sldId id="269" r:id="rId23"/>
    <p:sldId id="270" r:id="rId24"/>
    <p:sldId id="271" r:id="rId25"/>
    <p:sldId id="272" r:id="rId26"/>
    <p:sldId id="273" r:id="rId27"/>
    <p:sldId id="350" r:id="rId28"/>
    <p:sldId id="347" r:id="rId29"/>
    <p:sldId id="277" r:id="rId30"/>
    <p:sldId id="278" r:id="rId31"/>
    <p:sldId id="349" r:id="rId32"/>
    <p:sldId id="279" r:id="rId33"/>
    <p:sldId id="280" r:id="rId34"/>
    <p:sldId id="353" r:id="rId35"/>
    <p:sldId id="358" r:id="rId36"/>
    <p:sldId id="351" r:id="rId37"/>
    <p:sldId id="352" r:id="rId38"/>
    <p:sldId id="356" r:id="rId39"/>
    <p:sldId id="359" r:id="rId40"/>
    <p:sldId id="36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60" r:id="rId59"/>
    <p:sldId id="266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F30E5-3F19-4A20-82A6-CE69B6013D67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7C68C-83F9-43A9-8317-B152248BB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184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8 </a:t>
            </a:r>
            <a:r>
              <a:rPr lang="en-GB" dirty="0" err="1"/>
              <a:t>mins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7C68C-83F9-43A9-8317-B152248BBC5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938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10 </a:t>
            </a:r>
            <a:r>
              <a:rPr lang="en-GB" dirty="0" err="1"/>
              <a:t>mins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F7C68C-83F9-43A9-8317-B152248BBC5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193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01/06/2026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hHOjC4oxh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SCjhI86gr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simple.wikipedia.org/wiki/File:Spider_plant_stolon2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nnp-Ivj2ek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file:///\\upload.wikimedia.org\wikipedia\commons\4\42\Cold_sore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hyperlink" Target="http://en.wikipedia.org/wiki/File:Small_Dunes_of_Badain_Jaran_Desert.JPG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1</a:t>
            </a:r>
          </a:p>
          <a:p>
            <a:r>
              <a:rPr lang="en-GB" dirty="0"/>
              <a:t>KA7 Evolution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91657"/>
            <a:ext cx="6624736" cy="5456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12776"/>
            <a:ext cx="7632848" cy="4863561"/>
          </a:xfrm>
        </p:spPr>
      </p:pic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Understand evolution of species over time</a:t>
            </a:r>
          </a:p>
          <a:p>
            <a:r>
              <a:rPr lang="en-GB" dirty="0"/>
              <a:t>Describe selection processes in eukaryotes and prokaryotes</a:t>
            </a:r>
          </a:p>
          <a:p>
            <a:r>
              <a:rPr lang="en-GB" dirty="0"/>
              <a:t>Describe the process of speciation in the formation of a new species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the term “evolution”</a:t>
            </a:r>
          </a:p>
          <a:p>
            <a:r>
              <a:rPr lang="en-GB" dirty="0"/>
              <a:t>Describe natural selection in terms of DNA Sequences</a:t>
            </a:r>
          </a:p>
          <a:p>
            <a:r>
              <a:rPr lang="en-GB" dirty="0"/>
              <a:t>Describe the change in phenotype frequency as a result of stabilising, directional and disruptive selection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Evolution</a:t>
            </a:r>
          </a:p>
        </p:txBody>
      </p:sp>
      <p:sp>
        <p:nvSpPr>
          <p:cNvPr id="2447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Watch the following video:</a:t>
            </a:r>
          </a:p>
          <a:p>
            <a:pPr>
              <a:buNone/>
            </a:pPr>
            <a:r>
              <a:rPr lang="en-GB" dirty="0">
                <a:solidFill>
                  <a:srgbClr val="0033CC"/>
                </a:solidFill>
                <a:latin typeface="Comic Sans MS" pitchFamily="66" charset="0"/>
                <a:ea typeface="ＭＳ Ｐゴシック" pitchFamily="34" charset="-128"/>
                <a:hlinkClick r:id="rId3"/>
              </a:rPr>
              <a:t>https://www.youtube.com/watch?v=GhHOjC4oxh8</a:t>
            </a:r>
            <a:endParaRPr lang="en-GB" dirty="0">
              <a:solidFill>
                <a:srgbClr val="0033CC"/>
              </a:solidFill>
              <a:latin typeface="Comic Sans MS" pitchFamily="66" charset="0"/>
              <a:ea typeface="ＭＳ Ｐゴシック" pitchFamily="34" charset="-128"/>
            </a:endParaRPr>
          </a:p>
          <a:p>
            <a:pPr>
              <a:buNone/>
            </a:pPr>
            <a:endParaRPr lang="en-GB" dirty="0">
              <a:solidFill>
                <a:srgbClr val="0033CC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9738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Evolution</a:t>
            </a:r>
          </a:p>
        </p:txBody>
      </p:sp>
      <p:sp>
        <p:nvSpPr>
          <p:cNvPr id="2447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Evolution is the gradual change in the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characteristics of a population of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organisms over successive generations as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 result of variation in the population’s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genomes.</a:t>
            </a:r>
          </a:p>
        </p:txBody>
      </p:sp>
    </p:spTree>
    <p:extLst>
      <p:ext uri="{BB962C8B-B14F-4D97-AF65-F5344CB8AC3E}">
        <p14:creationId xmlns:p14="http://schemas.microsoft.com/office/powerpoint/2010/main" val="32700264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Natural selection</a:t>
            </a:r>
          </a:p>
        </p:txBody>
      </p:sp>
      <p:sp>
        <p:nvSpPr>
          <p:cNvPr id="279555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 1858 Charles Darwin and Alfred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Wallace presented a theory suggesting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that the main driving force for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evolutionary change is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natural selection.</a:t>
            </a:r>
          </a:p>
        </p:txBody>
      </p:sp>
      <p:pic>
        <p:nvPicPr>
          <p:cNvPr id="279560" name="Picture 8" descr="Wallace &amp; Darwin head sho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32469"/>
            <a:ext cx="3841850" cy="248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00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955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Natural Selection</a:t>
            </a:r>
          </a:p>
        </p:txBody>
      </p:sp>
      <p:sp>
        <p:nvSpPr>
          <p:cNvPr id="288771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Natural selection is a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non-random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process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that results in the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increase in frequency</a:t>
            </a: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among a population of individuals of those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genetic sequences that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confer an</a:t>
            </a:r>
          </a:p>
          <a:p>
            <a:pPr>
              <a:buFont typeface="Arial" pitchFamily="34" charset="0"/>
              <a:buNone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advantage on members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of the population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and aid their survival.</a:t>
            </a:r>
          </a:p>
        </p:txBody>
      </p:sp>
    </p:spTree>
    <p:extLst>
      <p:ext uri="{BB962C8B-B14F-4D97-AF65-F5344CB8AC3E}">
        <p14:creationId xmlns:p14="http://schemas.microsoft.com/office/powerpoint/2010/main" val="84489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87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Natural Selection</a:t>
            </a:r>
          </a:p>
        </p:txBody>
      </p:sp>
      <p:sp>
        <p:nvSpPr>
          <p:cNvPr id="2816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Watch the following video</a:t>
            </a:r>
          </a:p>
          <a:p>
            <a:pPr>
              <a:buNone/>
            </a:pPr>
            <a:r>
              <a:rPr lang="en-GB" dirty="0">
                <a:solidFill>
                  <a:schemeClr val="hlink"/>
                </a:solidFill>
                <a:latin typeface="Comic Sans MS" pitchFamily="66" charset="0"/>
                <a:ea typeface="ＭＳ Ｐゴシック" pitchFamily="34" charset="-128"/>
                <a:hlinkClick r:id="rId3"/>
              </a:rPr>
              <a:t>https://www.youtube.com/watch?v=0SCjhI86grU</a:t>
            </a:r>
            <a:endParaRPr lang="en-GB" dirty="0">
              <a:solidFill>
                <a:schemeClr val="hlink"/>
              </a:solidFill>
              <a:latin typeface="Comic Sans MS" pitchFamily="66" charset="0"/>
              <a:ea typeface="ＭＳ Ｐゴシック" pitchFamily="34" charset="-128"/>
            </a:endParaRPr>
          </a:p>
          <a:p>
            <a:pPr>
              <a:buNone/>
            </a:pPr>
            <a:endParaRPr lang="en-GB" dirty="0">
              <a:solidFill>
                <a:schemeClr val="hlink"/>
              </a:solidFill>
              <a:latin typeface="Comic Sans MS" pitchFamily="66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06374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8" name="Text Box 4"/>
          <p:cNvSpPr txBox="1">
            <a:spLocks noChangeArrowheads="1"/>
          </p:cNvSpPr>
          <p:nvPr/>
        </p:nvSpPr>
        <p:spPr bwMode="auto">
          <a:xfrm>
            <a:off x="395288" y="109538"/>
            <a:ext cx="8372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Organisms produce </a:t>
            </a:r>
            <a:r>
              <a:rPr lang="en-GB" b="1">
                <a:latin typeface="Comic Sans MS" pitchFamily="66" charset="0"/>
              </a:rPr>
              <a:t>more offspring</a:t>
            </a:r>
            <a:r>
              <a:rPr lang="en-GB">
                <a:latin typeface="Comic Sans MS" pitchFamily="66" charset="0"/>
              </a:rPr>
              <a:t> than the environment can support</a:t>
            </a:r>
          </a:p>
        </p:txBody>
      </p:sp>
      <p:sp>
        <p:nvSpPr>
          <p:cNvPr id="282629" name="Text Box 5"/>
          <p:cNvSpPr txBox="1">
            <a:spLocks noChangeArrowheads="1"/>
          </p:cNvSpPr>
          <p:nvPr/>
        </p:nvSpPr>
        <p:spPr bwMode="auto">
          <a:xfrm>
            <a:off x="377825" y="1192213"/>
            <a:ext cx="8372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All members of a species show </a:t>
            </a:r>
            <a:r>
              <a:rPr lang="en-GB" b="1">
                <a:latin typeface="Comic Sans MS" pitchFamily="66" charset="0"/>
              </a:rPr>
              <a:t>variation</a:t>
            </a:r>
            <a:r>
              <a:rPr lang="en-GB">
                <a:latin typeface="Comic Sans MS" pitchFamily="66" charset="0"/>
              </a:rPr>
              <a:t> from each other</a:t>
            </a:r>
          </a:p>
        </p:txBody>
      </p:sp>
      <p:sp>
        <p:nvSpPr>
          <p:cNvPr id="282630" name="Text Box 6"/>
          <p:cNvSpPr txBox="1">
            <a:spLocks noChangeArrowheads="1"/>
          </p:cNvSpPr>
          <p:nvPr/>
        </p:nvSpPr>
        <p:spPr bwMode="auto">
          <a:xfrm>
            <a:off x="371475" y="1908175"/>
            <a:ext cx="8372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A </a:t>
            </a:r>
            <a:r>
              <a:rPr lang="en-GB" b="1">
                <a:latin typeface="Comic Sans MS" pitchFamily="66" charset="0"/>
              </a:rPr>
              <a:t>struggle for existence</a:t>
            </a:r>
            <a:r>
              <a:rPr lang="en-GB">
                <a:latin typeface="Comic Sans MS" pitchFamily="66" charset="0"/>
              </a:rPr>
              <a:t> occurs and many offspring die before they can reproduce</a:t>
            </a:r>
          </a:p>
        </p:txBody>
      </p:sp>
      <p:sp>
        <p:nvSpPr>
          <p:cNvPr id="282631" name="Text Box 7"/>
          <p:cNvSpPr txBox="1">
            <a:spLocks noChangeArrowheads="1"/>
          </p:cNvSpPr>
          <p:nvPr/>
        </p:nvSpPr>
        <p:spPr bwMode="auto">
          <a:xfrm>
            <a:off x="338138" y="2986088"/>
            <a:ext cx="83724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Only those who are </a:t>
            </a:r>
            <a:r>
              <a:rPr lang="en-GB" b="1">
                <a:latin typeface="Comic Sans MS" pitchFamily="66" charset="0"/>
              </a:rPr>
              <a:t>better adapted</a:t>
            </a:r>
            <a:r>
              <a:rPr lang="en-GB">
                <a:latin typeface="Comic Sans MS" pitchFamily="66" charset="0"/>
              </a:rPr>
              <a:t> to the environment (</a:t>
            </a:r>
            <a:r>
              <a:rPr lang="en-GB" b="1">
                <a:latin typeface="Comic Sans MS" pitchFamily="66" charset="0"/>
              </a:rPr>
              <a:t>the fittest</a:t>
            </a:r>
            <a:r>
              <a:rPr lang="en-GB">
                <a:latin typeface="Comic Sans MS" pitchFamily="66" charset="0"/>
              </a:rPr>
              <a:t>) will survive and bred and pass those adaptations on to their offspring.</a:t>
            </a:r>
          </a:p>
        </p:txBody>
      </p:sp>
      <p:sp>
        <p:nvSpPr>
          <p:cNvPr id="282632" name="Text Box 8"/>
          <p:cNvSpPr txBox="1">
            <a:spLocks noChangeArrowheads="1"/>
          </p:cNvSpPr>
          <p:nvPr/>
        </p:nvSpPr>
        <p:spPr bwMode="auto">
          <a:xfrm>
            <a:off x="217488" y="4525963"/>
            <a:ext cx="874871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 dirty="0">
                <a:latin typeface="Comic Sans MS" pitchFamily="66" charset="0"/>
              </a:rPr>
              <a:t>This process is repeated generation after generation causing gradual change in the characteristics of a species.</a:t>
            </a:r>
          </a:p>
        </p:txBody>
      </p:sp>
      <p:sp>
        <p:nvSpPr>
          <p:cNvPr id="282633" name="Line 9"/>
          <p:cNvSpPr>
            <a:spLocks noChangeShapeType="1"/>
          </p:cNvSpPr>
          <p:nvPr/>
        </p:nvSpPr>
        <p:spPr bwMode="auto">
          <a:xfrm>
            <a:off x="4605338" y="931863"/>
            <a:ext cx="0" cy="260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2634" name="Line 10"/>
          <p:cNvSpPr>
            <a:spLocks noChangeShapeType="1"/>
          </p:cNvSpPr>
          <p:nvPr/>
        </p:nvSpPr>
        <p:spPr bwMode="auto">
          <a:xfrm>
            <a:off x="4610100" y="1647825"/>
            <a:ext cx="0" cy="260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2635" name="Line 11"/>
          <p:cNvSpPr>
            <a:spLocks noChangeShapeType="1"/>
          </p:cNvSpPr>
          <p:nvPr/>
        </p:nvSpPr>
        <p:spPr bwMode="auto">
          <a:xfrm>
            <a:off x="4610100" y="2714625"/>
            <a:ext cx="0" cy="260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2636" name="Line 12"/>
          <p:cNvSpPr>
            <a:spLocks noChangeShapeType="1"/>
          </p:cNvSpPr>
          <p:nvPr/>
        </p:nvSpPr>
        <p:spPr bwMode="auto">
          <a:xfrm>
            <a:off x="4614863" y="4164013"/>
            <a:ext cx="0" cy="2603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99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2628" grpId="0"/>
      <p:bldP spid="282629" grpId="0"/>
      <p:bldP spid="282630" grpId="0"/>
      <p:bldP spid="282631" grpId="0"/>
      <p:bldP spid="282632" grpId="0"/>
      <p:bldP spid="282633" grpId="0" animBg="1"/>
      <p:bldP spid="282634" grpId="0" animBg="1"/>
      <p:bldP spid="282635" grpId="0" animBg="1"/>
      <p:bldP spid="2826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Selection of Quantitative Traits</a:t>
            </a:r>
          </a:p>
        </p:txBody>
      </p:sp>
      <p:sp>
        <p:nvSpPr>
          <p:cNvPr id="297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Continuous variables, such as height,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mass, skin colour, hair colour etc. are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controlled by many genes and are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described as being due to polygenic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inheritance.</a:t>
            </a:r>
          </a:p>
        </p:txBody>
      </p:sp>
    </p:spTree>
    <p:extLst>
      <p:ext uri="{BB962C8B-B14F-4D97-AF65-F5344CB8AC3E}">
        <p14:creationId xmlns:p14="http://schemas.microsoft.com/office/powerpoint/2010/main" val="374729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Normal Distribution</a:t>
            </a:r>
          </a:p>
        </p:txBody>
      </p:sp>
      <p:sp>
        <p:nvSpPr>
          <p:cNvPr id="299011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When you graph data for continuous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variable in a large population you should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get a “bell shaped curve” or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normal</a:t>
            </a:r>
          </a:p>
          <a:p>
            <a:pPr>
              <a:buFont typeface="Arial" pitchFamily="34" charset="0"/>
              <a:buNone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distribution.</a:t>
            </a: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299012" name="Line 4"/>
          <p:cNvSpPr>
            <a:spLocks noChangeShapeType="1"/>
          </p:cNvSpPr>
          <p:nvPr/>
        </p:nvSpPr>
        <p:spPr bwMode="auto">
          <a:xfrm>
            <a:off x="2332182" y="3870219"/>
            <a:ext cx="0" cy="2214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9013" name="Line 5"/>
          <p:cNvSpPr>
            <a:spLocks noChangeShapeType="1"/>
          </p:cNvSpPr>
          <p:nvPr/>
        </p:nvSpPr>
        <p:spPr bwMode="auto">
          <a:xfrm>
            <a:off x="2367757" y="6084782"/>
            <a:ext cx="45942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9019" name="Freeform 11"/>
          <p:cNvSpPr>
            <a:spLocks/>
          </p:cNvSpPr>
          <p:nvPr/>
        </p:nvSpPr>
        <p:spPr bwMode="auto">
          <a:xfrm>
            <a:off x="2681287" y="3789040"/>
            <a:ext cx="1762125" cy="2159000"/>
          </a:xfrm>
          <a:custGeom>
            <a:avLst/>
            <a:gdLst>
              <a:gd name="T0" fmla="*/ 0 w 1110"/>
              <a:gd name="T1" fmla="*/ 1360 h 1360"/>
              <a:gd name="T2" fmla="*/ 444 w 1110"/>
              <a:gd name="T3" fmla="*/ 1118 h 1360"/>
              <a:gd name="T4" fmla="*/ 742 w 1110"/>
              <a:gd name="T5" fmla="*/ 188 h 1360"/>
              <a:gd name="T6" fmla="*/ 1110 w 1110"/>
              <a:gd name="T7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0" h="1360">
                <a:moveTo>
                  <a:pt x="0" y="1360"/>
                </a:moveTo>
                <a:cubicBezTo>
                  <a:pt x="160" y="1336"/>
                  <a:pt x="320" y="1313"/>
                  <a:pt x="444" y="1118"/>
                </a:cubicBezTo>
                <a:cubicBezTo>
                  <a:pt x="568" y="923"/>
                  <a:pt x="631" y="374"/>
                  <a:pt x="742" y="188"/>
                </a:cubicBezTo>
                <a:cubicBezTo>
                  <a:pt x="853" y="2"/>
                  <a:pt x="981" y="1"/>
                  <a:pt x="1110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9020" name="Freeform 12"/>
          <p:cNvSpPr>
            <a:spLocks/>
          </p:cNvSpPr>
          <p:nvPr/>
        </p:nvSpPr>
        <p:spPr bwMode="auto">
          <a:xfrm flipH="1">
            <a:off x="4421332" y="3789040"/>
            <a:ext cx="1762125" cy="2159000"/>
          </a:xfrm>
          <a:custGeom>
            <a:avLst/>
            <a:gdLst>
              <a:gd name="T0" fmla="*/ 0 w 1110"/>
              <a:gd name="T1" fmla="*/ 1360 h 1360"/>
              <a:gd name="T2" fmla="*/ 444 w 1110"/>
              <a:gd name="T3" fmla="*/ 1118 h 1360"/>
              <a:gd name="T4" fmla="*/ 742 w 1110"/>
              <a:gd name="T5" fmla="*/ 188 h 1360"/>
              <a:gd name="T6" fmla="*/ 1110 w 1110"/>
              <a:gd name="T7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10" h="1360">
                <a:moveTo>
                  <a:pt x="0" y="1360"/>
                </a:moveTo>
                <a:cubicBezTo>
                  <a:pt x="160" y="1336"/>
                  <a:pt x="320" y="1313"/>
                  <a:pt x="444" y="1118"/>
                </a:cubicBezTo>
                <a:cubicBezTo>
                  <a:pt x="568" y="923"/>
                  <a:pt x="631" y="374"/>
                  <a:pt x="742" y="188"/>
                </a:cubicBezTo>
                <a:cubicBezTo>
                  <a:pt x="853" y="2"/>
                  <a:pt x="981" y="1"/>
                  <a:pt x="1110" y="0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9021" name="Text Box 13"/>
          <p:cNvSpPr txBox="1">
            <a:spLocks noChangeArrowheads="1"/>
          </p:cNvSpPr>
          <p:nvPr/>
        </p:nvSpPr>
        <p:spPr bwMode="auto">
          <a:xfrm>
            <a:off x="2800349" y="6093296"/>
            <a:ext cx="35988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Increasing value of inherited characteristic e.g. height (m)</a:t>
            </a:r>
          </a:p>
        </p:txBody>
      </p:sp>
      <p:sp>
        <p:nvSpPr>
          <p:cNvPr id="299022" name="Text Box 14"/>
          <p:cNvSpPr txBox="1">
            <a:spLocks noChangeArrowheads="1"/>
          </p:cNvSpPr>
          <p:nvPr/>
        </p:nvSpPr>
        <p:spPr bwMode="auto">
          <a:xfrm rot="16200000">
            <a:off x="736627" y="4582071"/>
            <a:ext cx="2057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Increasing number of individuals</a:t>
            </a:r>
          </a:p>
        </p:txBody>
      </p:sp>
      <p:sp>
        <p:nvSpPr>
          <p:cNvPr id="299023" name="Line 15"/>
          <p:cNvSpPr>
            <a:spLocks noChangeShapeType="1"/>
          </p:cNvSpPr>
          <p:nvPr/>
        </p:nvSpPr>
        <p:spPr bwMode="auto">
          <a:xfrm flipV="1">
            <a:off x="1730375" y="2401888"/>
            <a:ext cx="9525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9024" name="Line 16"/>
          <p:cNvSpPr>
            <a:spLocks noChangeShapeType="1"/>
          </p:cNvSpPr>
          <p:nvPr/>
        </p:nvSpPr>
        <p:spPr bwMode="auto">
          <a:xfrm>
            <a:off x="6433344" y="6413971"/>
            <a:ext cx="5286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920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063" name="Rectangle 31"/>
          <p:cNvSpPr>
            <a:spLocks noChangeArrowheads="1"/>
          </p:cNvSpPr>
          <p:nvPr/>
        </p:nvSpPr>
        <p:spPr bwMode="auto">
          <a:xfrm>
            <a:off x="0" y="4305300"/>
            <a:ext cx="9144000" cy="2552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0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-36513"/>
            <a:ext cx="8229600" cy="1143001"/>
          </a:xfrm>
        </p:spPr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Stabilising Selection</a:t>
            </a:r>
          </a:p>
        </p:txBody>
      </p:sp>
      <p:grpSp>
        <p:nvGrpSpPr>
          <p:cNvPr id="300055" name="Group 23"/>
          <p:cNvGrpSpPr>
            <a:grpSpLocks/>
          </p:cNvGrpSpPr>
          <p:nvPr/>
        </p:nvGrpSpPr>
        <p:grpSpPr bwMode="auto">
          <a:xfrm>
            <a:off x="4354513" y="1522413"/>
            <a:ext cx="4502150" cy="2538412"/>
            <a:chOff x="2694" y="1197"/>
            <a:chExt cx="2836" cy="1599"/>
          </a:xfrm>
        </p:grpSpPr>
        <p:sp>
          <p:nvSpPr>
            <p:cNvPr id="300046" name="Line 14"/>
            <p:cNvSpPr>
              <a:spLocks noChangeShapeType="1"/>
            </p:cNvSpPr>
            <p:nvPr/>
          </p:nvSpPr>
          <p:spPr bwMode="auto">
            <a:xfrm>
              <a:off x="3224" y="1213"/>
              <a:ext cx="0" cy="1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0047" name="Line 15"/>
            <p:cNvSpPr>
              <a:spLocks noChangeShapeType="1"/>
            </p:cNvSpPr>
            <p:nvPr/>
          </p:nvSpPr>
          <p:spPr bwMode="auto">
            <a:xfrm>
              <a:off x="3224" y="2376"/>
              <a:ext cx="230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0048" name="Freeform 16"/>
            <p:cNvSpPr>
              <a:spLocks/>
            </p:cNvSpPr>
            <p:nvPr/>
          </p:nvSpPr>
          <p:spPr bwMode="auto">
            <a:xfrm>
              <a:off x="3848" y="1230"/>
              <a:ext cx="466" cy="1135"/>
            </a:xfrm>
            <a:custGeom>
              <a:avLst/>
              <a:gdLst>
                <a:gd name="T0" fmla="*/ 0 w 1110"/>
                <a:gd name="T1" fmla="*/ 1360 h 1360"/>
                <a:gd name="T2" fmla="*/ 444 w 1110"/>
                <a:gd name="T3" fmla="*/ 1118 h 1360"/>
                <a:gd name="T4" fmla="*/ 742 w 1110"/>
                <a:gd name="T5" fmla="*/ 188 h 1360"/>
                <a:gd name="T6" fmla="*/ 1110 w 1110"/>
                <a:gd name="T7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0" h="1360">
                  <a:moveTo>
                    <a:pt x="0" y="1360"/>
                  </a:moveTo>
                  <a:cubicBezTo>
                    <a:pt x="160" y="1336"/>
                    <a:pt x="320" y="1313"/>
                    <a:pt x="444" y="1118"/>
                  </a:cubicBezTo>
                  <a:cubicBezTo>
                    <a:pt x="568" y="923"/>
                    <a:pt x="631" y="374"/>
                    <a:pt x="742" y="188"/>
                  </a:cubicBezTo>
                  <a:cubicBezTo>
                    <a:pt x="853" y="2"/>
                    <a:pt x="981" y="1"/>
                    <a:pt x="1110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0050" name="Text Box 18"/>
            <p:cNvSpPr txBox="1">
              <a:spLocks noChangeArrowheads="1"/>
            </p:cNvSpPr>
            <p:nvPr/>
          </p:nvSpPr>
          <p:spPr bwMode="auto">
            <a:xfrm>
              <a:off x="3456" y="2430"/>
              <a:ext cx="1807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Increasing value of inherited characteristic </a:t>
              </a:r>
            </a:p>
          </p:txBody>
        </p:sp>
        <p:sp>
          <p:nvSpPr>
            <p:cNvPr id="300051" name="Text Box 19"/>
            <p:cNvSpPr txBox="1">
              <a:spLocks noChangeArrowheads="1"/>
            </p:cNvSpPr>
            <p:nvPr/>
          </p:nvSpPr>
          <p:spPr bwMode="auto">
            <a:xfrm rot="16200000">
              <a:off x="2413" y="1500"/>
              <a:ext cx="1081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algn="ctr" defTabSz="914400" eaLnBrk="1" hangingPunct="1">
                <a:spcBef>
                  <a:spcPct val="50000"/>
                </a:spcBef>
              </a:pPr>
              <a:r>
                <a:rPr lang="en-GB" sz="1600">
                  <a:latin typeface="Comic Sans MS" pitchFamily="66" charset="0"/>
                </a:rPr>
                <a:t>Increasing number of individuals</a:t>
              </a:r>
            </a:p>
          </p:txBody>
        </p:sp>
        <p:sp>
          <p:nvSpPr>
            <p:cNvPr id="300052" name="Line 20"/>
            <p:cNvSpPr>
              <a:spLocks noChangeShapeType="1"/>
            </p:cNvSpPr>
            <p:nvPr/>
          </p:nvSpPr>
          <p:spPr bwMode="auto">
            <a:xfrm flipV="1">
              <a:off x="2920" y="1197"/>
              <a:ext cx="4" cy="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0053" name="Line 21"/>
            <p:cNvSpPr>
              <a:spLocks noChangeShapeType="1"/>
            </p:cNvSpPr>
            <p:nvPr/>
          </p:nvSpPr>
          <p:spPr bwMode="auto">
            <a:xfrm>
              <a:off x="5148" y="2609"/>
              <a:ext cx="26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0054" name="Freeform 22"/>
            <p:cNvSpPr>
              <a:spLocks/>
            </p:cNvSpPr>
            <p:nvPr/>
          </p:nvSpPr>
          <p:spPr bwMode="auto">
            <a:xfrm flipH="1">
              <a:off x="4321" y="1226"/>
              <a:ext cx="466" cy="1135"/>
            </a:xfrm>
            <a:custGeom>
              <a:avLst/>
              <a:gdLst>
                <a:gd name="T0" fmla="*/ 0 w 1110"/>
                <a:gd name="T1" fmla="*/ 1360 h 1360"/>
                <a:gd name="T2" fmla="*/ 444 w 1110"/>
                <a:gd name="T3" fmla="*/ 1118 h 1360"/>
                <a:gd name="T4" fmla="*/ 742 w 1110"/>
                <a:gd name="T5" fmla="*/ 188 h 1360"/>
                <a:gd name="T6" fmla="*/ 1110 w 1110"/>
                <a:gd name="T7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0" h="1360">
                  <a:moveTo>
                    <a:pt x="0" y="1360"/>
                  </a:moveTo>
                  <a:cubicBezTo>
                    <a:pt x="160" y="1336"/>
                    <a:pt x="320" y="1313"/>
                    <a:pt x="444" y="1118"/>
                  </a:cubicBezTo>
                  <a:cubicBezTo>
                    <a:pt x="568" y="923"/>
                    <a:pt x="631" y="374"/>
                    <a:pt x="742" y="188"/>
                  </a:cubicBezTo>
                  <a:cubicBezTo>
                    <a:pt x="853" y="2"/>
                    <a:pt x="981" y="1"/>
                    <a:pt x="1110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0056" name="AutoShape 24"/>
          <p:cNvSpPr>
            <a:spLocks noChangeArrowheads="1"/>
          </p:cNvSpPr>
          <p:nvPr/>
        </p:nvSpPr>
        <p:spPr bwMode="auto">
          <a:xfrm>
            <a:off x="1155700" y="2233613"/>
            <a:ext cx="574675" cy="374650"/>
          </a:xfrm>
          <a:prstGeom prst="rightArrow">
            <a:avLst>
              <a:gd name="adj1" fmla="val 50000"/>
              <a:gd name="adj2" fmla="val 383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0057" name="AutoShape 25"/>
          <p:cNvSpPr>
            <a:spLocks noChangeArrowheads="1"/>
          </p:cNvSpPr>
          <p:nvPr/>
        </p:nvSpPr>
        <p:spPr bwMode="auto">
          <a:xfrm flipH="1">
            <a:off x="3167063" y="2233613"/>
            <a:ext cx="574675" cy="374650"/>
          </a:xfrm>
          <a:prstGeom prst="rightArrow">
            <a:avLst>
              <a:gd name="adj1" fmla="val 50000"/>
              <a:gd name="adj2" fmla="val 383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0059" name="Line 27"/>
          <p:cNvSpPr>
            <a:spLocks noChangeShapeType="1"/>
          </p:cNvSpPr>
          <p:nvPr/>
        </p:nvSpPr>
        <p:spPr bwMode="auto">
          <a:xfrm>
            <a:off x="6938963" y="1268413"/>
            <a:ext cx="0" cy="21351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0066" name="Group 34"/>
          <p:cNvGrpSpPr>
            <a:grpSpLocks/>
          </p:cNvGrpSpPr>
          <p:nvPr/>
        </p:nvGrpSpPr>
        <p:grpSpPr bwMode="auto">
          <a:xfrm>
            <a:off x="112713" y="901700"/>
            <a:ext cx="4502150" cy="3173413"/>
            <a:chOff x="71" y="568"/>
            <a:chExt cx="2836" cy="1999"/>
          </a:xfrm>
        </p:grpSpPr>
        <p:grpSp>
          <p:nvGrpSpPr>
            <p:cNvPr id="300044" name="Group 12"/>
            <p:cNvGrpSpPr>
              <a:grpSpLocks/>
            </p:cNvGrpSpPr>
            <p:nvPr/>
          </p:nvGrpSpPr>
          <p:grpSpPr bwMode="auto">
            <a:xfrm>
              <a:off x="71" y="968"/>
              <a:ext cx="2836" cy="1599"/>
              <a:chOff x="807" y="1513"/>
              <a:chExt cx="3559" cy="1917"/>
            </a:xfrm>
          </p:grpSpPr>
          <p:sp>
            <p:nvSpPr>
              <p:cNvPr id="300036" name="Line 4"/>
              <p:cNvSpPr>
                <a:spLocks noChangeShapeType="1"/>
              </p:cNvSpPr>
              <p:nvPr/>
            </p:nvSpPr>
            <p:spPr bwMode="auto">
              <a:xfrm>
                <a:off x="1472" y="1532"/>
                <a:ext cx="0" cy="13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0037" name="Line 5"/>
              <p:cNvSpPr>
                <a:spLocks noChangeShapeType="1"/>
              </p:cNvSpPr>
              <p:nvPr/>
            </p:nvSpPr>
            <p:spPr bwMode="auto">
              <a:xfrm>
                <a:off x="1472" y="2927"/>
                <a:ext cx="289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0038" name="Freeform 6"/>
              <p:cNvSpPr>
                <a:spLocks/>
              </p:cNvSpPr>
              <p:nvPr/>
            </p:nvSpPr>
            <p:spPr bwMode="auto">
              <a:xfrm>
                <a:off x="1632" y="1553"/>
                <a:ext cx="1110" cy="1360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0039" name="Freeform 7"/>
              <p:cNvSpPr>
                <a:spLocks/>
              </p:cNvSpPr>
              <p:nvPr/>
            </p:nvSpPr>
            <p:spPr bwMode="auto">
              <a:xfrm flipH="1">
                <a:off x="2691" y="1557"/>
                <a:ext cx="1110" cy="1360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0040" name="Text Box 8"/>
              <p:cNvSpPr txBox="1">
                <a:spLocks noChangeArrowheads="1"/>
              </p:cNvSpPr>
              <p:nvPr/>
            </p:nvSpPr>
            <p:spPr bwMode="auto">
              <a:xfrm>
                <a:off x="1763" y="2991"/>
                <a:ext cx="2268" cy="4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value of inherited characteristic </a:t>
                </a:r>
              </a:p>
            </p:txBody>
          </p:sp>
          <p:sp>
            <p:nvSpPr>
              <p:cNvPr id="300041" name="Text Box 9"/>
              <p:cNvSpPr txBox="1">
                <a:spLocks noChangeArrowheads="1"/>
              </p:cNvSpPr>
              <p:nvPr/>
            </p:nvSpPr>
            <p:spPr bwMode="auto">
              <a:xfrm rot="16200000">
                <a:off x="486" y="1860"/>
                <a:ext cx="1296" cy="6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algn="ctr"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number of individuals</a:t>
                </a:r>
              </a:p>
            </p:txBody>
          </p:sp>
          <p:sp>
            <p:nvSpPr>
              <p:cNvPr id="300042" name="Line 10"/>
              <p:cNvSpPr>
                <a:spLocks noChangeShapeType="1"/>
              </p:cNvSpPr>
              <p:nvPr/>
            </p:nvSpPr>
            <p:spPr bwMode="auto">
              <a:xfrm flipV="1">
                <a:off x="1090" y="1513"/>
                <a:ext cx="6" cy="1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0043" name="Line 11"/>
              <p:cNvSpPr>
                <a:spLocks noChangeShapeType="1"/>
              </p:cNvSpPr>
              <p:nvPr/>
            </p:nvSpPr>
            <p:spPr bwMode="auto">
              <a:xfrm>
                <a:off x="3886" y="3206"/>
                <a:ext cx="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0058" name="Line 26"/>
            <p:cNvSpPr>
              <a:spLocks noChangeShapeType="1"/>
            </p:cNvSpPr>
            <p:nvPr/>
          </p:nvSpPr>
          <p:spPr bwMode="auto">
            <a:xfrm>
              <a:off x="1572" y="799"/>
              <a:ext cx="0" cy="1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0060" name="Text Box 28"/>
            <p:cNvSpPr txBox="1">
              <a:spLocks noChangeArrowheads="1"/>
            </p:cNvSpPr>
            <p:nvPr/>
          </p:nvSpPr>
          <p:spPr bwMode="auto">
            <a:xfrm>
              <a:off x="1360" y="568"/>
              <a:ext cx="6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Mean</a:t>
              </a:r>
            </a:p>
          </p:txBody>
        </p:sp>
      </p:grpSp>
      <p:sp>
        <p:nvSpPr>
          <p:cNvPr id="300061" name="Text Box 29"/>
          <p:cNvSpPr txBox="1">
            <a:spLocks noChangeArrowheads="1"/>
          </p:cNvSpPr>
          <p:nvPr/>
        </p:nvSpPr>
        <p:spPr bwMode="auto">
          <a:xfrm>
            <a:off x="5084763" y="912813"/>
            <a:ext cx="3660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Mean remains unchanged</a:t>
            </a:r>
          </a:p>
        </p:txBody>
      </p:sp>
      <p:sp>
        <p:nvSpPr>
          <p:cNvPr id="300062" name="Text Box 30"/>
          <p:cNvSpPr txBox="1">
            <a:spLocks noChangeArrowheads="1"/>
          </p:cNvSpPr>
          <p:nvPr/>
        </p:nvSpPr>
        <p:spPr bwMode="auto">
          <a:xfrm>
            <a:off x="471488" y="4305300"/>
            <a:ext cx="4451350" cy="2282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/>
            <a:r>
              <a:rPr lang="en-GB">
                <a:latin typeface="Comic Sans MS" pitchFamily="66" charset="0"/>
              </a:rPr>
              <a:t>Selection pressure goes against extreme variants and favours the intermediate versions of a trait. Leads to a </a:t>
            </a:r>
            <a:r>
              <a:rPr lang="en-GB" b="1">
                <a:latin typeface="Comic Sans MS" pitchFamily="66" charset="0"/>
              </a:rPr>
              <a:t>reduction </a:t>
            </a:r>
            <a:r>
              <a:rPr lang="en-GB">
                <a:latin typeface="Comic Sans MS" pitchFamily="66" charset="0"/>
              </a:rPr>
              <a:t>in genetic diversity.</a:t>
            </a:r>
          </a:p>
        </p:txBody>
      </p:sp>
      <p:sp>
        <p:nvSpPr>
          <p:cNvPr id="300065" name="Text Box 33"/>
          <p:cNvSpPr txBox="1">
            <a:spLocks noChangeArrowheads="1"/>
          </p:cNvSpPr>
          <p:nvPr/>
        </p:nvSpPr>
        <p:spPr bwMode="auto">
          <a:xfrm>
            <a:off x="4941888" y="4283075"/>
            <a:ext cx="4137025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/>
            <a:r>
              <a:rPr lang="en-GB">
                <a:latin typeface="Comic Sans MS" pitchFamily="66" charset="0"/>
              </a:rPr>
              <a:t>e.g. Human birth mass remains with in range of 3-4 kg. Babies with lower mass more susceptible to disease, higher mass have difficulties during birth.</a:t>
            </a:r>
          </a:p>
        </p:txBody>
      </p:sp>
    </p:spTree>
    <p:extLst>
      <p:ext uri="{BB962C8B-B14F-4D97-AF65-F5344CB8AC3E}">
        <p14:creationId xmlns:p14="http://schemas.microsoft.com/office/powerpoint/2010/main" val="1645674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056" grpId="0" animBg="1"/>
      <p:bldP spid="300057" grpId="0" animBg="1"/>
      <p:bldP spid="300059" grpId="0" animBg="1"/>
      <p:bldP spid="300061" grpId="0"/>
      <p:bldP spid="300062" grpId="0" animBg="1"/>
      <p:bldP spid="3000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ChangeArrowheads="1"/>
          </p:cNvSpPr>
          <p:nvPr/>
        </p:nvSpPr>
        <p:spPr bwMode="auto">
          <a:xfrm>
            <a:off x="0" y="4305300"/>
            <a:ext cx="9144000" cy="2552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2083" name="Rectangle 3"/>
          <p:cNvSpPr>
            <a:spLocks noGrp="1"/>
          </p:cNvSpPr>
          <p:nvPr>
            <p:ph type="title" idx="4294967295"/>
          </p:nvPr>
        </p:nvSpPr>
        <p:spPr>
          <a:xfrm>
            <a:off x="457200" y="-36513"/>
            <a:ext cx="8229600" cy="1143001"/>
          </a:xfrm>
        </p:spPr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Directional selection</a:t>
            </a:r>
          </a:p>
        </p:txBody>
      </p:sp>
      <p:sp>
        <p:nvSpPr>
          <p:cNvPr id="302093" name="AutoShape 13"/>
          <p:cNvSpPr>
            <a:spLocks noChangeArrowheads="1"/>
          </p:cNvSpPr>
          <p:nvPr/>
        </p:nvSpPr>
        <p:spPr bwMode="auto">
          <a:xfrm>
            <a:off x="1155700" y="2233613"/>
            <a:ext cx="574675" cy="374650"/>
          </a:xfrm>
          <a:prstGeom prst="rightArrow">
            <a:avLst>
              <a:gd name="adj1" fmla="val 50000"/>
              <a:gd name="adj2" fmla="val 383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302096" name="Group 16"/>
          <p:cNvGrpSpPr>
            <a:grpSpLocks/>
          </p:cNvGrpSpPr>
          <p:nvPr/>
        </p:nvGrpSpPr>
        <p:grpSpPr bwMode="auto">
          <a:xfrm>
            <a:off x="112713" y="901700"/>
            <a:ext cx="4502150" cy="3173413"/>
            <a:chOff x="71" y="568"/>
            <a:chExt cx="2836" cy="1999"/>
          </a:xfrm>
        </p:grpSpPr>
        <p:grpSp>
          <p:nvGrpSpPr>
            <p:cNvPr id="302097" name="Group 17"/>
            <p:cNvGrpSpPr>
              <a:grpSpLocks/>
            </p:cNvGrpSpPr>
            <p:nvPr/>
          </p:nvGrpSpPr>
          <p:grpSpPr bwMode="auto">
            <a:xfrm>
              <a:off x="71" y="968"/>
              <a:ext cx="2836" cy="1599"/>
              <a:chOff x="807" y="1513"/>
              <a:chExt cx="3559" cy="1917"/>
            </a:xfrm>
          </p:grpSpPr>
          <p:sp>
            <p:nvSpPr>
              <p:cNvPr id="302098" name="Line 18"/>
              <p:cNvSpPr>
                <a:spLocks noChangeShapeType="1"/>
              </p:cNvSpPr>
              <p:nvPr/>
            </p:nvSpPr>
            <p:spPr bwMode="auto">
              <a:xfrm>
                <a:off x="1472" y="1532"/>
                <a:ext cx="0" cy="13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099" name="Line 19"/>
              <p:cNvSpPr>
                <a:spLocks noChangeShapeType="1"/>
              </p:cNvSpPr>
              <p:nvPr/>
            </p:nvSpPr>
            <p:spPr bwMode="auto">
              <a:xfrm>
                <a:off x="1472" y="2927"/>
                <a:ext cx="289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00" name="Freeform 20"/>
              <p:cNvSpPr>
                <a:spLocks/>
              </p:cNvSpPr>
              <p:nvPr/>
            </p:nvSpPr>
            <p:spPr bwMode="auto">
              <a:xfrm>
                <a:off x="1632" y="1553"/>
                <a:ext cx="1110" cy="1360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01" name="Freeform 21"/>
              <p:cNvSpPr>
                <a:spLocks/>
              </p:cNvSpPr>
              <p:nvPr/>
            </p:nvSpPr>
            <p:spPr bwMode="auto">
              <a:xfrm flipH="1">
                <a:off x="2691" y="1557"/>
                <a:ext cx="1110" cy="1360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02" name="Text Box 22"/>
              <p:cNvSpPr txBox="1">
                <a:spLocks noChangeArrowheads="1"/>
              </p:cNvSpPr>
              <p:nvPr/>
            </p:nvSpPr>
            <p:spPr bwMode="auto">
              <a:xfrm>
                <a:off x="1763" y="2991"/>
                <a:ext cx="2268" cy="4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value of inherited characteristic </a:t>
                </a:r>
              </a:p>
            </p:txBody>
          </p:sp>
          <p:sp>
            <p:nvSpPr>
              <p:cNvPr id="302103" name="Text Box 23"/>
              <p:cNvSpPr txBox="1">
                <a:spLocks noChangeArrowheads="1"/>
              </p:cNvSpPr>
              <p:nvPr/>
            </p:nvSpPr>
            <p:spPr bwMode="auto">
              <a:xfrm rot="16200000">
                <a:off x="486" y="1860"/>
                <a:ext cx="1296" cy="6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algn="ctr"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number of individuals</a:t>
                </a:r>
              </a:p>
            </p:txBody>
          </p:sp>
          <p:sp>
            <p:nvSpPr>
              <p:cNvPr id="302104" name="Line 24"/>
              <p:cNvSpPr>
                <a:spLocks noChangeShapeType="1"/>
              </p:cNvSpPr>
              <p:nvPr/>
            </p:nvSpPr>
            <p:spPr bwMode="auto">
              <a:xfrm flipV="1">
                <a:off x="1090" y="1513"/>
                <a:ext cx="6" cy="1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05" name="Line 25"/>
              <p:cNvSpPr>
                <a:spLocks noChangeShapeType="1"/>
              </p:cNvSpPr>
              <p:nvPr/>
            </p:nvSpPr>
            <p:spPr bwMode="auto">
              <a:xfrm>
                <a:off x="3886" y="3206"/>
                <a:ext cx="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2106" name="Line 26"/>
            <p:cNvSpPr>
              <a:spLocks noChangeShapeType="1"/>
            </p:cNvSpPr>
            <p:nvPr/>
          </p:nvSpPr>
          <p:spPr bwMode="auto">
            <a:xfrm>
              <a:off x="1572" y="799"/>
              <a:ext cx="0" cy="1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2107" name="Text Box 27"/>
            <p:cNvSpPr txBox="1">
              <a:spLocks noChangeArrowheads="1"/>
            </p:cNvSpPr>
            <p:nvPr/>
          </p:nvSpPr>
          <p:spPr bwMode="auto">
            <a:xfrm>
              <a:off x="1360" y="568"/>
              <a:ext cx="6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Mean</a:t>
              </a:r>
            </a:p>
          </p:txBody>
        </p:sp>
      </p:grpSp>
      <p:sp>
        <p:nvSpPr>
          <p:cNvPr id="302109" name="Text Box 29"/>
          <p:cNvSpPr txBox="1">
            <a:spLocks noChangeArrowheads="1"/>
          </p:cNvSpPr>
          <p:nvPr/>
        </p:nvSpPr>
        <p:spPr bwMode="auto">
          <a:xfrm>
            <a:off x="471488" y="4305300"/>
            <a:ext cx="4451350" cy="2282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/>
            <a:r>
              <a:rPr lang="en-GB" dirty="0">
                <a:latin typeface="Comic Sans MS" pitchFamily="66" charset="0"/>
              </a:rPr>
              <a:t>Common during period of environmental change. Selection favours a version which was initially less common causing a </a:t>
            </a:r>
            <a:r>
              <a:rPr lang="en-GB" b="1" dirty="0">
                <a:latin typeface="Comic Sans MS" pitchFamily="66" charset="0"/>
              </a:rPr>
              <a:t>progressive shift</a:t>
            </a:r>
            <a:r>
              <a:rPr lang="en-GB" dirty="0">
                <a:latin typeface="Comic Sans MS" pitchFamily="66" charset="0"/>
              </a:rPr>
              <a:t> in the mean value.</a:t>
            </a:r>
          </a:p>
        </p:txBody>
      </p:sp>
      <p:sp>
        <p:nvSpPr>
          <p:cNvPr id="302111" name="Text Box 31"/>
          <p:cNvSpPr txBox="1">
            <a:spLocks noChangeArrowheads="1"/>
          </p:cNvSpPr>
          <p:nvPr/>
        </p:nvSpPr>
        <p:spPr bwMode="auto">
          <a:xfrm>
            <a:off x="4941888" y="4283075"/>
            <a:ext cx="413702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/>
            <a:r>
              <a:rPr lang="en-GB">
                <a:latin typeface="Comic Sans MS" pitchFamily="66" charset="0"/>
              </a:rPr>
              <a:t>e.g. European black bears increased in mass during each ice age – as larger bodies lose relatively less heat than smaller ones.</a:t>
            </a:r>
          </a:p>
        </p:txBody>
      </p:sp>
      <p:grpSp>
        <p:nvGrpSpPr>
          <p:cNvPr id="302126" name="Group 46"/>
          <p:cNvGrpSpPr>
            <a:grpSpLocks/>
          </p:cNvGrpSpPr>
          <p:nvPr/>
        </p:nvGrpSpPr>
        <p:grpSpPr bwMode="auto">
          <a:xfrm>
            <a:off x="4191000" y="820738"/>
            <a:ext cx="4502150" cy="3173412"/>
            <a:chOff x="2640" y="517"/>
            <a:chExt cx="2836" cy="1999"/>
          </a:xfrm>
        </p:grpSpPr>
        <p:grpSp>
          <p:nvGrpSpPr>
            <p:cNvPr id="302125" name="Group 45"/>
            <p:cNvGrpSpPr>
              <a:grpSpLocks/>
            </p:cNvGrpSpPr>
            <p:nvPr/>
          </p:nvGrpSpPr>
          <p:grpSpPr bwMode="auto">
            <a:xfrm>
              <a:off x="2640" y="917"/>
              <a:ext cx="2836" cy="1599"/>
              <a:chOff x="2640" y="917"/>
              <a:chExt cx="2836" cy="1599"/>
            </a:xfrm>
          </p:grpSpPr>
          <p:sp>
            <p:nvSpPr>
              <p:cNvPr id="302114" name="Line 34"/>
              <p:cNvSpPr>
                <a:spLocks noChangeShapeType="1"/>
              </p:cNvSpPr>
              <p:nvPr/>
            </p:nvSpPr>
            <p:spPr bwMode="auto">
              <a:xfrm>
                <a:off x="3170" y="933"/>
                <a:ext cx="0" cy="11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15" name="Line 35"/>
              <p:cNvSpPr>
                <a:spLocks noChangeShapeType="1"/>
              </p:cNvSpPr>
              <p:nvPr/>
            </p:nvSpPr>
            <p:spPr bwMode="auto">
              <a:xfrm>
                <a:off x="3170" y="2096"/>
                <a:ext cx="230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16" name="Freeform 36"/>
              <p:cNvSpPr>
                <a:spLocks/>
              </p:cNvSpPr>
              <p:nvPr/>
            </p:nvSpPr>
            <p:spPr bwMode="auto">
              <a:xfrm>
                <a:off x="3717" y="950"/>
                <a:ext cx="885" cy="1135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17" name="Freeform 37"/>
              <p:cNvSpPr>
                <a:spLocks/>
              </p:cNvSpPr>
              <p:nvPr/>
            </p:nvSpPr>
            <p:spPr bwMode="auto">
              <a:xfrm flipH="1">
                <a:off x="4561" y="954"/>
                <a:ext cx="885" cy="1134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18" name="Text Box 38"/>
              <p:cNvSpPr txBox="1">
                <a:spLocks noChangeArrowheads="1"/>
              </p:cNvSpPr>
              <p:nvPr/>
            </p:nvSpPr>
            <p:spPr bwMode="auto">
              <a:xfrm>
                <a:off x="3402" y="2150"/>
                <a:ext cx="1807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value of inherited characteristic </a:t>
                </a:r>
              </a:p>
            </p:txBody>
          </p:sp>
          <p:sp>
            <p:nvSpPr>
              <p:cNvPr id="302119" name="Text Box 39"/>
              <p:cNvSpPr txBox="1">
                <a:spLocks noChangeArrowheads="1"/>
              </p:cNvSpPr>
              <p:nvPr/>
            </p:nvSpPr>
            <p:spPr bwMode="auto">
              <a:xfrm rot="16200000">
                <a:off x="2359" y="1220"/>
                <a:ext cx="1081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algn="ctr"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number of individuals</a:t>
                </a:r>
              </a:p>
            </p:txBody>
          </p:sp>
          <p:sp>
            <p:nvSpPr>
              <p:cNvPr id="302120" name="Line 40"/>
              <p:cNvSpPr>
                <a:spLocks noChangeShapeType="1"/>
              </p:cNvSpPr>
              <p:nvPr/>
            </p:nvSpPr>
            <p:spPr bwMode="auto">
              <a:xfrm flipV="1">
                <a:off x="2866" y="917"/>
                <a:ext cx="4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2121" name="Line 41"/>
              <p:cNvSpPr>
                <a:spLocks noChangeShapeType="1"/>
              </p:cNvSpPr>
              <p:nvPr/>
            </p:nvSpPr>
            <p:spPr bwMode="auto">
              <a:xfrm>
                <a:off x="5094" y="2329"/>
                <a:ext cx="26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2122" name="Line 42"/>
            <p:cNvSpPr>
              <a:spLocks noChangeShapeType="1"/>
            </p:cNvSpPr>
            <p:nvPr/>
          </p:nvSpPr>
          <p:spPr bwMode="auto">
            <a:xfrm>
              <a:off x="4568" y="748"/>
              <a:ext cx="0" cy="1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2123" name="Text Box 43"/>
            <p:cNvSpPr txBox="1">
              <a:spLocks noChangeArrowheads="1"/>
            </p:cNvSpPr>
            <p:nvPr/>
          </p:nvSpPr>
          <p:spPr bwMode="auto">
            <a:xfrm>
              <a:off x="4132" y="517"/>
              <a:ext cx="85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New Mean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067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093" grpId="0" animBg="1"/>
      <p:bldP spid="302109" grpId="0" animBg="1"/>
      <p:bldP spid="3021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/>
          <p:cNvSpPr>
            <a:spLocks noChangeArrowheads="1"/>
          </p:cNvSpPr>
          <p:nvPr/>
        </p:nvSpPr>
        <p:spPr bwMode="auto">
          <a:xfrm>
            <a:off x="0" y="4305300"/>
            <a:ext cx="9144000" cy="2552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303107" name="Rectangle 3"/>
          <p:cNvSpPr>
            <a:spLocks noGrp="1"/>
          </p:cNvSpPr>
          <p:nvPr>
            <p:ph type="title" idx="4294967295"/>
          </p:nvPr>
        </p:nvSpPr>
        <p:spPr>
          <a:xfrm>
            <a:off x="457200" y="-36513"/>
            <a:ext cx="8229600" cy="1143001"/>
          </a:xfrm>
        </p:spPr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Disruptive selection</a:t>
            </a:r>
          </a:p>
        </p:txBody>
      </p:sp>
      <p:sp>
        <p:nvSpPr>
          <p:cNvPr id="303117" name="AutoShape 13"/>
          <p:cNvSpPr>
            <a:spLocks noChangeArrowheads="1"/>
          </p:cNvSpPr>
          <p:nvPr/>
        </p:nvSpPr>
        <p:spPr bwMode="auto">
          <a:xfrm>
            <a:off x="2560638" y="2608263"/>
            <a:ext cx="574675" cy="374650"/>
          </a:xfrm>
          <a:prstGeom prst="rightArrow">
            <a:avLst>
              <a:gd name="adj1" fmla="val 50000"/>
              <a:gd name="adj2" fmla="val 383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3118" name="AutoShape 14"/>
          <p:cNvSpPr>
            <a:spLocks noChangeArrowheads="1"/>
          </p:cNvSpPr>
          <p:nvPr/>
        </p:nvSpPr>
        <p:spPr bwMode="auto">
          <a:xfrm flipH="1">
            <a:off x="1871663" y="2608263"/>
            <a:ext cx="574675" cy="374650"/>
          </a:xfrm>
          <a:prstGeom prst="rightArrow">
            <a:avLst>
              <a:gd name="adj1" fmla="val 50000"/>
              <a:gd name="adj2" fmla="val 3834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3119" name="Line 15"/>
          <p:cNvSpPr>
            <a:spLocks noChangeShapeType="1"/>
          </p:cNvSpPr>
          <p:nvPr/>
        </p:nvSpPr>
        <p:spPr bwMode="auto">
          <a:xfrm>
            <a:off x="6186488" y="1255713"/>
            <a:ext cx="0" cy="2135187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303120" name="Group 16"/>
          <p:cNvGrpSpPr>
            <a:grpSpLocks/>
          </p:cNvGrpSpPr>
          <p:nvPr/>
        </p:nvGrpSpPr>
        <p:grpSpPr bwMode="auto">
          <a:xfrm>
            <a:off x="112713" y="901700"/>
            <a:ext cx="4502150" cy="3173413"/>
            <a:chOff x="71" y="568"/>
            <a:chExt cx="2836" cy="1999"/>
          </a:xfrm>
        </p:grpSpPr>
        <p:grpSp>
          <p:nvGrpSpPr>
            <p:cNvPr id="303121" name="Group 17"/>
            <p:cNvGrpSpPr>
              <a:grpSpLocks/>
            </p:cNvGrpSpPr>
            <p:nvPr/>
          </p:nvGrpSpPr>
          <p:grpSpPr bwMode="auto">
            <a:xfrm>
              <a:off x="71" y="968"/>
              <a:ext cx="2836" cy="1599"/>
              <a:chOff x="807" y="1513"/>
              <a:chExt cx="3559" cy="1917"/>
            </a:xfrm>
          </p:grpSpPr>
          <p:sp>
            <p:nvSpPr>
              <p:cNvPr id="303122" name="Line 18"/>
              <p:cNvSpPr>
                <a:spLocks noChangeShapeType="1"/>
              </p:cNvSpPr>
              <p:nvPr/>
            </p:nvSpPr>
            <p:spPr bwMode="auto">
              <a:xfrm>
                <a:off x="1472" y="1532"/>
                <a:ext cx="0" cy="139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23" name="Line 19"/>
              <p:cNvSpPr>
                <a:spLocks noChangeShapeType="1"/>
              </p:cNvSpPr>
              <p:nvPr/>
            </p:nvSpPr>
            <p:spPr bwMode="auto">
              <a:xfrm>
                <a:off x="1472" y="2927"/>
                <a:ext cx="289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24" name="Freeform 20"/>
              <p:cNvSpPr>
                <a:spLocks/>
              </p:cNvSpPr>
              <p:nvPr/>
            </p:nvSpPr>
            <p:spPr bwMode="auto">
              <a:xfrm>
                <a:off x="1632" y="1553"/>
                <a:ext cx="1110" cy="1360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25" name="Freeform 21"/>
              <p:cNvSpPr>
                <a:spLocks/>
              </p:cNvSpPr>
              <p:nvPr/>
            </p:nvSpPr>
            <p:spPr bwMode="auto">
              <a:xfrm flipH="1">
                <a:off x="2691" y="1557"/>
                <a:ext cx="1110" cy="1360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26" name="Text Box 22"/>
              <p:cNvSpPr txBox="1">
                <a:spLocks noChangeArrowheads="1"/>
              </p:cNvSpPr>
              <p:nvPr/>
            </p:nvSpPr>
            <p:spPr bwMode="auto">
              <a:xfrm>
                <a:off x="1763" y="2991"/>
                <a:ext cx="2268" cy="4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value of inherited characteristic </a:t>
                </a:r>
              </a:p>
            </p:txBody>
          </p:sp>
          <p:sp>
            <p:nvSpPr>
              <p:cNvPr id="303127" name="Text Box 23"/>
              <p:cNvSpPr txBox="1">
                <a:spLocks noChangeArrowheads="1"/>
              </p:cNvSpPr>
              <p:nvPr/>
            </p:nvSpPr>
            <p:spPr bwMode="auto">
              <a:xfrm rot="16200000">
                <a:off x="486" y="1860"/>
                <a:ext cx="1296" cy="6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algn="ctr"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number of individuals</a:t>
                </a:r>
              </a:p>
            </p:txBody>
          </p:sp>
          <p:sp>
            <p:nvSpPr>
              <p:cNvPr id="303128" name="Line 24"/>
              <p:cNvSpPr>
                <a:spLocks noChangeShapeType="1"/>
              </p:cNvSpPr>
              <p:nvPr/>
            </p:nvSpPr>
            <p:spPr bwMode="auto">
              <a:xfrm flipV="1">
                <a:off x="1090" y="1513"/>
                <a:ext cx="6" cy="1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29" name="Line 25"/>
              <p:cNvSpPr>
                <a:spLocks noChangeShapeType="1"/>
              </p:cNvSpPr>
              <p:nvPr/>
            </p:nvSpPr>
            <p:spPr bwMode="auto">
              <a:xfrm>
                <a:off x="3886" y="3206"/>
                <a:ext cx="33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3130" name="Line 26"/>
            <p:cNvSpPr>
              <a:spLocks noChangeShapeType="1"/>
            </p:cNvSpPr>
            <p:nvPr/>
          </p:nvSpPr>
          <p:spPr bwMode="auto">
            <a:xfrm>
              <a:off x="1572" y="799"/>
              <a:ext cx="0" cy="1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3131" name="Text Box 27"/>
            <p:cNvSpPr txBox="1">
              <a:spLocks noChangeArrowheads="1"/>
            </p:cNvSpPr>
            <p:nvPr/>
          </p:nvSpPr>
          <p:spPr bwMode="auto">
            <a:xfrm>
              <a:off x="1360" y="568"/>
              <a:ext cx="63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sz="1800">
                  <a:latin typeface="Comic Sans MS" pitchFamily="66" charset="0"/>
                </a:rPr>
                <a:t>Mean</a:t>
              </a:r>
            </a:p>
          </p:txBody>
        </p:sp>
      </p:grpSp>
      <p:sp>
        <p:nvSpPr>
          <p:cNvPr id="303132" name="Text Box 28"/>
          <p:cNvSpPr txBox="1">
            <a:spLocks noChangeArrowheads="1"/>
          </p:cNvSpPr>
          <p:nvPr/>
        </p:nvSpPr>
        <p:spPr bwMode="auto">
          <a:xfrm>
            <a:off x="5084763" y="912813"/>
            <a:ext cx="36607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algn="ctr" defTabSz="914400" eaLnBrk="1" hangingPunct="1">
              <a:spcBef>
                <a:spcPct val="50000"/>
              </a:spcBef>
            </a:pPr>
            <a:r>
              <a:rPr lang="en-GB" sz="1800">
                <a:latin typeface="Comic Sans MS" pitchFamily="66" charset="0"/>
              </a:rPr>
              <a:t>Separate means emerge</a:t>
            </a:r>
          </a:p>
        </p:txBody>
      </p:sp>
      <p:sp>
        <p:nvSpPr>
          <p:cNvPr id="303133" name="Text Box 29"/>
          <p:cNvSpPr txBox="1">
            <a:spLocks noChangeArrowheads="1"/>
          </p:cNvSpPr>
          <p:nvPr/>
        </p:nvSpPr>
        <p:spPr bwMode="auto">
          <a:xfrm>
            <a:off x="723900" y="4305300"/>
            <a:ext cx="7947025" cy="19177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/>
            <a:r>
              <a:rPr lang="en-GB" dirty="0">
                <a:latin typeface="Comic Sans MS" pitchFamily="66" charset="0"/>
              </a:rPr>
              <a:t>Selection pressure selects extreme versions of a trait at the expense of the intermediate versions. Can result in the population being split into two distinct groups. This is the driving force behind </a:t>
            </a:r>
            <a:r>
              <a:rPr lang="en-GB" b="1" dirty="0">
                <a:latin typeface="Comic Sans MS" pitchFamily="66" charset="0"/>
              </a:rPr>
              <a:t>sympatric speciation</a:t>
            </a:r>
            <a:r>
              <a:rPr lang="en-GB" dirty="0">
                <a:latin typeface="Comic Sans MS" pitchFamily="66" charset="0"/>
              </a:rPr>
              <a:t> (see later in topic).</a:t>
            </a:r>
          </a:p>
        </p:txBody>
      </p:sp>
      <p:grpSp>
        <p:nvGrpSpPr>
          <p:cNvPr id="303140" name="Group 36"/>
          <p:cNvGrpSpPr>
            <a:grpSpLocks/>
          </p:cNvGrpSpPr>
          <p:nvPr/>
        </p:nvGrpSpPr>
        <p:grpSpPr bwMode="auto">
          <a:xfrm>
            <a:off x="4354513" y="1522413"/>
            <a:ext cx="4502150" cy="2538412"/>
            <a:chOff x="2743" y="959"/>
            <a:chExt cx="2836" cy="1599"/>
          </a:xfrm>
        </p:grpSpPr>
        <p:grpSp>
          <p:nvGrpSpPr>
            <p:cNvPr id="303139" name="Group 35"/>
            <p:cNvGrpSpPr>
              <a:grpSpLocks/>
            </p:cNvGrpSpPr>
            <p:nvPr/>
          </p:nvGrpSpPr>
          <p:grpSpPr bwMode="auto">
            <a:xfrm>
              <a:off x="2743" y="959"/>
              <a:ext cx="2836" cy="1599"/>
              <a:chOff x="2743" y="959"/>
              <a:chExt cx="2836" cy="1599"/>
            </a:xfrm>
          </p:grpSpPr>
          <p:sp>
            <p:nvSpPr>
              <p:cNvPr id="303109" name="Line 5"/>
              <p:cNvSpPr>
                <a:spLocks noChangeShapeType="1"/>
              </p:cNvSpPr>
              <p:nvPr/>
            </p:nvSpPr>
            <p:spPr bwMode="auto">
              <a:xfrm>
                <a:off x="3273" y="975"/>
                <a:ext cx="0" cy="116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10" name="Line 6"/>
              <p:cNvSpPr>
                <a:spLocks noChangeShapeType="1"/>
              </p:cNvSpPr>
              <p:nvPr/>
            </p:nvSpPr>
            <p:spPr bwMode="auto">
              <a:xfrm>
                <a:off x="3273" y="2138"/>
                <a:ext cx="230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11" name="Freeform 7"/>
              <p:cNvSpPr>
                <a:spLocks/>
              </p:cNvSpPr>
              <p:nvPr/>
            </p:nvSpPr>
            <p:spPr bwMode="auto">
              <a:xfrm>
                <a:off x="3431" y="1005"/>
                <a:ext cx="466" cy="1135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12" name="Text Box 8"/>
              <p:cNvSpPr txBox="1">
                <a:spLocks noChangeArrowheads="1"/>
              </p:cNvSpPr>
              <p:nvPr/>
            </p:nvSpPr>
            <p:spPr bwMode="auto">
              <a:xfrm>
                <a:off x="3505" y="2192"/>
                <a:ext cx="1807" cy="3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value of inherited characteristic </a:t>
                </a:r>
              </a:p>
            </p:txBody>
          </p:sp>
          <p:sp>
            <p:nvSpPr>
              <p:cNvPr id="303113" name="Text Box 9"/>
              <p:cNvSpPr txBox="1">
                <a:spLocks noChangeArrowheads="1"/>
              </p:cNvSpPr>
              <p:nvPr/>
            </p:nvSpPr>
            <p:spPr bwMode="auto">
              <a:xfrm rot="16200000">
                <a:off x="2462" y="1262"/>
                <a:ext cx="1081" cy="5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1pPr>
                <a:lvl2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itchFamily="34" charset="0"/>
                    <a:ea typeface="ＭＳ Ｐゴシック" pitchFamily="34" charset="-128"/>
                  </a:defRPr>
                </a:lvl9pPr>
              </a:lstStyle>
              <a:p>
                <a:pPr algn="ctr" defTabSz="914400" eaLnBrk="1" hangingPunct="1">
                  <a:spcBef>
                    <a:spcPct val="50000"/>
                  </a:spcBef>
                </a:pPr>
                <a:r>
                  <a:rPr lang="en-GB" sz="1600">
                    <a:latin typeface="Comic Sans MS" pitchFamily="66" charset="0"/>
                  </a:rPr>
                  <a:t>Increasing number of individuals</a:t>
                </a:r>
              </a:p>
            </p:txBody>
          </p:sp>
          <p:sp>
            <p:nvSpPr>
              <p:cNvPr id="303114" name="Line 10"/>
              <p:cNvSpPr>
                <a:spLocks noChangeShapeType="1"/>
              </p:cNvSpPr>
              <p:nvPr/>
            </p:nvSpPr>
            <p:spPr bwMode="auto">
              <a:xfrm flipV="1">
                <a:off x="2969" y="959"/>
                <a:ext cx="4" cy="15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15" name="Line 11"/>
              <p:cNvSpPr>
                <a:spLocks noChangeShapeType="1"/>
              </p:cNvSpPr>
              <p:nvPr/>
            </p:nvSpPr>
            <p:spPr bwMode="auto">
              <a:xfrm>
                <a:off x="5197" y="2371"/>
                <a:ext cx="26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3116" name="Freeform 12"/>
              <p:cNvSpPr>
                <a:spLocks/>
              </p:cNvSpPr>
              <p:nvPr/>
            </p:nvSpPr>
            <p:spPr bwMode="auto">
              <a:xfrm flipH="1">
                <a:off x="4837" y="1005"/>
                <a:ext cx="466" cy="1135"/>
              </a:xfrm>
              <a:custGeom>
                <a:avLst/>
                <a:gdLst>
                  <a:gd name="T0" fmla="*/ 0 w 1110"/>
                  <a:gd name="T1" fmla="*/ 1360 h 1360"/>
                  <a:gd name="T2" fmla="*/ 444 w 1110"/>
                  <a:gd name="T3" fmla="*/ 1118 h 1360"/>
                  <a:gd name="T4" fmla="*/ 742 w 1110"/>
                  <a:gd name="T5" fmla="*/ 188 h 1360"/>
                  <a:gd name="T6" fmla="*/ 1110 w 1110"/>
                  <a:gd name="T7" fmla="*/ 0 h 1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10" h="1360">
                    <a:moveTo>
                      <a:pt x="0" y="1360"/>
                    </a:moveTo>
                    <a:cubicBezTo>
                      <a:pt x="160" y="1336"/>
                      <a:pt x="320" y="1313"/>
                      <a:pt x="444" y="1118"/>
                    </a:cubicBezTo>
                    <a:cubicBezTo>
                      <a:pt x="568" y="923"/>
                      <a:pt x="631" y="374"/>
                      <a:pt x="742" y="188"/>
                    </a:cubicBezTo>
                    <a:cubicBezTo>
                      <a:pt x="853" y="2"/>
                      <a:pt x="981" y="1"/>
                      <a:pt x="1110" y="0"/>
                    </a:cubicBez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303136" name="Freeform 32"/>
            <p:cNvSpPr>
              <a:spLocks/>
            </p:cNvSpPr>
            <p:nvPr/>
          </p:nvSpPr>
          <p:spPr bwMode="auto">
            <a:xfrm flipH="1">
              <a:off x="3897" y="1005"/>
              <a:ext cx="466" cy="638"/>
            </a:xfrm>
            <a:custGeom>
              <a:avLst/>
              <a:gdLst>
                <a:gd name="T0" fmla="*/ 0 w 1110"/>
                <a:gd name="T1" fmla="*/ 1360 h 1360"/>
                <a:gd name="T2" fmla="*/ 444 w 1110"/>
                <a:gd name="T3" fmla="*/ 1118 h 1360"/>
                <a:gd name="T4" fmla="*/ 742 w 1110"/>
                <a:gd name="T5" fmla="*/ 188 h 1360"/>
                <a:gd name="T6" fmla="*/ 1110 w 1110"/>
                <a:gd name="T7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0" h="1360">
                  <a:moveTo>
                    <a:pt x="0" y="1360"/>
                  </a:moveTo>
                  <a:cubicBezTo>
                    <a:pt x="160" y="1336"/>
                    <a:pt x="320" y="1313"/>
                    <a:pt x="444" y="1118"/>
                  </a:cubicBezTo>
                  <a:cubicBezTo>
                    <a:pt x="568" y="923"/>
                    <a:pt x="631" y="374"/>
                    <a:pt x="742" y="188"/>
                  </a:cubicBezTo>
                  <a:cubicBezTo>
                    <a:pt x="853" y="2"/>
                    <a:pt x="981" y="1"/>
                    <a:pt x="1110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03137" name="Freeform 33"/>
            <p:cNvSpPr>
              <a:spLocks/>
            </p:cNvSpPr>
            <p:nvPr/>
          </p:nvSpPr>
          <p:spPr bwMode="auto">
            <a:xfrm>
              <a:off x="4371" y="1005"/>
              <a:ext cx="466" cy="638"/>
            </a:xfrm>
            <a:custGeom>
              <a:avLst/>
              <a:gdLst>
                <a:gd name="T0" fmla="*/ 0 w 1110"/>
                <a:gd name="T1" fmla="*/ 1360 h 1360"/>
                <a:gd name="T2" fmla="*/ 444 w 1110"/>
                <a:gd name="T3" fmla="*/ 1118 h 1360"/>
                <a:gd name="T4" fmla="*/ 742 w 1110"/>
                <a:gd name="T5" fmla="*/ 188 h 1360"/>
                <a:gd name="T6" fmla="*/ 1110 w 1110"/>
                <a:gd name="T7" fmla="*/ 0 h 1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10" h="1360">
                  <a:moveTo>
                    <a:pt x="0" y="1360"/>
                  </a:moveTo>
                  <a:cubicBezTo>
                    <a:pt x="160" y="1336"/>
                    <a:pt x="320" y="1313"/>
                    <a:pt x="444" y="1118"/>
                  </a:cubicBezTo>
                  <a:cubicBezTo>
                    <a:pt x="568" y="923"/>
                    <a:pt x="631" y="374"/>
                    <a:pt x="742" y="188"/>
                  </a:cubicBezTo>
                  <a:cubicBezTo>
                    <a:pt x="853" y="2"/>
                    <a:pt x="981" y="1"/>
                    <a:pt x="1110" y="0"/>
                  </a:cubicBez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03138" name="Line 34"/>
          <p:cNvSpPr>
            <a:spLocks noChangeShapeType="1"/>
          </p:cNvSpPr>
          <p:nvPr/>
        </p:nvSpPr>
        <p:spPr bwMode="auto">
          <a:xfrm>
            <a:off x="7691438" y="1247775"/>
            <a:ext cx="0" cy="2135188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4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117" grpId="0" animBg="1"/>
      <p:bldP spid="303118" grpId="0" animBg="1"/>
      <p:bldP spid="303119" grpId="0" animBg="1"/>
      <p:bldP spid="303132" grpId="0"/>
      <p:bldP spid="303133" grpId="0" animBg="1"/>
      <p:bldP spid="3031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the term “evolution”</a:t>
            </a:r>
          </a:p>
          <a:p>
            <a:r>
              <a:rPr lang="en-GB" dirty="0"/>
              <a:t>Describe natural selection in terms of DNA Sequences</a:t>
            </a:r>
          </a:p>
          <a:p>
            <a:r>
              <a:rPr lang="en-GB" dirty="0"/>
              <a:t>Describe the change sin phenotype frequency as a result of stabilising, directional and disruptive selection</a:t>
            </a:r>
          </a:p>
        </p:txBody>
      </p:sp>
    </p:spTree>
    <p:extLst>
      <p:ext uri="{BB962C8B-B14F-4D97-AF65-F5344CB8AC3E}">
        <p14:creationId xmlns:p14="http://schemas.microsoft.com/office/powerpoint/2010/main" val="302299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GB" dirty="0"/>
              <a:t>Plenary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891870"/>
            <a:ext cx="6217181" cy="5966130"/>
          </a:xfrm>
        </p:spPr>
      </p:pic>
    </p:spTree>
    <p:extLst>
      <p:ext uri="{BB962C8B-B14F-4D97-AF65-F5344CB8AC3E}">
        <p14:creationId xmlns:p14="http://schemas.microsoft.com/office/powerpoint/2010/main" val="1625913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66"/>
            <a:ext cx="8229600" cy="1143000"/>
          </a:xfrm>
        </p:spPr>
        <p:txBody>
          <a:bodyPr/>
          <a:lstStyle/>
          <a:p>
            <a:r>
              <a:rPr lang="en-GB" dirty="0"/>
              <a:t>Starter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29349"/>
            <a:ext cx="7726861" cy="6028651"/>
          </a:xfrm>
        </p:spPr>
      </p:pic>
    </p:spTree>
    <p:extLst>
      <p:ext uri="{BB962C8B-B14F-4D97-AF65-F5344CB8AC3E}">
        <p14:creationId xmlns:p14="http://schemas.microsoft.com/office/powerpoint/2010/main" val="2660603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Understand evolution of species over time</a:t>
            </a:r>
          </a:p>
          <a:p>
            <a:r>
              <a:rPr lang="en-GB" dirty="0"/>
              <a:t>Describe selection processes in eukaryotes and prokaryotes</a:t>
            </a:r>
          </a:p>
          <a:p>
            <a:r>
              <a:rPr lang="en-GB" dirty="0"/>
              <a:t>Describe the process of speciation in the formation of a new species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7861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Compare vertical and horizontal gene transfer</a:t>
            </a:r>
          </a:p>
          <a:p>
            <a:r>
              <a:rPr lang="en-GB" dirty="0"/>
              <a:t>Explain why natural selection is more rapid in prokaryotes</a:t>
            </a:r>
          </a:p>
        </p:txBody>
      </p:sp>
    </p:spTree>
    <p:extLst>
      <p:ext uri="{BB962C8B-B14F-4D97-AF65-F5344CB8AC3E}">
        <p14:creationId xmlns:p14="http://schemas.microsoft.com/office/powerpoint/2010/main" val="659117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Inheritance</a:t>
            </a:r>
          </a:p>
        </p:txBody>
      </p:sp>
      <p:sp>
        <p:nvSpPr>
          <p:cNvPr id="2457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Genetic material can be inherited by: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	1. Vertical transfer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	2. Horizontal transfer</a:t>
            </a:r>
          </a:p>
        </p:txBody>
      </p:sp>
    </p:spTree>
    <p:extLst>
      <p:ext uri="{BB962C8B-B14F-4D97-AF65-F5344CB8AC3E}">
        <p14:creationId xmlns:p14="http://schemas.microsoft.com/office/powerpoint/2010/main" val="140426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Vertical transfer of genetic material</a:t>
            </a:r>
          </a:p>
        </p:txBody>
      </p:sp>
      <p:sp>
        <p:nvSpPr>
          <p:cNvPr id="246787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Genes (sequences of protein coding DNA)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are transferred from parents down to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their offspring.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609600" indent="-609600">
              <a:lnSpc>
                <a:spcPct val="90000"/>
              </a:lnSpc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can happen by: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AutoNum type="alphaLcParenBoth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Sexual reproduction</a:t>
            </a:r>
          </a:p>
          <a:p>
            <a:pPr marL="609600" indent="-609600">
              <a:lnSpc>
                <a:spcPct val="90000"/>
              </a:lnSpc>
              <a:buFont typeface="Arial" pitchFamily="34" charset="0"/>
              <a:buAutoNum type="alphaLcParenBoth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Asexual reproduction</a:t>
            </a:r>
          </a:p>
        </p:txBody>
      </p:sp>
    </p:spTree>
    <p:extLst>
      <p:ext uri="{BB962C8B-B14F-4D97-AF65-F5344CB8AC3E}">
        <p14:creationId xmlns:p14="http://schemas.microsoft.com/office/powerpoint/2010/main" val="354778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Sexual reproduction</a:t>
            </a:r>
          </a:p>
        </p:txBody>
      </p:sp>
      <p:sp>
        <p:nvSpPr>
          <p:cNvPr id="24781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involves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two parents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who differ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from one another genetically.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Offspring inherit different combinations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of genes from each parent.</a:t>
            </a:r>
          </a:p>
        </p:txBody>
      </p:sp>
    </p:spTree>
    <p:extLst>
      <p:ext uri="{BB962C8B-B14F-4D97-AF65-F5344CB8AC3E}">
        <p14:creationId xmlns:p14="http://schemas.microsoft.com/office/powerpoint/2010/main" val="2486115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Asexual reproduction</a:t>
            </a:r>
          </a:p>
        </p:txBody>
      </p:sp>
      <p:sp>
        <p:nvSpPr>
          <p:cNvPr id="259075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Is reproduction from a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single parent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 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Produces offspring who are genetically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identical to the parent.</a:t>
            </a:r>
          </a:p>
        </p:txBody>
      </p:sp>
      <p:pic>
        <p:nvPicPr>
          <p:cNvPr id="259080" name="Picture 8" descr="Bryophyllum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896773"/>
            <a:ext cx="2478392" cy="169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85" name="Picture 13" descr="300px-Spider_plant_stolon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7217" y="5282044"/>
            <a:ext cx="1961814" cy="1314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90" name="Picture 18" descr="f-d%3A72a3273f483a4392d92b6ef0d0000258e4d3b8206abb58e40f159572%2BIMAGE%2B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284" y="4222388"/>
            <a:ext cx="2119313" cy="211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9095" name="Picture 23" descr="Daffodil Bulb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240" y="3825613"/>
            <a:ext cx="1664097" cy="125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93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5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>
                <a:latin typeface="Comic Sans MS" pitchFamily="66" charset="0"/>
                <a:ea typeface="ＭＳ Ｐゴシック" pitchFamily="34" charset="-128"/>
              </a:rPr>
              <a:t>Horizontal transfer of genetic material (prokaryotes)</a:t>
            </a:r>
          </a:p>
        </p:txBody>
      </p:sp>
      <p:sp>
        <p:nvSpPr>
          <p:cNvPr id="26419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 prokaryotes (who reproduce using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asexual reproduction) – genetic material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can be transferred from one cell to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another through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horizontal gene</a:t>
            </a:r>
          </a:p>
          <a:p>
            <a:pPr>
              <a:buFont typeface="Arial" pitchFamily="34" charset="0"/>
              <a:buNone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transfer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864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Horizontal </a:t>
            </a:r>
            <a:r>
              <a:rPr lang="en-GB" dirty="0" err="1"/>
              <a:t>vs</a:t>
            </a:r>
            <a:r>
              <a:rPr lang="en-GB" dirty="0"/>
              <a:t> Vertical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b="1" dirty="0"/>
              <a:t>vertical gene transfer</a:t>
            </a:r>
            <a:r>
              <a:rPr lang="en-GB" dirty="0"/>
              <a:t> - when genes are transferred </a:t>
            </a:r>
            <a:r>
              <a:rPr lang="en-GB" b="1" dirty="0"/>
              <a:t>down</a:t>
            </a:r>
            <a:r>
              <a:rPr lang="en-GB" dirty="0"/>
              <a:t> generations. i.e. from parent to offspring as a result of sexual or asexual reproduction</a:t>
            </a:r>
          </a:p>
          <a:p>
            <a:r>
              <a:rPr lang="en-GB" b="1" dirty="0"/>
              <a:t>horizontal gene transfer</a:t>
            </a:r>
            <a:r>
              <a:rPr lang="en-GB" dirty="0"/>
              <a:t> - when genes are transferred </a:t>
            </a:r>
            <a:r>
              <a:rPr lang="en-GB" b="1" dirty="0"/>
              <a:t>across</a:t>
            </a:r>
            <a:r>
              <a:rPr lang="en-GB" dirty="0"/>
              <a:t> from an individual to others in the same generation. This does not occur due to reproduction.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8063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Rapid evolutionary change</a:t>
            </a:r>
          </a:p>
        </p:txBody>
      </p:sp>
      <p:sp>
        <p:nvSpPr>
          <p:cNvPr id="27341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 early evolution of prokaryotes there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was a lot of horizontal gene transfer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(HGT) because obtaining a gene from a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neighbour is much faster than waiting for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one to evolve.</a:t>
            </a:r>
          </a:p>
        </p:txBody>
      </p:sp>
    </p:spTree>
    <p:extLst>
      <p:ext uri="{BB962C8B-B14F-4D97-AF65-F5344CB8AC3E}">
        <p14:creationId xmlns:p14="http://schemas.microsoft.com/office/powerpoint/2010/main" val="276646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Rapid evolutionary change</a:t>
            </a:r>
          </a:p>
        </p:txBody>
      </p:sp>
      <p:sp>
        <p:nvSpPr>
          <p:cNvPr id="273411" name="Rectangle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allowed rapid evolution of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prokaryotes.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However this is a risky strategy as there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are no guarantees the transferred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genetic material will give an advantage.</a:t>
            </a:r>
          </a:p>
        </p:txBody>
      </p:sp>
    </p:spTree>
    <p:extLst>
      <p:ext uri="{BB962C8B-B14F-4D97-AF65-F5344CB8AC3E}">
        <p14:creationId xmlns:p14="http://schemas.microsoft.com/office/powerpoint/2010/main" val="175093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11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Antibiotic Resistance</a:t>
            </a:r>
            <a:endParaRPr lang="en-GB" sz="4000" dirty="0">
              <a:latin typeface="Comic Sans MS" pitchFamily="66" charset="0"/>
              <a:ea typeface="ＭＳ Ｐゴシック" pitchFamily="34" charset="-128"/>
            </a:endParaRPr>
          </a:p>
        </p:txBody>
      </p:sp>
      <p:sp>
        <p:nvSpPr>
          <p:cNvPr id="274435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 significant amount of HGT still occurs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in modern day prokaryotes.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Resistance to antibiotics has occurred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through the transfer of plasmids carrying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antibiotic resistance genes from bacteria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to bacteria.</a:t>
            </a:r>
          </a:p>
        </p:txBody>
      </p:sp>
    </p:spTree>
    <p:extLst>
      <p:ext uri="{BB962C8B-B14F-4D97-AF65-F5344CB8AC3E}">
        <p14:creationId xmlns:p14="http://schemas.microsoft.com/office/powerpoint/2010/main" val="299337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Antibiotic Resistance Video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Watch the following video:</a:t>
            </a:r>
          </a:p>
          <a:p>
            <a:pPr marL="0" indent="0">
              <a:buNone/>
            </a:pPr>
            <a:r>
              <a:rPr lang="en-GB" dirty="0">
                <a:hlinkClick r:id="rId2"/>
              </a:rPr>
              <a:t>https://www.youtube.com/watch?v=znnp-Ivj2ek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21428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>
                <a:latin typeface="Comic Sans MS" pitchFamily="66" charset="0"/>
                <a:ea typeface="ＭＳ Ｐゴシック" pitchFamily="34" charset="-128"/>
              </a:rPr>
              <a:t>Horizontal transfer of genetic material (eukaryotes)</a:t>
            </a:r>
          </a:p>
        </p:txBody>
      </p:sp>
      <p:sp>
        <p:nvSpPr>
          <p:cNvPr id="27545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Although less common, horizontal gene</a:t>
            </a:r>
          </a:p>
          <a:p>
            <a:pPr marL="609600" indent="-60960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transfer can occur in eukaryotes:</a:t>
            </a:r>
          </a:p>
          <a:p>
            <a:pPr marL="609600" indent="-609600">
              <a:buFont typeface="Arial" pitchFamily="34" charset="0"/>
              <a:buAutoNum type="alphaLcParenBoth"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From prokaryotes</a:t>
            </a:r>
          </a:p>
          <a:p>
            <a:pPr marL="609600" indent="-609600">
              <a:buFont typeface="Arial" pitchFamily="34" charset="0"/>
              <a:buNone/>
            </a:pPr>
            <a:r>
              <a:rPr lang="en-GB" i="1" dirty="0">
                <a:latin typeface="Comic Sans MS" pitchFamily="66" charset="0"/>
                <a:ea typeface="ＭＳ Ｐゴシック" pitchFamily="34" charset="-128"/>
              </a:rPr>
              <a:t>Agrobacterium </a:t>
            </a:r>
            <a:r>
              <a:rPr lang="en-GB" i="1" dirty="0" err="1">
                <a:latin typeface="Comic Sans MS" pitchFamily="66" charset="0"/>
                <a:ea typeface="ＭＳ Ｐゴシック" pitchFamily="34" charset="-128"/>
              </a:rPr>
              <a:t>tumefaciens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, is a bacterium, which infects plant cells with a plasmid that integrates into the genome of the plant.</a:t>
            </a:r>
          </a:p>
        </p:txBody>
      </p:sp>
    </p:spTree>
    <p:extLst>
      <p:ext uri="{BB962C8B-B14F-4D97-AF65-F5344CB8AC3E}">
        <p14:creationId xmlns:p14="http://schemas.microsoft.com/office/powerpoint/2010/main" val="27404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545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307975"/>
            <a:ext cx="8229600" cy="50800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(b) From viruses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Some viruses can integrate their DNA into the host’s genome. Where they remain dormant (as a </a:t>
            </a:r>
            <a:r>
              <a:rPr lang="en-GB" b="1">
                <a:latin typeface="Comic Sans MS" pitchFamily="66" charset="0"/>
                <a:ea typeface="ＭＳ Ｐゴシック" pitchFamily="34" charset="-128"/>
              </a:rPr>
              <a:t>provirus</a:t>
            </a:r>
            <a:r>
              <a:rPr lang="en-GB">
                <a:latin typeface="Comic Sans MS" pitchFamily="66" charset="0"/>
                <a:ea typeface="ＭＳ Ｐゴシック" pitchFamily="34" charset="-128"/>
              </a:rPr>
              <a:t>) until they reproduce and destroy the cells.</a:t>
            </a: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e.g. Herpes virus				HIV</a:t>
            </a:r>
          </a:p>
        </p:txBody>
      </p:sp>
      <p:pic>
        <p:nvPicPr>
          <p:cNvPr id="276489" name="Picture 9" descr="File:Cold sore.jpg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3554413"/>
            <a:ext cx="2565400" cy="192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495" name="Picture 15" descr="hiv virus1 The Next Hopeful Step Towards Eradicating HIV Infec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388" y="3562350"/>
            <a:ext cx="2293937" cy="191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01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48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You are going to </a:t>
            </a:r>
            <a:r>
              <a:rPr lang="en-GB" dirty="0">
                <a:solidFill>
                  <a:srgbClr val="FF0000"/>
                </a:solidFill>
              </a:rPr>
              <a:t>research the Antibiotic Resistance Crisis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produce an A4 poster </a:t>
            </a:r>
            <a:r>
              <a:rPr lang="en-GB" dirty="0"/>
              <a:t>that can be </a:t>
            </a:r>
            <a:r>
              <a:rPr lang="en-GB" dirty="0">
                <a:solidFill>
                  <a:srgbClr val="FF0000"/>
                </a:solidFill>
              </a:rPr>
              <a:t>displayed in GP Surgeries </a:t>
            </a:r>
            <a:r>
              <a:rPr lang="en-GB" dirty="0"/>
              <a:t>in Scotland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Include:</a:t>
            </a:r>
          </a:p>
          <a:p>
            <a:r>
              <a:rPr lang="en-GB" dirty="0"/>
              <a:t>When to take antibiotics</a:t>
            </a:r>
          </a:p>
          <a:p>
            <a:r>
              <a:rPr lang="en-GB" dirty="0"/>
              <a:t>Risks of not finishing the course of antibiotics</a:t>
            </a:r>
          </a:p>
          <a:p>
            <a:r>
              <a:rPr lang="en-GB" dirty="0"/>
              <a:t>The risks of antibiotic resistance</a:t>
            </a:r>
          </a:p>
          <a:p>
            <a:r>
              <a:rPr lang="en-GB" dirty="0"/>
              <a:t>Any other relevant information</a:t>
            </a:r>
          </a:p>
        </p:txBody>
      </p:sp>
    </p:spTree>
    <p:extLst>
      <p:ext uri="{BB962C8B-B14F-4D97-AF65-F5344CB8AC3E}">
        <p14:creationId xmlns:p14="http://schemas.microsoft.com/office/powerpoint/2010/main" val="1806339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Compare vertical and horizontal gene transfer</a:t>
            </a:r>
          </a:p>
          <a:p>
            <a:r>
              <a:rPr lang="en-GB" dirty="0"/>
              <a:t>Explain why natural selection is more rapid in prokaryotes</a:t>
            </a:r>
          </a:p>
        </p:txBody>
      </p:sp>
    </p:spTree>
    <p:extLst>
      <p:ext uri="{BB962C8B-B14F-4D97-AF65-F5344CB8AC3E}">
        <p14:creationId xmlns:p14="http://schemas.microsoft.com/office/powerpoint/2010/main" val="35654967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Check your desk partners poster- would you display it in your local GP Surgery? </a:t>
            </a:r>
          </a:p>
          <a:p>
            <a:endParaRPr lang="en-GB" dirty="0"/>
          </a:p>
          <a:p>
            <a:r>
              <a:rPr lang="en-GB" dirty="0"/>
              <a:t>Give them 2 stars and a wish! </a:t>
            </a:r>
          </a:p>
        </p:txBody>
      </p:sp>
    </p:spTree>
    <p:extLst>
      <p:ext uri="{BB962C8B-B14F-4D97-AF65-F5344CB8AC3E}">
        <p14:creationId xmlns:p14="http://schemas.microsoft.com/office/powerpoint/2010/main" val="2673377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the differences between vertical and horizontal gene transfer. </a:t>
            </a:r>
          </a:p>
        </p:txBody>
      </p:sp>
    </p:spTree>
    <p:extLst>
      <p:ext uri="{BB962C8B-B14F-4D97-AF65-F5344CB8AC3E}">
        <p14:creationId xmlns:p14="http://schemas.microsoft.com/office/powerpoint/2010/main" val="9374874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Understand evolution of species over time</a:t>
            </a:r>
          </a:p>
          <a:p>
            <a:r>
              <a:rPr lang="en-GB" dirty="0"/>
              <a:t>Describe selection processes in eukaryotes and prokaryotes</a:t>
            </a:r>
          </a:p>
          <a:p>
            <a:r>
              <a:rPr lang="en-GB" dirty="0"/>
              <a:t>Describe the process of speciation in the formation of a new species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17861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“species” and “speciation” </a:t>
            </a:r>
          </a:p>
          <a:p>
            <a:r>
              <a:rPr lang="en-GB" dirty="0"/>
              <a:t>State the importance of isolation barriers in speciation </a:t>
            </a:r>
          </a:p>
          <a:p>
            <a:r>
              <a:rPr lang="en-GB" dirty="0"/>
              <a:t>Describe the difference between allopatric and sympatric speciation and describe the process of each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54967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4652F-5C6C-7677-9F25-E572098FD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Species and Speciation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D739A6-FBF3-809E-9792-937A852B9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species is a group of organisms that can interbreed to produce fertile offspring</a:t>
            </a:r>
          </a:p>
          <a:p>
            <a:r>
              <a:rPr lang="en-GB" dirty="0"/>
              <a:t>Speciation is the evolutionary process where one single population of organisms develops into two or more distinct species</a:t>
            </a:r>
          </a:p>
        </p:txBody>
      </p:sp>
    </p:spTree>
    <p:extLst>
      <p:ext uri="{BB962C8B-B14F-4D97-AF65-F5344CB8AC3E}">
        <p14:creationId xmlns:p14="http://schemas.microsoft.com/office/powerpoint/2010/main" val="3056151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Speciation</a:t>
            </a:r>
          </a:p>
        </p:txBody>
      </p:sp>
      <p:sp>
        <p:nvSpPr>
          <p:cNvPr id="3133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609600" indent="-60960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Is the formation of a new biological</a:t>
            </a:r>
          </a:p>
          <a:p>
            <a:pPr marL="609600" indent="-60960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species. It is brought about by</a:t>
            </a:r>
          </a:p>
          <a:p>
            <a:pPr marL="609600" indent="-609600">
              <a:buFont typeface="Arial" pitchFamily="34" charset="0"/>
              <a:buNone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evolutionary change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 marL="609600" indent="-609600"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  <a:p>
            <a:pPr marL="609600" indent="-609600"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There are two types of speciation:</a:t>
            </a:r>
          </a:p>
          <a:p>
            <a:pPr marL="609600" indent="-609600">
              <a:buFont typeface="Arial" pitchFamily="34" charset="0"/>
              <a:buAutoNum type="arabicParenBoth"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Allopatric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speciation</a:t>
            </a:r>
          </a:p>
          <a:p>
            <a:pPr marL="609600" indent="-609600">
              <a:buFont typeface="Arial" pitchFamily="34" charset="0"/>
              <a:buAutoNum type="arabicParenBoth"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Sympatric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speciation</a:t>
            </a:r>
          </a:p>
        </p:txBody>
      </p:sp>
    </p:spTree>
    <p:extLst>
      <p:ext uri="{BB962C8B-B14F-4D97-AF65-F5344CB8AC3E}">
        <p14:creationId xmlns:p14="http://schemas.microsoft.com/office/powerpoint/2010/main" val="4275770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Allopatric speciation</a:t>
            </a:r>
          </a:p>
        </p:txBody>
      </p:sp>
      <p:sp>
        <p:nvSpPr>
          <p:cNvPr id="31846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occurs when gene flow between two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(or more) populations is prevented by a</a:t>
            </a:r>
          </a:p>
          <a:p>
            <a:pPr>
              <a:buFont typeface="Arial" pitchFamily="34" charset="0"/>
              <a:buNone/>
            </a:pP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geographical barrier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e.g. rivers, mountain ranges, desert, sea</a:t>
            </a:r>
          </a:p>
          <a:p>
            <a:pPr>
              <a:buFont typeface="Arial" pitchFamily="34" charset="0"/>
              <a:buNone/>
            </a:pPr>
            <a:endParaRPr lang="en-GB" dirty="0">
              <a:latin typeface="Comic Sans MS" pitchFamily="66" charset="0"/>
              <a:ea typeface="ＭＳ Ｐゴシック" pitchFamily="34" charset="-128"/>
            </a:endParaRPr>
          </a:p>
        </p:txBody>
      </p:sp>
      <p:pic>
        <p:nvPicPr>
          <p:cNvPr id="318472" name="Picture 8" descr="River Spey CC Anne Burg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41168"/>
            <a:ext cx="2700338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477" name="Picture 13" descr="brooks mountain range alaska city pic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8113" y="4939581"/>
            <a:ext cx="1893887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482" name="Picture 18" descr="Small Dunes of Badain Jaran Desert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39581"/>
            <a:ext cx="22733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487" name="Picture 23" descr="South Sea Island Fij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237" y="4923706"/>
            <a:ext cx="2290763" cy="1527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21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467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defTabSz="914400"/>
            <a:r>
              <a:rPr lang="en-GB" dirty="0">
                <a:latin typeface="Comic Sans MS" pitchFamily="66" charset="0"/>
                <a:ea typeface="ＭＳ Ｐゴシック" pitchFamily="34" charset="-128"/>
              </a:rPr>
              <a:t>Allopatric</a:t>
            </a:r>
          </a:p>
        </p:txBody>
      </p:sp>
      <p:graphicFrame>
        <p:nvGraphicFramePr>
          <p:cNvPr id="324611" name="Object 3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468313" y="1624013"/>
          <a:ext cx="4679950" cy="362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057143" imgH="1905266" progId="Paint.Picture">
                  <p:embed/>
                </p:oleObj>
              </mc:Choice>
              <mc:Fallback>
                <p:oleObj name="Bitmap Image" r:id="rId2" imgW="2057143" imgH="1905266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624013"/>
                        <a:ext cx="4679950" cy="362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4612" name="Rectangle 4"/>
          <p:cNvSpPr>
            <a:spLocks noGrp="1"/>
          </p:cNvSpPr>
          <p:nvPr>
            <p:ph sz="half" idx="4294967295"/>
          </p:nvPr>
        </p:nvSpPr>
        <p:spPr>
          <a:xfrm>
            <a:off x="5364163" y="1052513"/>
            <a:ext cx="3394075" cy="4114800"/>
          </a:xfrm>
        </p:spPr>
        <p:txBody>
          <a:bodyPr/>
          <a:lstStyle/>
          <a:p>
            <a:pPr defTabSz="914400">
              <a:buFont typeface="Arial" pitchFamily="34" charset="0"/>
              <a:buNone/>
            </a:pPr>
            <a:endParaRPr lang="en-GB" sz="2800" dirty="0">
              <a:latin typeface="Comic Sans MS" pitchFamily="66" charset="0"/>
              <a:ea typeface="ＭＳ Ｐゴシック" pitchFamily="34" charset="-128"/>
            </a:endParaRPr>
          </a:p>
          <a:p>
            <a:pPr defTabSz="914400">
              <a:buFont typeface="Arial" pitchFamily="34" charset="0"/>
              <a:buNone/>
            </a:pPr>
            <a:endParaRPr lang="en-GB" sz="2800" dirty="0">
              <a:latin typeface="Comic Sans MS" pitchFamily="66" charset="0"/>
              <a:ea typeface="ＭＳ Ｐゴシック" pitchFamily="34" charset="-128"/>
            </a:endParaRPr>
          </a:p>
          <a:p>
            <a:pPr defTabSz="914400">
              <a:buFont typeface="Arial" pitchFamily="34" charset="0"/>
              <a:buNone/>
            </a:pPr>
            <a:endParaRPr lang="en-GB" sz="2800" dirty="0">
              <a:latin typeface="Comic Sans MS" pitchFamily="66" charset="0"/>
              <a:ea typeface="ＭＳ Ｐゴシック" pitchFamily="34" charset="-128"/>
            </a:endParaRPr>
          </a:p>
          <a:p>
            <a:pPr defTabSz="914400">
              <a:buFont typeface="Arial" pitchFamily="34" charset="0"/>
              <a:buNone/>
            </a:pPr>
            <a:endParaRPr lang="en-GB" sz="2800" dirty="0">
              <a:latin typeface="Comic Sans MS" pitchFamily="66" charset="0"/>
              <a:ea typeface="ＭＳ Ｐゴシック" pitchFamily="34" charset="-128"/>
            </a:endParaRPr>
          </a:p>
          <a:p>
            <a:pPr defTabSz="914400">
              <a:buFont typeface="Arial" pitchFamily="34" charset="0"/>
              <a:buNone/>
            </a:pPr>
            <a:r>
              <a:rPr lang="en-GB" sz="2800" dirty="0">
                <a:latin typeface="Comic Sans MS" pitchFamily="66" charset="0"/>
                <a:ea typeface="ＭＳ Ｐゴシック" pitchFamily="34" charset="-128"/>
              </a:rPr>
              <a:t>Large</a:t>
            </a:r>
          </a:p>
          <a:p>
            <a:pPr defTabSz="914400">
              <a:buFont typeface="Arial" pitchFamily="34" charset="0"/>
              <a:buNone/>
            </a:pPr>
            <a:r>
              <a:rPr lang="en-GB" sz="2800" dirty="0">
                <a:latin typeface="Comic Sans MS" pitchFamily="66" charset="0"/>
                <a:ea typeface="ＭＳ Ｐゴシック" pitchFamily="34" charset="-128"/>
              </a:rPr>
              <a:t>interbreeding              </a:t>
            </a:r>
          </a:p>
          <a:p>
            <a:pPr defTabSz="914400">
              <a:buFont typeface="Arial" pitchFamily="34" charset="0"/>
              <a:buNone/>
            </a:pPr>
            <a:r>
              <a:rPr lang="en-GB" sz="2800" dirty="0">
                <a:latin typeface="Comic Sans MS" pitchFamily="66" charset="0"/>
                <a:ea typeface="ＭＳ Ｐゴシック" pitchFamily="34" charset="-128"/>
              </a:rPr>
              <a:t>population </a:t>
            </a:r>
          </a:p>
        </p:txBody>
      </p:sp>
    </p:spTree>
    <p:extLst>
      <p:ext uri="{BB962C8B-B14F-4D97-AF65-F5344CB8AC3E}">
        <p14:creationId xmlns:p14="http://schemas.microsoft.com/office/powerpoint/2010/main" val="175133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2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4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246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4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246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24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246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563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323850" y="866775"/>
          <a:ext cx="6335713" cy="353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381847" imgH="1886213" progId="Paint.Picture">
                  <p:embed/>
                </p:oleObj>
              </mc:Choice>
              <mc:Fallback>
                <p:oleObj name="Bitmap Image" r:id="rId2" imgW="3381847" imgH="188621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866775"/>
                        <a:ext cx="6335713" cy="353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5635" name="Text Box 3"/>
          <p:cNvSpPr txBox="1">
            <a:spLocks noChangeArrowheads="1"/>
          </p:cNvSpPr>
          <p:nvPr/>
        </p:nvSpPr>
        <p:spPr bwMode="auto">
          <a:xfrm>
            <a:off x="6877050" y="2205038"/>
            <a:ext cx="25923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>
                <a:latin typeface="+mn-lt"/>
              </a:rPr>
              <a:t>Isolation of populations</a:t>
            </a:r>
            <a:r>
              <a:rPr lang="en-GB" sz="1800">
                <a:latin typeface="+mn-lt"/>
              </a:rPr>
              <a:t> </a:t>
            </a:r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250825" y="4724400"/>
            <a:ext cx="25209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Population A 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4211638" y="4652963"/>
            <a:ext cx="25923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Population B</a:t>
            </a:r>
          </a:p>
        </p:txBody>
      </p:sp>
    </p:spTree>
    <p:extLst>
      <p:ext uri="{BB962C8B-B14F-4D97-AF65-F5344CB8AC3E}">
        <p14:creationId xmlns:p14="http://schemas.microsoft.com/office/powerpoint/2010/main" val="4275286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6658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323850" y="1196975"/>
          <a:ext cx="6192838" cy="327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457143" imgH="1828571" progId="Paint.Picture">
                  <p:embed/>
                </p:oleObj>
              </mc:Choice>
              <mc:Fallback>
                <p:oleObj name="Bitmap Image" r:id="rId2" imgW="3457143" imgH="1828571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196975"/>
                        <a:ext cx="6192838" cy="3275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6659" name="Text Box 3"/>
          <p:cNvSpPr txBox="1">
            <a:spLocks noChangeArrowheads="1"/>
          </p:cNvSpPr>
          <p:nvPr/>
        </p:nvSpPr>
        <p:spPr bwMode="auto">
          <a:xfrm>
            <a:off x="684213" y="4522331"/>
            <a:ext cx="21605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Large mutant </a:t>
            </a:r>
          </a:p>
        </p:txBody>
      </p:sp>
      <p:sp>
        <p:nvSpPr>
          <p:cNvPr id="326660" name="Text Box 4"/>
          <p:cNvSpPr txBox="1">
            <a:spLocks noChangeArrowheads="1"/>
          </p:cNvSpPr>
          <p:nvPr/>
        </p:nvSpPr>
        <p:spPr bwMode="auto">
          <a:xfrm>
            <a:off x="4500563" y="4522331"/>
            <a:ext cx="2160587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Small mutant </a:t>
            </a:r>
          </a:p>
        </p:txBody>
      </p:sp>
      <p:sp>
        <p:nvSpPr>
          <p:cNvPr id="326661" name="Text Box 5"/>
          <p:cNvSpPr txBox="1">
            <a:spLocks noChangeArrowheads="1"/>
          </p:cNvSpPr>
          <p:nvPr/>
        </p:nvSpPr>
        <p:spPr bwMode="auto">
          <a:xfrm>
            <a:off x="6804025" y="1844675"/>
            <a:ext cx="23399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>
                <a:latin typeface="+mn-lt"/>
              </a:rPr>
              <a:t>Separate populations mutate randomly –new variation </a:t>
            </a:r>
          </a:p>
        </p:txBody>
      </p:sp>
    </p:spTree>
    <p:extLst>
      <p:ext uri="{BB962C8B-B14F-4D97-AF65-F5344CB8AC3E}">
        <p14:creationId xmlns:p14="http://schemas.microsoft.com/office/powerpoint/2010/main" val="25096109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68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323850" y="908050"/>
          <a:ext cx="6227763" cy="340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428571" imgH="1876190" progId="Paint.Picture">
                  <p:embed/>
                </p:oleObj>
              </mc:Choice>
              <mc:Fallback>
                <p:oleObj name="Bitmap Image" r:id="rId2" imgW="3428571" imgH="18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908050"/>
                        <a:ext cx="6227763" cy="340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683" name="Text Box 3"/>
          <p:cNvSpPr txBox="1">
            <a:spLocks noChangeArrowheads="1"/>
          </p:cNvSpPr>
          <p:nvPr/>
        </p:nvSpPr>
        <p:spPr bwMode="auto">
          <a:xfrm>
            <a:off x="6804025" y="1700213"/>
            <a:ext cx="208915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Natural selection favours mutants</a:t>
            </a:r>
            <a:r>
              <a:rPr lang="en-GB" sz="1800" dirty="0">
                <a:latin typeface="+mn-lt"/>
              </a:rPr>
              <a:t> </a:t>
            </a:r>
          </a:p>
        </p:txBody>
      </p:sp>
      <p:sp>
        <p:nvSpPr>
          <p:cNvPr id="327684" name="Text Box 4"/>
          <p:cNvSpPr txBox="1">
            <a:spLocks noChangeArrowheads="1"/>
          </p:cNvSpPr>
          <p:nvPr/>
        </p:nvSpPr>
        <p:spPr bwMode="auto">
          <a:xfrm>
            <a:off x="171450" y="4293096"/>
            <a:ext cx="272256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e.g. Large mutant may favour dry conditions</a:t>
            </a:r>
          </a:p>
        </p:txBody>
      </p:sp>
      <p:sp>
        <p:nvSpPr>
          <p:cNvPr id="327685" name="Text Box 5"/>
          <p:cNvSpPr txBox="1">
            <a:spLocks noChangeArrowheads="1"/>
          </p:cNvSpPr>
          <p:nvPr/>
        </p:nvSpPr>
        <p:spPr bwMode="auto">
          <a:xfrm>
            <a:off x="4081463" y="4291364"/>
            <a:ext cx="272256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e.g. Small mutant may favour wet conditions</a:t>
            </a:r>
          </a:p>
        </p:txBody>
      </p:sp>
    </p:spTree>
    <p:extLst>
      <p:ext uri="{BB962C8B-B14F-4D97-AF65-F5344CB8AC3E}">
        <p14:creationId xmlns:p14="http://schemas.microsoft.com/office/powerpoint/2010/main" val="295196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27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70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395288" y="1293813"/>
          <a:ext cx="5761037" cy="316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419952" imgH="1876190" progId="Paint.Picture">
                  <p:embed/>
                </p:oleObj>
              </mc:Choice>
              <mc:Fallback>
                <p:oleObj name="Bitmap Image" r:id="rId2" imgW="3419952" imgH="1876190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1293813"/>
                        <a:ext cx="5761037" cy="3162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8707" name="Text Box 3"/>
          <p:cNvSpPr txBox="1">
            <a:spLocks noChangeArrowheads="1"/>
          </p:cNvSpPr>
          <p:nvPr/>
        </p:nvSpPr>
        <p:spPr bwMode="auto">
          <a:xfrm>
            <a:off x="755650" y="4652963"/>
            <a:ext cx="187166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Species A</a:t>
            </a:r>
            <a:r>
              <a:rPr lang="en-GB" sz="1800" dirty="0">
                <a:latin typeface="+mn-lt"/>
              </a:rPr>
              <a:t> </a:t>
            </a:r>
          </a:p>
        </p:txBody>
      </p:sp>
      <p:sp>
        <p:nvSpPr>
          <p:cNvPr id="328708" name="Text Box 4"/>
          <p:cNvSpPr txBox="1">
            <a:spLocks noChangeArrowheads="1"/>
          </p:cNvSpPr>
          <p:nvPr/>
        </p:nvSpPr>
        <p:spPr bwMode="auto">
          <a:xfrm>
            <a:off x="4284663" y="4652963"/>
            <a:ext cx="1871662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>
                <a:latin typeface="+mn-lt"/>
              </a:rPr>
              <a:t>Species B</a:t>
            </a:r>
            <a:r>
              <a:rPr lang="en-GB" sz="1800">
                <a:latin typeface="+mn-lt"/>
              </a:rPr>
              <a:t> </a:t>
            </a:r>
          </a:p>
        </p:txBody>
      </p:sp>
      <p:sp>
        <p:nvSpPr>
          <p:cNvPr id="328709" name="Text Box 5"/>
          <p:cNvSpPr txBox="1">
            <a:spLocks noChangeArrowheads="1"/>
          </p:cNvSpPr>
          <p:nvPr/>
        </p:nvSpPr>
        <p:spPr bwMode="auto">
          <a:xfrm>
            <a:off x="6443663" y="1484313"/>
            <a:ext cx="2449512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>
                <a:latin typeface="+mn-lt"/>
              </a:rPr>
              <a:t>Over a long period of time natural selection increases frequency of new alleles</a:t>
            </a:r>
            <a:r>
              <a:rPr lang="en-GB" sz="180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2656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973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84213" y="400050"/>
          <a:ext cx="4608512" cy="440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1943371" imgH="1857143" progId="Paint.Picture">
                  <p:embed/>
                </p:oleObj>
              </mc:Choice>
              <mc:Fallback>
                <p:oleObj name="Bitmap Image" r:id="rId2" imgW="1943371" imgH="1857143" progId="Paint.Pictur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400050"/>
                        <a:ext cx="4608512" cy="440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9731" name="Text Box 3"/>
          <p:cNvSpPr txBox="1">
            <a:spLocks noChangeArrowheads="1"/>
          </p:cNvSpPr>
          <p:nvPr/>
        </p:nvSpPr>
        <p:spPr bwMode="auto">
          <a:xfrm>
            <a:off x="5580063" y="1557338"/>
            <a:ext cx="3024187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 sz="2800" dirty="0">
                <a:latin typeface="+mn-lt"/>
              </a:rPr>
              <a:t>Speciation has occurred.  Species A and B cannot interbreed even if barrier is removed</a:t>
            </a:r>
          </a:p>
        </p:txBody>
      </p:sp>
    </p:spTree>
    <p:extLst>
      <p:ext uri="{BB962C8B-B14F-4D97-AF65-F5344CB8AC3E}">
        <p14:creationId xmlns:p14="http://schemas.microsoft.com/office/powerpoint/2010/main" val="40442938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Sympatric Speciation</a:t>
            </a:r>
          </a:p>
        </p:txBody>
      </p:sp>
      <p:sp>
        <p:nvSpPr>
          <p:cNvPr id="3235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Two (or more) populations live in close proximity in the same environment but still become genetically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isolated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.</a:t>
            </a:r>
          </a:p>
          <a:p>
            <a:pPr>
              <a:buFont typeface="Arial" pitchFamily="34" charset="0"/>
              <a:buNone/>
            </a:pPr>
            <a:r>
              <a:rPr lang="en-GB" dirty="0">
                <a:latin typeface="Comic Sans MS" pitchFamily="66" charset="0"/>
                <a:ea typeface="ＭＳ Ｐゴシック" pitchFamily="34" charset="-128"/>
              </a:rPr>
              <a:t>This happens due to a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behavioural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 or </a:t>
            </a:r>
            <a:r>
              <a:rPr lang="en-GB" b="1" dirty="0">
                <a:latin typeface="Comic Sans MS" pitchFamily="66" charset="0"/>
                <a:ea typeface="ＭＳ Ｐゴシック" pitchFamily="34" charset="-128"/>
              </a:rPr>
              <a:t>ecological </a:t>
            </a:r>
            <a:r>
              <a:rPr lang="en-GB" dirty="0">
                <a:latin typeface="Comic Sans MS" pitchFamily="66" charset="0"/>
                <a:ea typeface="ＭＳ Ｐゴシック" pitchFamily="34" charset="-128"/>
              </a:rPr>
              <a:t>barrier.</a:t>
            </a:r>
          </a:p>
        </p:txBody>
      </p:sp>
    </p:spTree>
    <p:extLst>
      <p:ext uri="{BB962C8B-B14F-4D97-AF65-F5344CB8AC3E}">
        <p14:creationId xmlns:p14="http://schemas.microsoft.com/office/powerpoint/2010/main" val="11414529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dirty="0">
                <a:latin typeface="Comic Sans MS" pitchFamily="66" charset="0"/>
                <a:ea typeface="ＭＳ Ｐゴシック" pitchFamily="34" charset="-128"/>
              </a:rPr>
              <a:t>Sympatric Speciation</a:t>
            </a:r>
          </a:p>
        </p:txBody>
      </p:sp>
      <p:sp>
        <p:nvSpPr>
          <p:cNvPr id="330756" name="Oval 4"/>
          <p:cNvSpPr>
            <a:spLocks noChangeArrowheads="1"/>
          </p:cNvSpPr>
          <p:nvPr/>
        </p:nvSpPr>
        <p:spPr bwMode="auto">
          <a:xfrm>
            <a:off x="990600" y="1817688"/>
            <a:ext cx="5162550" cy="3076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57" name="Oval 5"/>
          <p:cNvSpPr>
            <a:spLocks noChangeArrowheads="1"/>
          </p:cNvSpPr>
          <p:nvPr/>
        </p:nvSpPr>
        <p:spPr bwMode="auto">
          <a:xfrm>
            <a:off x="1817688" y="26574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59" name="Oval 7"/>
          <p:cNvSpPr>
            <a:spLocks noChangeArrowheads="1"/>
          </p:cNvSpPr>
          <p:nvPr/>
        </p:nvSpPr>
        <p:spPr bwMode="auto">
          <a:xfrm>
            <a:off x="2033588" y="28733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0" name="Oval 8"/>
          <p:cNvSpPr>
            <a:spLocks noChangeArrowheads="1"/>
          </p:cNvSpPr>
          <p:nvPr/>
        </p:nvSpPr>
        <p:spPr bwMode="auto">
          <a:xfrm>
            <a:off x="2249488" y="30892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1" name="Oval 9"/>
          <p:cNvSpPr>
            <a:spLocks noChangeArrowheads="1"/>
          </p:cNvSpPr>
          <p:nvPr/>
        </p:nvSpPr>
        <p:spPr bwMode="auto">
          <a:xfrm>
            <a:off x="2465388" y="33051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2" name="Oval 10"/>
          <p:cNvSpPr>
            <a:spLocks noChangeArrowheads="1"/>
          </p:cNvSpPr>
          <p:nvPr/>
        </p:nvSpPr>
        <p:spPr bwMode="auto">
          <a:xfrm>
            <a:off x="2681288" y="35210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3" name="Oval 11"/>
          <p:cNvSpPr>
            <a:spLocks noChangeArrowheads="1"/>
          </p:cNvSpPr>
          <p:nvPr/>
        </p:nvSpPr>
        <p:spPr bwMode="auto">
          <a:xfrm>
            <a:off x="2897188" y="37369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4" name="Oval 12"/>
          <p:cNvSpPr>
            <a:spLocks noChangeArrowheads="1"/>
          </p:cNvSpPr>
          <p:nvPr/>
        </p:nvSpPr>
        <p:spPr bwMode="auto">
          <a:xfrm>
            <a:off x="3113088" y="39528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5" name="Oval 13"/>
          <p:cNvSpPr>
            <a:spLocks noChangeArrowheads="1"/>
          </p:cNvSpPr>
          <p:nvPr/>
        </p:nvSpPr>
        <p:spPr bwMode="auto">
          <a:xfrm>
            <a:off x="3328988" y="41687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6" name="Oval 14"/>
          <p:cNvSpPr>
            <a:spLocks noChangeArrowheads="1"/>
          </p:cNvSpPr>
          <p:nvPr/>
        </p:nvSpPr>
        <p:spPr bwMode="auto">
          <a:xfrm>
            <a:off x="3544888" y="43846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7" name="Oval 15"/>
          <p:cNvSpPr>
            <a:spLocks noChangeArrowheads="1"/>
          </p:cNvSpPr>
          <p:nvPr/>
        </p:nvSpPr>
        <p:spPr bwMode="auto">
          <a:xfrm>
            <a:off x="1946275" y="23558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8" name="Oval 16"/>
          <p:cNvSpPr>
            <a:spLocks noChangeArrowheads="1"/>
          </p:cNvSpPr>
          <p:nvPr/>
        </p:nvSpPr>
        <p:spPr bwMode="auto">
          <a:xfrm>
            <a:off x="2162175" y="25717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69" name="Oval 17"/>
          <p:cNvSpPr>
            <a:spLocks noChangeArrowheads="1"/>
          </p:cNvSpPr>
          <p:nvPr/>
        </p:nvSpPr>
        <p:spPr bwMode="auto">
          <a:xfrm>
            <a:off x="2378075" y="27876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0" name="Oval 18"/>
          <p:cNvSpPr>
            <a:spLocks noChangeArrowheads="1"/>
          </p:cNvSpPr>
          <p:nvPr/>
        </p:nvSpPr>
        <p:spPr bwMode="auto">
          <a:xfrm>
            <a:off x="2593975" y="30035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1" name="Oval 19"/>
          <p:cNvSpPr>
            <a:spLocks noChangeArrowheads="1"/>
          </p:cNvSpPr>
          <p:nvPr/>
        </p:nvSpPr>
        <p:spPr bwMode="auto">
          <a:xfrm>
            <a:off x="2809875" y="32194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2" name="Oval 20"/>
          <p:cNvSpPr>
            <a:spLocks noChangeArrowheads="1"/>
          </p:cNvSpPr>
          <p:nvPr/>
        </p:nvSpPr>
        <p:spPr bwMode="auto">
          <a:xfrm>
            <a:off x="3025775" y="34353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3" name="Oval 21"/>
          <p:cNvSpPr>
            <a:spLocks noChangeArrowheads="1"/>
          </p:cNvSpPr>
          <p:nvPr/>
        </p:nvSpPr>
        <p:spPr bwMode="auto">
          <a:xfrm>
            <a:off x="3241675" y="36512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4" name="Oval 22"/>
          <p:cNvSpPr>
            <a:spLocks noChangeArrowheads="1"/>
          </p:cNvSpPr>
          <p:nvPr/>
        </p:nvSpPr>
        <p:spPr bwMode="auto">
          <a:xfrm>
            <a:off x="3457575" y="38671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5" name="Oval 23"/>
          <p:cNvSpPr>
            <a:spLocks noChangeArrowheads="1"/>
          </p:cNvSpPr>
          <p:nvPr/>
        </p:nvSpPr>
        <p:spPr bwMode="auto">
          <a:xfrm>
            <a:off x="3673475" y="40830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6" name="Oval 24"/>
          <p:cNvSpPr>
            <a:spLocks noChangeArrowheads="1"/>
          </p:cNvSpPr>
          <p:nvPr/>
        </p:nvSpPr>
        <p:spPr bwMode="auto">
          <a:xfrm>
            <a:off x="2420938" y="23558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7" name="Oval 25"/>
          <p:cNvSpPr>
            <a:spLocks noChangeArrowheads="1"/>
          </p:cNvSpPr>
          <p:nvPr/>
        </p:nvSpPr>
        <p:spPr bwMode="auto">
          <a:xfrm>
            <a:off x="2636838" y="25717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8" name="Oval 26"/>
          <p:cNvSpPr>
            <a:spLocks noChangeArrowheads="1"/>
          </p:cNvSpPr>
          <p:nvPr/>
        </p:nvSpPr>
        <p:spPr bwMode="auto">
          <a:xfrm>
            <a:off x="2852738" y="27876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79" name="Oval 27"/>
          <p:cNvSpPr>
            <a:spLocks noChangeArrowheads="1"/>
          </p:cNvSpPr>
          <p:nvPr/>
        </p:nvSpPr>
        <p:spPr bwMode="auto">
          <a:xfrm>
            <a:off x="3068638" y="30035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0" name="Oval 28"/>
          <p:cNvSpPr>
            <a:spLocks noChangeArrowheads="1"/>
          </p:cNvSpPr>
          <p:nvPr/>
        </p:nvSpPr>
        <p:spPr bwMode="auto">
          <a:xfrm>
            <a:off x="3284538" y="32194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1" name="Oval 29"/>
          <p:cNvSpPr>
            <a:spLocks noChangeArrowheads="1"/>
          </p:cNvSpPr>
          <p:nvPr/>
        </p:nvSpPr>
        <p:spPr bwMode="auto">
          <a:xfrm>
            <a:off x="3500438" y="34353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2" name="Oval 30"/>
          <p:cNvSpPr>
            <a:spLocks noChangeArrowheads="1"/>
          </p:cNvSpPr>
          <p:nvPr/>
        </p:nvSpPr>
        <p:spPr bwMode="auto">
          <a:xfrm>
            <a:off x="3716338" y="36512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3" name="Oval 31"/>
          <p:cNvSpPr>
            <a:spLocks noChangeArrowheads="1"/>
          </p:cNvSpPr>
          <p:nvPr/>
        </p:nvSpPr>
        <p:spPr bwMode="auto">
          <a:xfrm>
            <a:off x="3932238" y="38671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4" name="Oval 32"/>
          <p:cNvSpPr>
            <a:spLocks noChangeArrowheads="1"/>
          </p:cNvSpPr>
          <p:nvPr/>
        </p:nvSpPr>
        <p:spPr bwMode="auto">
          <a:xfrm>
            <a:off x="4148138" y="40830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5" name="Oval 33"/>
          <p:cNvSpPr>
            <a:spLocks noChangeArrowheads="1"/>
          </p:cNvSpPr>
          <p:nvPr/>
        </p:nvSpPr>
        <p:spPr bwMode="auto">
          <a:xfrm>
            <a:off x="2593975" y="20955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6" name="Oval 34"/>
          <p:cNvSpPr>
            <a:spLocks noChangeArrowheads="1"/>
          </p:cNvSpPr>
          <p:nvPr/>
        </p:nvSpPr>
        <p:spPr bwMode="auto">
          <a:xfrm>
            <a:off x="2809875" y="23114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7" name="Oval 35"/>
          <p:cNvSpPr>
            <a:spLocks noChangeArrowheads="1"/>
          </p:cNvSpPr>
          <p:nvPr/>
        </p:nvSpPr>
        <p:spPr bwMode="auto">
          <a:xfrm>
            <a:off x="3025775" y="25273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8" name="Oval 36"/>
          <p:cNvSpPr>
            <a:spLocks noChangeArrowheads="1"/>
          </p:cNvSpPr>
          <p:nvPr/>
        </p:nvSpPr>
        <p:spPr bwMode="auto">
          <a:xfrm>
            <a:off x="3241675" y="27432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89" name="Oval 37"/>
          <p:cNvSpPr>
            <a:spLocks noChangeArrowheads="1"/>
          </p:cNvSpPr>
          <p:nvPr/>
        </p:nvSpPr>
        <p:spPr bwMode="auto">
          <a:xfrm>
            <a:off x="3457575" y="29591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0" name="Oval 38"/>
          <p:cNvSpPr>
            <a:spLocks noChangeArrowheads="1"/>
          </p:cNvSpPr>
          <p:nvPr/>
        </p:nvSpPr>
        <p:spPr bwMode="auto">
          <a:xfrm>
            <a:off x="3673475" y="31750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1" name="Oval 39"/>
          <p:cNvSpPr>
            <a:spLocks noChangeArrowheads="1"/>
          </p:cNvSpPr>
          <p:nvPr/>
        </p:nvSpPr>
        <p:spPr bwMode="auto">
          <a:xfrm>
            <a:off x="3889375" y="33909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2" name="Oval 40"/>
          <p:cNvSpPr>
            <a:spLocks noChangeArrowheads="1"/>
          </p:cNvSpPr>
          <p:nvPr/>
        </p:nvSpPr>
        <p:spPr bwMode="auto">
          <a:xfrm>
            <a:off x="4105275" y="36068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3" name="Oval 41"/>
          <p:cNvSpPr>
            <a:spLocks noChangeArrowheads="1"/>
          </p:cNvSpPr>
          <p:nvPr/>
        </p:nvSpPr>
        <p:spPr bwMode="auto">
          <a:xfrm>
            <a:off x="4321175" y="38227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4" name="Oval 42"/>
          <p:cNvSpPr>
            <a:spLocks noChangeArrowheads="1"/>
          </p:cNvSpPr>
          <p:nvPr/>
        </p:nvSpPr>
        <p:spPr bwMode="auto">
          <a:xfrm>
            <a:off x="2940050" y="20955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5" name="Oval 43"/>
          <p:cNvSpPr>
            <a:spLocks noChangeArrowheads="1"/>
          </p:cNvSpPr>
          <p:nvPr/>
        </p:nvSpPr>
        <p:spPr bwMode="auto">
          <a:xfrm>
            <a:off x="3155950" y="23114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6" name="Oval 44"/>
          <p:cNvSpPr>
            <a:spLocks noChangeArrowheads="1"/>
          </p:cNvSpPr>
          <p:nvPr/>
        </p:nvSpPr>
        <p:spPr bwMode="auto">
          <a:xfrm>
            <a:off x="3371850" y="25273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7" name="Oval 45"/>
          <p:cNvSpPr>
            <a:spLocks noChangeArrowheads="1"/>
          </p:cNvSpPr>
          <p:nvPr/>
        </p:nvSpPr>
        <p:spPr bwMode="auto">
          <a:xfrm>
            <a:off x="3587750" y="27432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8" name="Oval 46"/>
          <p:cNvSpPr>
            <a:spLocks noChangeArrowheads="1"/>
          </p:cNvSpPr>
          <p:nvPr/>
        </p:nvSpPr>
        <p:spPr bwMode="auto">
          <a:xfrm>
            <a:off x="3803650" y="29591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799" name="Oval 47"/>
          <p:cNvSpPr>
            <a:spLocks noChangeArrowheads="1"/>
          </p:cNvSpPr>
          <p:nvPr/>
        </p:nvSpPr>
        <p:spPr bwMode="auto">
          <a:xfrm>
            <a:off x="4019550" y="31750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0" name="Oval 48"/>
          <p:cNvSpPr>
            <a:spLocks noChangeArrowheads="1"/>
          </p:cNvSpPr>
          <p:nvPr/>
        </p:nvSpPr>
        <p:spPr bwMode="auto">
          <a:xfrm>
            <a:off x="4235450" y="33909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1" name="Oval 49"/>
          <p:cNvSpPr>
            <a:spLocks noChangeArrowheads="1"/>
          </p:cNvSpPr>
          <p:nvPr/>
        </p:nvSpPr>
        <p:spPr bwMode="auto">
          <a:xfrm>
            <a:off x="4451350" y="36068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2" name="Oval 50"/>
          <p:cNvSpPr>
            <a:spLocks noChangeArrowheads="1"/>
          </p:cNvSpPr>
          <p:nvPr/>
        </p:nvSpPr>
        <p:spPr bwMode="auto">
          <a:xfrm>
            <a:off x="4667250" y="38227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3" name="Oval 51"/>
          <p:cNvSpPr>
            <a:spLocks noChangeArrowheads="1"/>
          </p:cNvSpPr>
          <p:nvPr/>
        </p:nvSpPr>
        <p:spPr bwMode="auto">
          <a:xfrm>
            <a:off x="3284538" y="20097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4" name="Oval 52"/>
          <p:cNvSpPr>
            <a:spLocks noChangeArrowheads="1"/>
          </p:cNvSpPr>
          <p:nvPr/>
        </p:nvSpPr>
        <p:spPr bwMode="auto">
          <a:xfrm>
            <a:off x="3500438" y="22256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5" name="Oval 53"/>
          <p:cNvSpPr>
            <a:spLocks noChangeArrowheads="1"/>
          </p:cNvSpPr>
          <p:nvPr/>
        </p:nvSpPr>
        <p:spPr bwMode="auto">
          <a:xfrm>
            <a:off x="3716338" y="24415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6" name="Oval 54"/>
          <p:cNvSpPr>
            <a:spLocks noChangeArrowheads="1"/>
          </p:cNvSpPr>
          <p:nvPr/>
        </p:nvSpPr>
        <p:spPr bwMode="auto">
          <a:xfrm>
            <a:off x="3932238" y="26574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7" name="Oval 55"/>
          <p:cNvSpPr>
            <a:spLocks noChangeArrowheads="1"/>
          </p:cNvSpPr>
          <p:nvPr/>
        </p:nvSpPr>
        <p:spPr bwMode="auto">
          <a:xfrm>
            <a:off x="4148138" y="28733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8" name="Oval 56"/>
          <p:cNvSpPr>
            <a:spLocks noChangeArrowheads="1"/>
          </p:cNvSpPr>
          <p:nvPr/>
        </p:nvSpPr>
        <p:spPr bwMode="auto">
          <a:xfrm>
            <a:off x="4364038" y="30892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09" name="Oval 57"/>
          <p:cNvSpPr>
            <a:spLocks noChangeArrowheads="1"/>
          </p:cNvSpPr>
          <p:nvPr/>
        </p:nvSpPr>
        <p:spPr bwMode="auto">
          <a:xfrm>
            <a:off x="4579938" y="33051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0" name="Oval 58"/>
          <p:cNvSpPr>
            <a:spLocks noChangeArrowheads="1"/>
          </p:cNvSpPr>
          <p:nvPr/>
        </p:nvSpPr>
        <p:spPr bwMode="auto">
          <a:xfrm>
            <a:off x="4795838" y="35210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1" name="Oval 59"/>
          <p:cNvSpPr>
            <a:spLocks noChangeArrowheads="1"/>
          </p:cNvSpPr>
          <p:nvPr/>
        </p:nvSpPr>
        <p:spPr bwMode="auto">
          <a:xfrm>
            <a:off x="5011738" y="37369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2" name="Oval 60"/>
          <p:cNvSpPr>
            <a:spLocks noChangeArrowheads="1"/>
          </p:cNvSpPr>
          <p:nvPr/>
        </p:nvSpPr>
        <p:spPr bwMode="auto">
          <a:xfrm>
            <a:off x="3673475" y="19685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3" name="Oval 61"/>
          <p:cNvSpPr>
            <a:spLocks noChangeArrowheads="1"/>
          </p:cNvSpPr>
          <p:nvPr/>
        </p:nvSpPr>
        <p:spPr bwMode="auto">
          <a:xfrm>
            <a:off x="3889375" y="21844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4" name="Oval 62"/>
          <p:cNvSpPr>
            <a:spLocks noChangeArrowheads="1"/>
          </p:cNvSpPr>
          <p:nvPr/>
        </p:nvSpPr>
        <p:spPr bwMode="auto">
          <a:xfrm>
            <a:off x="4105275" y="24003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5" name="Oval 63"/>
          <p:cNvSpPr>
            <a:spLocks noChangeArrowheads="1"/>
          </p:cNvSpPr>
          <p:nvPr/>
        </p:nvSpPr>
        <p:spPr bwMode="auto">
          <a:xfrm>
            <a:off x="4321175" y="26162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6" name="Oval 64"/>
          <p:cNvSpPr>
            <a:spLocks noChangeArrowheads="1"/>
          </p:cNvSpPr>
          <p:nvPr/>
        </p:nvSpPr>
        <p:spPr bwMode="auto">
          <a:xfrm>
            <a:off x="4537075" y="28321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7" name="Oval 65"/>
          <p:cNvSpPr>
            <a:spLocks noChangeArrowheads="1"/>
          </p:cNvSpPr>
          <p:nvPr/>
        </p:nvSpPr>
        <p:spPr bwMode="auto">
          <a:xfrm>
            <a:off x="4752975" y="30480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8" name="Oval 66"/>
          <p:cNvSpPr>
            <a:spLocks noChangeArrowheads="1"/>
          </p:cNvSpPr>
          <p:nvPr/>
        </p:nvSpPr>
        <p:spPr bwMode="auto">
          <a:xfrm>
            <a:off x="4968875" y="32639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19" name="Oval 67"/>
          <p:cNvSpPr>
            <a:spLocks noChangeArrowheads="1"/>
          </p:cNvSpPr>
          <p:nvPr/>
        </p:nvSpPr>
        <p:spPr bwMode="auto">
          <a:xfrm>
            <a:off x="5184775" y="34798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0" name="Oval 68"/>
          <p:cNvSpPr>
            <a:spLocks noChangeArrowheads="1"/>
          </p:cNvSpPr>
          <p:nvPr/>
        </p:nvSpPr>
        <p:spPr bwMode="auto">
          <a:xfrm>
            <a:off x="5400675" y="36957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1" name="Oval 69"/>
          <p:cNvSpPr>
            <a:spLocks noChangeArrowheads="1"/>
          </p:cNvSpPr>
          <p:nvPr/>
        </p:nvSpPr>
        <p:spPr bwMode="auto">
          <a:xfrm>
            <a:off x="4105275" y="19240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2" name="Oval 70"/>
          <p:cNvSpPr>
            <a:spLocks noChangeArrowheads="1"/>
          </p:cNvSpPr>
          <p:nvPr/>
        </p:nvSpPr>
        <p:spPr bwMode="auto">
          <a:xfrm>
            <a:off x="4321175" y="21399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3" name="Oval 71"/>
          <p:cNvSpPr>
            <a:spLocks noChangeArrowheads="1"/>
          </p:cNvSpPr>
          <p:nvPr/>
        </p:nvSpPr>
        <p:spPr bwMode="auto">
          <a:xfrm>
            <a:off x="4537075" y="23558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4" name="Oval 72"/>
          <p:cNvSpPr>
            <a:spLocks noChangeArrowheads="1"/>
          </p:cNvSpPr>
          <p:nvPr/>
        </p:nvSpPr>
        <p:spPr bwMode="auto">
          <a:xfrm>
            <a:off x="4752975" y="25717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5" name="Oval 73"/>
          <p:cNvSpPr>
            <a:spLocks noChangeArrowheads="1"/>
          </p:cNvSpPr>
          <p:nvPr/>
        </p:nvSpPr>
        <p:spPr bwMode="auto">
          <a:xfrm>
            <a:off x="4968875" y="27876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6" name="Oval 74"/>
          <p:cNvSpPr>
            <a:spLocks noChangeArrowheads="1"/>
          </p:cNvSpPr>
          <p:nvPr/>
        </p:nvSpPr>
        <p:spPr bwMode="auto">
          <a:xfrm>
            <a:off x="5184775" y="30035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7" name="Oval 75"/>
          <p:cNvSpPr>
            <a:spLocks noChangeArrowheads="1"/>
          </p:cNvSpPr>
          <p:nvPr/>
        </p:nvSpPr>
        <p:spPr bwMode="auto">
          <a:xfrm>
            <a:off x="5400675" y="32194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8" name="Oval 76"/>
          <p:cNvSpPr>
            <a:spLocks noChangeArrowheads="1"/>
          </p:cNvSpPr>
          <p:nvPr/>
        </p:nvSpPr>
        <p:spPr bwMode="auto">
          <a:xfrm>
            <a:off x="5616575" y="34353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29" name="Oval 77"/>
          <p:cNvSpPr>
            <a:spLocks noChangeArrowheads="1"/>
          </p:cNvSpPr>
          <p:nvPr/>
        </p:nvSpPr>
        <p:spPr bwMode="auto">
          <a:xfrm>
            <a:off x="5832475" y="36512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0" name="Oval 78"/>
          <p:cNvSpPr>
            <a:spLocks noChangeArrowheads="1"/>
          </p:cNvSpPr>
          <p:nvPr/>
        </p:nvSpPr>
        <p:spPr bwMode="auto">
          <a:xfrm>
            <a:off x="1730375" y="29591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1" name="Oval 79"/>
          <p:cNvSpPr>
            <a:spLocks noChangeArrowheads="1"/>
          </p:cNvSpPr>
          <p:nvPr/>
        </p:nvSpPr>
        <p:spPr bwMode="auto">
          <a:xfrm>
            <a:off x="1946275" y="31750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2" name="Oval 80"/>
          <p:cNvSpPr>
            <a:spLocks noChangeArrowheads="1"/>
          </p:cNvSpPr>
          <p:nvPr/>
        </p:nvSpPr>
        <p:spPr bwMode="auto">
          <a:xfrm>
            <a:off x="2162175" y="33909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3" name="Oval 81"/>
          <p:cNvSpPr>
            <a:spLocks noChangeArrowheads="1"/>
          </p:cNvSpPr>
          <p:nvPr/>
        </p:nvSpPr>
        <p:spPr bwMode="auto">
          <a:xfrm>
            <a:off x="2378075" y="36068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4" name="Oval 82"/>
          <p:cNvSpPr>
            <a:spLocks noChangeArrowheads="1"/>
          </p:cNvSpPr>
          <p:nvPr/>
        </p:nvSpPr>
        <p:spPr bwMode="auto">
          <a:xfrm>
            <a:off x="2593975" y="38227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5" name="Oval 83"/>
          <p:cNvSpPr>
            <a:spLocks noChangeArrowheads="1"/>
          </p:cNvSpPr>
          <p:nvPr/>
        </p:nvSpPr>
        <p:spPr bwMode="auto">
          <a:xfrm>
            <a:off x="2809875" y="40386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6" name="Oval 84"/>
          <p:cNvSpPr>
            <a:spLocks noChangeArrowheads="1"/>
          </p:cNvSpPr>
          <p:nvPr/>
        </p:nvSpPr>
        <p:spPr bwMode="auto">
          <a:xfrm>
            <a:off x="3025775" y="42545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7" name="Oval 85"/>
          <p:cNvSpPr>
            <a:spLocks noChangeArrowheads="1"/>
          </p:cNvSpPr>
          <p:nvPr/>
        </p:nvSpPr>
        <p:spPr bwMode="auto">
          <a:xfrm>
            <a:off x="3241675" y="44704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8" name="Oval 86"/>
          <p:cNvSpPr>
            <a:spLocks noChangeArrowheads="1"/>
          </p:cNvSpPr>
          <p:nvPr/>
        </p:nvSpPr>
        <p:spPr bwMode="auto">
          <a:xfrm>
            <a:off x="3457575" y="46863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39" name="Oval 87"/>
          <p:cNvSpPr>
            <a:spLocks noChangeArrowheads="1"/>
          </p:cNvSpPr>
          <p:nvPr/>
        </p:nvSpPr>
        <p:spPr bwMode="auto">
          <a:xfrm>
            <a:off x="1298575" y="29146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0" name="Oval 88"/>
          <p:cNvSpPr>
            <a:spLocks noChangeArrowheads="1"/>
          </p:cNvSpPr>
          <p:nvPr/>
        </p:nvSpPr>
        <p:spPr bwMode="auto">
          <a:xfrm>
            <a:off x="1514475" y="31305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1" name="Oval 89"/>
          <p:cNvSpPr>
            <a:spLocks noChangeArrowheads="1"/>
          </p:cNvSpPr>
          <p:nvPr/>
        </p:nvSpPr>
        <p:spPr bwMode="auto">
          <a:xfrm>
            <a:off x="1730375" y="33464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2" name="Oval 90"/>
          <p:cNvSpPr>
            <a:spLocks noChangeArrowheads="1"/>
          </p:cNvSpPr>
          <p:nvPr/>
        </p:nvSpPr>
        <p:spPr bwMode="auto">
          <a:xfrm>
            <a:off x="1946275" y="35623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3" name="Oval 91"/>
          <p:cNvSpPr>
            <a:spLocks noChangeArrowheads="1"/>
          </p:cNvSpPr>
          <p:nvPr/>
        </p:nvSpPr>
        <p:spPr bwMode="auto">
          <a:xfrm>
            <a:off x="2162175" y="37782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4" name="Oval 92"/>
          <p:cNvSpPr>
            <a:spLocks noChangeArrowheads="1"/>
          </p:cNvSpPr>
          <p:nvPr/>
        </p:nvSpPr>
        <p:spPr bwMode="auto">
          <a:xfrm>
            <a:off x="2378075" y="39941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5" name="Oval 93"/>
          <p:cNvSpPr>
            <a:spLocks noChangeArrowheads="1"/>
          </p:cNvSpPr>
          <p:nvPr/>
        </p:nvSpPr>
        <p:spPr bwMode="auto">
          <a:xfrm>
            <a:off x="2593975" y="42100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6" name="Oval 94"/>
          <p:cNvSpPr>
            <a:spLocks noChangeArrowheads="1"/>
          </p:cNvSpPr>
          <p:nvPr/>
        </p:nvSpPr>
        <p:spPr bwMode="auto">
          <a:xfrm>
            <a:off x="2809875" y="44259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7" name="Oval 95"/>
          <p:cNvSpPr>
            <a:spLocks noChangeArrowheads="1"/>
          </p:cNvSpPr>
          <p:nvPr/>
        </p:nvSpPr>
        <p:spPr bwMode="auto">
          <a:xfrm>
            <a:off x="3025775" y="46418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8" name="Oval 96"/>
          <p:cNvSpPr>
            <a:spLocks noChangeArrowheads="1"/>
          </p:cNvSpPr>
          <p:nvPr/>
        </p:nvSpPr>
        <p:spPr bwMode="auto">
          <a:xfrm>
            <a:off x="5702300" y="30480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49" name="Oval 97"/>
          <p:cNvSpPr>
            <a:spLocks noChangeArrowheads="1"/>
          </p:cNvSpPr>
          <p:nvPr/>
        </p:nvSpPr>
        <p:spPr bwMode="auto">
          <a:xfrm>
            <a:off x="5789613" y="27876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0" name="Oval 98"/>
          <p:cNvSpPr>
            <a:spLocks noChangeArrowheads="1"/>
          </p:cNvSpPr>
          <p:nvPr/>
        </p:nvSpPr>
        <p:spPr bwMode="auto">
          <a:xfrm>
            <a:off x="5529263" y="28702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1" name="Oval 99"/>
          <p:cNvSpPr>
            <a:spLocks noChangeArrowheads="1"/>
          </p:cNvSpPr>
          <p:nvPr/>
        </p:nvSpPr>
        <p:spPr bwMode="auto">
          <a:xfrm>
            <a:off x="5529263" y="25749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2" name="Oval 100"/>
          <p:cNvSpPr>
            <a:spLocks noChangeArrowheads="1"/>
          </p:cNvSpPr>
          <p:nvPr/>
        </p:nvSpPr>
        <p:spPr bwMode="auto">
          <a:xfrm>
            <a:off x="5270500" y="26987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3" name="Oval 101"/>
          <p:cNvSpPr>
            <a:spLocks noChangeArrowheads="1"/>
          </p:cNvSpPr>
          <p:nvPr/>
        </p:nvSpPr>
        <p:spPr bwMode="auto">
          <a:xfrm>
            <a:off x="5270500" y="23971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4" name="Oval 102"/>
          <p:cNvSpPr>
            <a:spLocks noChangeArrowheads="1"/>
          </p:cNvSpPr>
          <p:nvPr/>
        </p:nvSpPr>
        <p:spPr bwMode="auto">
          <a:xfrm>
            <a:off x="5011738" y="24892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5" name="Oval 103"/>
          <p:cNvSpPr>
            <a:spLocks noChangeArrowheads="1"/>
          </p:cNvSpPr>
          <p:nvPr/>
        </p:nvSpPr>
        <p:spPr bwMode="auto">
          <a:xfrm>
            <a:off x="4881563" y="22288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6" name="Oval 104"/>
          <p:cNvSpPr>
            <a:spLocks noChangeArrowheads="1"/>
          </p:cNvSpPr>
          <p:nvPr/>
        </p:nvSpPr>
        <p:spPr bwMode="auto">
          <a:xfrm>
            <a:off x="4579938" y="21399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7" name="Oval 105"/>
          <p:cNvSpPr>
            <a:spLocks noChangeArrowheads="1"/>
          </p:cNvSpPr>
          <p:nvPr/>
        </p:nvSpPr>
        <p:spPr bwMode="auto">
          <a:xfrm>
            <a:off x="1168400" y="32162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8" name="Oval 106"/>
          <p:cNvSpPr>
            <a:spLocks noChangeArrowheads="1"/>
          </p:cNvSpPr>
          <p:nvPr/>
        </p:nvSpPr>
        <p:spPr bwMode="auto">
          <a:xfrm>
            <a:off x="1384300" y="34321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59" name="Oval 107"/>
          <p:cNvSpPr>
            <a:spLocks noChangeArrowheads="1"/>
          </p:cNvSpPr>
          <p:nvPr/>
        </p:nvSpPr>
        <p:spPr bwMode="auto">
          <a:xfrm>
            <a:off x="1600200" y="36480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0" name="Oval 108"/>
          <p:cNvSpPr>
            <a:spLocks noChangeArrowheads="1"/>
          </p:cNvSpPr>
          <p:nvPr/>
        </p:nvSpPr>
        <p:spPr bwMode="auto">
          <a:xfrm>
            <a:off x="1816100" y="38639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1" name="Oval 109"/>
          <p:cNvSpPr>
            <a:spLocks noChangeArrowheads="1"/>
          </p:cNvSpPr>
          <p:nvPr/>
        </p:nvSpPr>
        <p:spPr bwMode="auto">
          <a:xfrm>
            <a:off x="2032000" y="40798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2" name="Oval 110"/>
          <p:cNvSpPr>
            <a:spLocks noChangeArrowheads="1"/>
          </p:cNvSpPr>
          <p:nvPr/>
        </p:nvSpPr>
        <p:spPr bwMode="auto">
          <a:xfrm>
            <a:off x="2247900" y="42957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3" name="Oval 111"/>
          <p:cNvSpPr>
            <a:spLocks noChangeArrowheads="1"/>
          </p:cNvSpPr>
          <p:nvPr/>
        </p:nvSpPr>
        <p:spPr bwMode="auto">
          <a:xfrm>
            <a:off x="2463800" y="45116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4" name="Oval 112"/>
          <p:cNvSpPr>
            <a:spLocks noChangeArrowheads="1"/>
          </p:cNvSpPr>
          <p:nvPr/>
        </p:nvSpPr>
        <p:spPr bwMode="auto">
          <a:xfrm>
            <a:off x="1168400" y="35623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5" name="Oval 113"/>
          <p:cNvSpPr>
            <a:spLocks noChangeArrowheads="1"/>
          </p:cNvSpPr>
          <p:nvPr/>
        </p:nvSpPr>
        <p:spPr bwMode="auto">
          <a:xfrm>
            <a:off x="2681288" y="46005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6" name="Oval 114"/>
          <p:cNvSpPr>
            <a:spLocks noChangeArrowheads="1"/>
          </p:cNvSpPr>
          <p:nvPr/>
        </p:nvSpPr>
        <p:spPr bwMode="auto">
          <a:xfrm>
            <a:off x="4364038" y="42513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7" name="Oval 115"/>
          <p:cNvSpPr>
            <a:spLocks noChangeArrowheads="1"/>
          </p:cNvSpPr>
          <p:nvPr/>
        </p:nvSpPr>
        <p:spPr bwMode="auto">
          <a:xfrm>
            <a:off x="5443538" y="39528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8" name="Oval 116"/>
          <p:cNvSpPr>
            <a:spLocks noChangeArrowheads="1"/>
          </p:cNvSpPr>
          <p:nvPr/>
        </p:nvSpPr>
        <p:spPr bwMode="auto">
          <a:xfrm>
            <a:off x="5659438" y="38258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69" name="Oval 117"/>
          <p:cNvSpPr>
            <a:spLocks noChangeArrowheads="1"/>
          </p:cNvSpPr>
          <p:nvPr/>
        </p:nvSpPr>
        <p:spPr bwMode="auto">
          <a:xfrm>
            <a:off x="5227638" y="39941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0" name="Oval 118"/>
          <p:cNvSpPr>
            <a:spLocks noChangeArrowheads="1"/>
          </p:cNvSpPr>
          <p:nvPr/>
        </p:nvSpPr>
        <p:spPr bwMode="auto">
          <a:xfrm>
            <a:off x="5013325" y="41243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1" name="Oval 119"/>
          <p:cNvSpPr>
            <a:spLocks noChangeArrowheads="1"/>
          </p:cNvSpPr>
          <p:nvPr/>
        </p:nvSpPr>
        <p:spPr bwMode="auto">
          <a:xfrm>
            <a:off x="4840288" y="39973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2" name="Oval 120"/>
          <p:cNvSpPr>
            <a:spLocks noChangeArrowheads="1"/>
          </p:cNvSpPr>
          <p:nvPr/>
        </p:nvSpPr>
        <p:spPr bwMode="auto">
          <a:xfrm>
            <a:off x="4494213" y="40386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3" name="Oval 121"/>
          <p:cNvSpPr>
            <a:spLocks noChangeArrowheads="1"/>
          </p:cNvSpPr>
          <p:nvPr/>
        </p:nvSpPr>
        <p:spPr bwMode="auto">
          <a:xfrm>
            <a:off x="4710113" y="42545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4" name="Oval 122"/>
          <p:cNvSpPr>
            <a:spLocks noChangeArrowheads="1"/>
          </p:cNvSpPr>
          <p:nvPr/>
        </p:nvSpPr>
        <p:spPr bwMode="auto">
          <a:xfrm>
            <a:off x="4926013" y="43402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5" name="Oval 123"/>
          <p:cNvSpPr>
            <a:spLocks noChangeArrowheads="1"/>
          </p:cNvSpPr>
          <p:nvPr/>
        </p:nvSpPr>
        <p:spPr bwMode="auto">
          <a:xfrm>
            <a:off x="1514475" y="25749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6" name="Oval 124"/>
          <p:cNvSpPr>
            <a:spLocks noChangeArrowheads="1"/>
          </p:cNvSpPr>
          <p:nvPr/>
        </p:nvSpPr>
        <p:spPr bwMode="auto">
          <a:xfrm>
            <a:off x="1687513" y="23558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7" name="Oval 125"/>
          <p:cNvSpPr>
            <a:spLocks noChangeArrowheads="1"/>
          </p:cNvSpPr>
          <p:nvPr/>
        </p:nvSpPr>
        <p:spPr bwMode="auto">
          <a:xfrm>
            <a:off x="2249488" y="20986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8" name="Oval 126"/>
          <p:cNvSpPr>
            <a:spLocks noChangeArrowheads="1"/>
          </p:cNvSpPr>
          <p:nvPr/>
        </p:nvSpPr>
        <p:spPr bwMode="auto">
          <a:xfrm>
            <a:off x="3068638" y="19240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79" name="Oval 127"/>
          <p:cNvSpPr>
            <a:spLocks noChangeArrowheads="1"/>
          </p:cNvSpPr>
          <p:nvPr/>
        </p:nvSpPr>
        <p:spPr bwMode="auto">
          <a:xfrm>
            <a:off x="3846513" y="45085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80" name="Oval 128"/>
          <p:cNvSpPr>
            <a:spLocks noChangeArrowheads="1"/>
          </p:cNvSpPr>
          <p:nvPr/>
        </p:nvSpPr>
        <p:spPr bwMode="auto">
          <a:xfrm>
            <a:off x="4105275" y="44227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81" name="Oval 129"/>
          <p:cNvSpPr>
            <a:spLocks noChangeArrowheads="1"/>
          </p:cNvSpPr>
          <p:nvPr/>
        </p:nvSpPr>
        <p:spPr bwMode="auto">
          <a:xfrm>
            <a:off x="4537075" y="44291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82" name="Oval 130"/>
          <p:cNvSpPr>
            <a:spLocks noChangeArrowheads="1"/>
          </p:cNvSpPr>
          <p:nvPr/>
        </p:nvSpPr>
        <p:spPr bwMode="auto">
          <a:xfrm>
            <a:off x="3932238" y="42132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83" name="Oval 131"/>
          <p:cNvSpPr>
            <a:spLocks noChangeArrowheads="1"/>
          </p:cNvSpPr>
          <p:nvPr/>
        </p:nvSpPr>
        <p:spPr bwMode="auto">
          <a:xfrm>
            <a:off x="5875338" y="33020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89" name="Oval 137"/>
          <p:cNvSpPr>
            <a:spLocks noChangeArrowheads="1"/>
          </p:cNvSpPr>
          <p:nvPr/>
        </p:nvSpPr>
        <p:spPr bwMode="auto">
          <a:xfrm>
            <a:off x="4105275" y="46418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90" name="Oval 138"/>
          <p:cNvSpPr>
            <a:spLocks noChangeArrowheads="1"/>
          </p:cNvSpPr>
          <p:nvPr/>
        </p:nvSpPr>
        <p:spPr bwMode="auto">
          <a:xfrm>
            <a:off x="1860550" y="42513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91" name="Oval 139"/>
          <p:cNvSpPr>
            <a:spLocks noChangeArrowheads="1"/>
          </p:cNvSpPr>
          <p:nvPr/>
        </p:nvSpPr>
        <p:spPr bwMode="auto">
          <a:xfrm>
            <a:off x="1598613" y="39973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92" name="Oval 140"/>
          <p:cNvSpPr>
            <a:spLocks noChangeArrowheads="1"/>
          </p:cNvSpPr>
          <p:nvPr/>
        </p:nvSpPr>
        <p:spPr bwMode="auto">
          <a:xfrm>
            <a:off x="1341438" y="37719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0893" name="Text Box 141"/>
          <p:cNvSpPr txBox="1">
            <a:spLocks noChangeArrowheads="1"/>
          </p:cNvSpPr>
          <p:nvPr/>
        </p:nvSpPr>
        <p:spPr bwMode="auto">
          <a:xfrm>
            <a:off x="6369050" y="1358900"/>
            <a:ext cx="2527300" cy="392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Large interbreeding population sharing the same ecological niche. 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(e.g. Fruit flies living on hawthorn bushes)</a:t>
            </a:r>
          </a:p>
        </p:txBody>
      </p:sp>
    </p:spTree>
    <p:extLst>
      <p:ext uri="{BB962C8B-B14F-4D97-AF65-F5344CB8AC3E}">
        <p14:creationId xmlns:p14="http://schemas.microsoft.com/office/powerpoint/2010/main" val="18309019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936" name="Oval 136"/>
          <p:cNvSpPr>
            <a:spLocks noChangeArrowheads="1"/>
          </p:cNvSpPr>
          <p:nvPr/>
        </p:nvSpPr>
        <p:spPr bwMode="auto">
          <a:xfrm>
            <a:off x="3560763" y="2814638"/>
            <a:ext cx="1381125" cy="8604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4" name="Oval 4"/>
          <p:cNvSpPr>
            <a:spLocks noChangeArrowheads="1"/>
          </p:cNvSpPr>
          <p:nvPr/>
        </p:nvSpPr>
        <p:spPr bwMode="auto">
          <a:xfrm>
            <a:off x="833438" y="1196975"/>
            <a:ext cx="5162550" cy="3076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5" name="Oval 5"/>
          <p:cNvSpPr>
            <a:spLocks noChangeArrowheads="1"/>
          </p:cNvSpPr>
          <p:nvPr/>
        </p:nvSpPr>
        <p:spPr bwMode="auto">
          <a:xfrm>
            <a:off x="1660525" y="20367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6" name="Oval 6"/>
          <p:cNvSpPr>
            <a:spLocks noChangeArrowheads="1"/>
          </p:cNvSpPr>
          <p:nvPr/>
        </p:nvSpPr>
        <p:spPr bwMode="auto">
          <a:xfrm>
            <a:off x="1876425" y="22526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7" name="Oval 7"/>
          <p:cNvSpPr>
            <a:spLocks noChangeArrowheads="1"/>
          </p:cNvSpPr>
          <p:nvPr/>
        </p:nvSpPr>
        <p:spPr bwMode="auto">
          <a:xfrm>
            <a:off x="2092325" y="24685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8" name="Oval 8"/>
          <p:cNvSpPr>
            <a:spLocks noChangeArrowheads="1"/>
          </p:cNvSpPr>
          <p:nvPr/>
        </p:nvSpPr>
        <p:spPr bwMode="auto">
          <a:xfrm>
            <a:off x="2308225" y="26844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09" name="Oval 9"/>
          <p:cNvSpPr>
            <a:spLocks noChangeArrowheads="1"/>
          </p:cNvSpPr>
          <p:nvPr/>
        </p:nvSpPr>
        <p:spPr bwMode="auto">
          <a:xfrm>
            <a:off x="2524125" y="29003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0" name="Oval 10"/>
          <p:cNvSpPr>
            <a:spLocks noChangeArrowheads="1"/>
          </p:cNvSpPr>
          <p:nvPr/>
        </p:nvSpPr>
        <p:spPr bwMode="auto">
          <a:xfrm>
            <a:off x="2740025" y="31162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1" name="Oval 11"/>
          <p:cNvSpPr>
            <a:spLocks noChangeArrowheads="1"/>
          </p:cNvSpPr>
          <p:nvPr/>
        </p:nvSpPr>
        <p:spPr bwMode="auto">
          <a:xfrm>
            <a:off x="2955925" y="3332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2" name="Oval 12"/>
          <p:cNvSpPr>
            <a:spLocks noChangeArrowheads="1"/>
          </p:cNvSpPr>
          <p:nvPr/>
        </p:nvSpPr>
        <p:spPr bwMode="auto">
          <a:xfrm>
            <a:off x="3171825" y="3548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3" name="Oval 13"/>
          <p:cNvSpPr>
            <a:spLocks noChangeArrowheads="1"/>
          </p:cNvSpPr>
          <p:nvPr/>
        </p:nvSpPr>
        <p:spPr bwMode="auto">
          <a:xfrm>
            <a:off x="3387725" y="37639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4" name="Oval 14"/>
          <p:cNvSpPr>
            <a:spLocks noChangeArrowheads="1"/>
          </p:cNvSpPr>
          <p:nvPr/>
        </p:nvSpPr>
        <p:spPr bwMode="auto">
          <a:xfrm>
            <a:off x="1789113" y="1735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5" name="Oval 15"/>
          <p:cNvSpPr>
            <a:spLocks noChangeArrowheads="1"/>
          </p:cNvSpPr>
          <p:nvPr/>
        </p:nvSpPr>
        <p:spPr bwMode="auto">
          <a:xfrm>
            <a:off x="2005013" y="1951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6" name="Oval 16"/>
          <p:cNvSpPr>
            <a:spLocks noChangeArrowheads="1"/>
          </p:cNvSpPr>
          <p:nvPr/>
        </p:nvSpPr>
        <p:spPr bwMode="auto">
          <a:xfrm>
            <a:off x="2220913" y="2166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7" name="Oval 17"/>
          <p:cNvSpPr>
            <a:spLocks noChangeArrowheads="1"/>
          </p:cNvSpPr>
          <p:nvPr/>
        </p:nvSpPr>
        <p:spPr bwMode="auto">
          <a:xfrm>
            <a:off x="2436813" y="2382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8" name="Oval 18"/>
          <p:cNvSpPr>
            <a:spLocks noChangeArrowheads="1"/>
          </p:cNvSpPr>
          <p:nvPr/>
        </p:nvSpPr>
        <p:spPr bwMode="auto">
          <a:xfrm>
            <a:off x="2652713" y="2598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19" name="Oval 19"/>
          <p:cNvSpPr>
            <a:spLocks noChangeArrowheads="1"/>
          </p:cNvSpPr>
          <p:nvPr/>
        </p:nvSpPr>
        <p:spPr bwMode="auto">
          <a:xfrm>
            <a:off x="2868613" y="2814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0" name="Oval 20"/>
          <p:cNvSpPr>
            <a:spLocks noChangeArrowheads="1"/>
          </p:cNvSpPr>
          <p:nvPr/>
        </p:nvSpPr>
        <p:spPr bwMode="auto">
          <a:xfrm>
            <a:off x="3084513" y="30305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1" name="Oval 21"/>
          <p:cNvSpPr>
            <a:spLocks noChangeArrowheads="1"/>
          </p:cNvSpPr>
          <p:nvPr/>
        </p:nvSpPr>
        <p:spPr bwMode="auto">
          <a:xfrm>
            <a:off x="3300413" y="32464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2" name="Oval 22"/>
          <p:cNvSpPr>
            <a:spLocks noChangeArrowheads="1"/>
          </p:cNvSpPr>
          <p:nvPr/>
        </p:nvSpPr>
        <p:spPr bwMode="auto">
          <a:xfrm>
            <a:off x="3516313" y="34623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3" name="Oval 23"/>
          <p:cNvSpPr>
            <a:spLocks noChangeArrowheads="1"/>
          </p:cNvSpPr>
          <p:nvPr/>
        </p:nvSpPr>
        <p:spPr bwMode="auto">
          <a:xfrm>
            <a:off x="2263775" y="17351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4" name="Oval 24"/>
          <p:cNvSpPr>
            <a:spLocks noChangeArrowheads="1"/>
          </p:cNvSpPr>
          <p:nvPr/>
        </p:nvSpPr>
        <p:spPr bwMode="auto">
          <a:xfrm>
            <a:off x="2479675" y="19510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5" name="Oval 25"/>
          <p:cNvSpPr>
            <a:spLocks noChangeArrowheads="1"/>
          </p:cNvSpPr>
          <p:nvPr/>
        </p:nvSpPr>
        <p:spPr bwMode="auto">
          <a:xfrm>
            <a:off x="2695575" y="21669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6" name="Oval 26"/>
          <p:cNvSpPr>
            <a:spLocks noChangeArrowheads="1"/>
          </p:cNvSpPr>
          <p:nvPr/>
        </p:nvSpPr>
        <p:spPr bwMode="auto">
          <a:xfrm>
            <a:off x="2911475" y="23828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7" name="Oval 27"/>
          <p:cNvSpPr>
            <a:spLocks noChangeArrowheads="1"/>
          </p:cNvSpPr>
          <p:nvPr/>
        </p:nvSpPr>
        <p:spPr bwMode="auto">
          <a:xfrm>
            <a:off x="3127375" y="25987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8" name="Oval 28"/>
          <p:cNvSpPr>
            <a:spLocks noChangeArrowheads="1"/>
          </p:cNvSpPr>
          <p:nvPr/>
        </p:nvSpPr>
        <p:spPr bwMode="auto">
          <a:xfrm>
            <a:off x="3343275" y="28146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29" name="Oval 29"/>
          <p:cNvSpPr>
            <a:spLocks noChangeArrowheads="1"/>
          </p:cNvSpPr>
          <p:nvPr/>
        </p:nvSpPr>
        <p:spPr bwMode="auto">
          <a:xfrm>
            <a:off x="3687763" y="3024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0" name="Oval 30"/>
          <p:cNvSpPr>
            <a:spLocks noChangeArrowheads="1"/>
          </p:cNvSpPr>
          <p:nvPr/>
        </p:nvSpPr>
        <p:spPr bwMode="auto">
          <a:xfrm>
            <a:off x="3775075" y="32464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1" name="Oval 31"/>
          <p:cNvSpPr>
            <a:spLocks noChangeArrowheads="1"/>
          </p:cNvSpPr>
          <p:nvPr/>
        </p:nvSpPr>
        <p:spPr bwMode="auto">
          <a:xfrm>
            <a:off x="3990975" y="34623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2" name="Oval 32"/>
          <p:cNvSpPr>
            <a:spLocks noChangeArrowheads="1"/>
          </p:cNvSpPr>
          <p:nvPr/>
        </p:nvSpPr>
        <p:spPr bwMode="auto">
          <a:xfrm>
            <a:off x="2436813" y="1474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3" name="Oval 33"/>
          <p:cNvSpPr>
            <a:spLocks noChangeArrowheads="1"/>
          </p:cNvSpPr>
          <p:nvPr/>
        </p:nvSpPr>
        <p:spPr bwMode="auto">
          <a:xfrm>
            <a:off x="2652713" y="1690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4" name="Oval 34"/>
          <p:cNvSpPr>
            <a:spLocks noChangeArrowheads="1"/>
          </p:cNvSpPr>
          <p:nvPr/>
        </p:nvSpPr>
        <p:spPr bwMode="auto">
          <a:xfrm>
            <a:off x="2868613" y="1906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5" name="Oval 35"/>
          <p:cNvSpPr>
            <a:spLocks noChangeArrowheads="1"/>
          </p:cNvSpPr>
          <p:nvPr/>
        </p:nvSpPr>
        <p:spPr bwMode="auto">
          <a:xfrm>
            <a:off x="3084513" y="2122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6" name="Oval 36"/>
          <p:cNvSpPr>
            <a:spLocks noChangeArrowheads="1"/>
          </p:cNvSpPr>
          <p:nvPr/>
        </p:nvSpPr>
        <p:spPr bwMode="auto">
          <a:xfrm>
            <a:off x="3300413" y="2338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7" name="Oval 37"/>
          <p:cNvSpPr>
            <a:spLocks noChangeArrowheads="1"/>
          </p:cNvSpPr>
          <p:nvPr/>
        </p:nvSpPr>
        <p:spPr bwMode="auto">
          <a:xfrm>
            <a:off x="3516313" y="2554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8" name="Oval 38"/>
          <p:cNvSpPr>
            <a:spLocks noChangeArrowheads="1"/>
          </p:cNvSpPr>
          <p:nvPr/>
        </p:nvSpPr>
        <p:spPr bwMode="auto">
          <a:xfrm>
            <a:off x="3644900" y="27670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39" name="Oval 39"/>
          <p:cNvSpPr>
            <a:spLocks noChangeArrowheads="1"/>
          </p:cNvSpPr>
          <p:nvPr/>
        </p:nvSpPr>
        <p:spPr bwMode="auto">
          <a:xfrm>
            <a:off x="3948113" y="2986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0" name="Oval 40"/>
          <p:cNvSpPr>
            <a:spLocks noChangeArrowheads="1"/>
          </p:cNvSpPr>
          <p:nvPr/>
        </p:nvSpPr>
        <p:spPr bwMode="auto">
          <a:xfrm>
            <a:off x="4164013" y="32019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1" name="Oval 41"/>
          <p:cNvSpPr>
            <a:spLocks noChangeArrowheads="1"/>
          </p:cNvSpPr>
          <p:nvPr/>
        </p:nvSpPr>
        <p:spPr bwMode="auto">
          <a:xfrm>
            <a:off x="2782888" y="1474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2" name="Oval 42"/>
          <p:cNvSpPr>
            <a:spLocks noChangeArrowheads="1"/>
          </p:cNvSpPr>
          <p:nvPr/>
        </p:nvSpPr>
        <p:spPr bwMode="auto">
          <a:xfrm>
            <a:off x="2998788" y="1690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3" name="Oval 43"/>
          <p:cNvSpPr>
            <a:spLocks noChangeArrowheads="1"/>
          </p:cNvSpPr>
          <p:nvPr/>
        </p:nvSpPr>
        <p:spPr bwMode="auto">
          <a:xfrm>
            <a:off x="3214688" y="1906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4" name="Oval 44"/>
          <p:cNvSpPr>
            <a:spLocks noChangeArrowheads="1"/>
          </p:cNvSpPr>
          <p:nvPr/>
        </p:nvSpPr>
        <p:spPr bwMode="auto">
          <a:xfrm>
            <a:off x="3430588" y="2122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5" name="Oval 45"/>
          <p:cNvSpPr>
            <a:spLocks noChangeArrowheads="1"/>
          </p:cNvSpPr>
          <p:nvPr/>
        </p:nvSpPr>
        <p:spPr bwMode="auto">
          <a:xfrm>
            <a:off x="3646488" y="2338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6" name="Oval 46"/>
          <p:cNvSpPr>
            <a:spLocks noChangeArrowheads="1"/>
          </p:cNvSpPr>
          <p:nvPr/>
        </p:nvSpPr>
        <p:spPr bwMode="auto">
          <a:xfrm>
            <a:off x="3862388" y="2554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48" name="Oval 48"/>
          <p:cNvSpPr>
            <a:spLocks noChangeArrowheads="1"/>
          </p:cNvSpPr>
          <p:nvPr/>
        </p:nvSpPr>
        <p:spPr bwMode="auto">
          <a:xfrm>
            <a:off x="4294188" y="2986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0" name="Oval 50"/>
          <p:cNvSpPr>
            <a:spLocks noChangeArrowheads="1"/>
          </p:cNvSpPr>
          <p:nvPr/>
        </p:nvSpPr>
        <p:spPr bwMode="auto">
          <a:xfrm>
            <a:off x="3127375" y="1389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1" name="Oval 51"/>
          <p:cNvSpPr>
            <a:spLocks noChangeArrowheads="1"/>
          </p:cNvSpPr>
          <p:nvPr/>
        </p:nvSpPr>
        <p:spPr bwMode="auto">
          <a:xfrm>
            <a:off x="3343275" y="16049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2" name="Oval 52"/>
          <p:cNvSpPr>
            <a:spLocks noChangeArrowheads="1"/>
          </p:cNvSpPr>
          <p:nvPr/>
        </p:nvSpPr>
        <p:spPr bwMode="auto">
          <a:xfrm>
            <a:off x="3559175" y="18208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3" name="Oval 53"/>
          <p:cNvSpPr>
            <a:spLocks noChangeArrowheads="1"/>
          </p:cNvSpPr>
          <p:nvPr/>
        </p:nvSpPr>
        <p:spPr bwMode="auto">
          <a:xfrm>
            <a:off x="3775075" y="20367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4" name="Oval 54"/>
          <p:cNvSpPr>
            <a:spLocks noChangeArrowheads="1"/>
          </p:cNvSpPr>
          <p:nvPr/>
        </p:nvSpPr>
        <p:spPr bwMode="auto">
          <a:xfrm>
            <a:off x="3990975" y="22526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5" name="Oval 55"/>
          <p:cNvSpPr>
            <a:spLocks noChangeArrowheads="1"/>
          </p:cNvSpPr>
          <p:nvPr/>
        </p:nvSpPr>
        <p:spPr bwMode="auto">
          <a:xfrm>
            <a:off x="4206875" y="24685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6" name="Oval 56"/>
          <p:cNvSpPr>
            <a:spLocks noChangeArrowheads="1"/>
          </p:cNvSpPr>
          <p:nvPr/>
        </p:nvSpPr>
        <p:spPr bwMode="auto">
          <a:xfrm>
            <a:off x="4465638" y="26400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7" name="Oval 57"/>
          <p:cNvSpPr>
            <a:spLocks noChangeArrowheads="1"/>
          </p:cNvSpPr>
          <p:nvPr/>
        </p:nvSpPr>
        <p:spPr bwMode="auto">
          <a:xfrm>
            <a:off x="4552950" y="29448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8" name="Oval 58"/>
          <p:cNvSpPr>
            <a:spLocks noChangeArrowheads="1"/>
          </p:cNvSpPr>
          <p:nvPr/>
        </p:nvSpPr>
        <p:spPr bwMode="auto">
          <a:xfrm>
            <a:off x="5029200" y="31162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59" name="Oval 59"/>
          <p:cNvSpPr>
            <a:spLocks noChangeArrowheads="1"/>
          </p:cNvSpPr>
          <p:nvPr/>
        </p:nvSpPr>
        <p:spPr bwMode="auto">
          <a:xfrm>
            <a:off x="3516313" y="1347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0" name="Oval 60"/>
          <p:cNvSpPr>
            <a:spLocks noChangeArrowheads="1"/>
          </p:cNvSpPr>
          <p:nvPr/>
        </p:nvSpPr>
        <p:spPr bwMode="auto">
          <a:xfrm>
            <a:off x="3732213" y="1563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1" name="Oval 61"/>
          <p:cNvSpPr>
            <a:spLocks noChangeArrowheads="1"/>
          </p:cNvSpPr>
          <p:nvPr/>
        </p:nvSpPr>
        <p:spPr bwMode="auto">
          <a:xfrm>
            <a:off x="3948113" y="1779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2" name="Oval 62"/>
          <p:cNvSpPr>
            <a:spLocks noChangeArrowheads="1"/>
          </p:cNvSpPr>
          <p:nvPr/>
        </p:nvSpPr>
        <p:spPr bwMode="auto">
          <a:xfrm>
            <a:off x="4164013" y="1995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3" name="Oval 63"/>
          <p:cNvSpPr>
            <a:spLocks noChangeArrowheads="1"/>
          </p:cNvSpPr>
          <p:nvPr/>
        </p:nvSpPr>
        <p:spPr bwMode="auto">
          <a:xfrm>
            <a:off x="4379913" y="2211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4" name="Oval 64"/>
          <p:cNvSpPr>
            <a:spLocks noChangeArrowheads="1"/>
          </p:cNvSpPr>
          <p:nvPr/>
        </p:nvSpPr>
        <p:spPr bwMode="auto">
          <a:xfrm>
            <a:off x="4595813" y="2427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5" name="Oval 65"/>
          <p:cNvSpPr>
            <a:spLocks noChangeArrowheads="1"/>
          </p:cNvSpPr>
          <p:nvPr/>
        </p:nvSpPr>
        <p:spPr bwMode="auto">
          <a:xfrm>
            <a:off x="4811713" y="2643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6" name="Oval 66"/>
          <p:cNvSpPr>
            <a:spLocks noChangeArrowheads="1"/>
          </p:cNvSpPr>
          <p:nvPr/>
        </p:nvSpPr>
        <p:spPr bwMode="auto">
          <a:xfrm>
            <a:off x="5027613" y="2859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7" name="Oval 67"/>
          <p:cNvSpPr>
            <a:spLocks noChangeArrowheads="1"/>
          </p:cNvSpPr>
          <p:nvPr/>
        </p:nvSpPr>
        <p:spPr bwMode="auto">
          <a:xfrm>
            <a:off x="5243513" y="30749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8" name="Oval 68"/>
          <p:cNvSpPr>
            <a:spLocks noChangeArrowheads="1"/>
          </p:cNvSpPr>
          <p:nvPr/>
        </p:nvSpPr>
        <p:spPr bwMode="auto">
          <a:xfrm>
            <a:off x="3948113" y="13033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69" name="Oval 69"/>
          <p:cNvSpPr>
            <a:spLocks noChangeArrowheads="1"/>
          </p:cNvSpPr>
          <p:nvPr/>
        </p:nvSpPr>
        <p:spPr bwMode="auto">
          <a:xfrm>
            <a:off x="4164013" y="1519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0" name="Oval 70"/>
          <p:cNvSpPr>
            <a:spLocks noChangeArrowheads="1"/>
          </p:cNvSpPr>
          <p:nvPr/>
        </p:nvSpPr>
        <p:spPr bwMode="auto">
          <a:xfrm>
            <a:off x="4379913" y="1735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1" name="Oval 71"/>
          <p:cNvSpPr>
            <a:spLocks noChangeArrowheads="1"/>
          </p:cNvSpPr>
          <p:nvPr/>
        </p:nvSpPr>
        <p:spPr bwMode="auto">
          <a:xfrm>
            <a:off x="4595813" y="1951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2" name="Oval 72"/>
          <p:cNvSpPr>
            <a:spLocks noChangeArrowheads="1"/>
          </p:cNvSpPr>
          <p:nvPr/>
        </p:nvSpPr>
        <p:spPr bwMode="auto">
          <a:xfrm>
            <a:off x="4811713" y="2166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3" name="Oval 73"/>
          <p:cNvSpPr>
            <a:spLocks noChangeArrowheads="1"/>
          </p:cNvSpPr>
          <p:nvPr/>
        </p:nvSpPr>
        <p:spPr bwMode="auto">
          <a:xfrm>
            <a:off x="5027613" y="2382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4" name="Oval 74"/>
          <p:cNvSpPr>
            <a:spLocks noChangeArrowheads="1"/>
          </p:cNvSpPr>
          <p:nvPr/>
        </p:nvSpPr>
        <p:spPr bwMode="auto">
          <a:xfrm>
            <a:off x="5243513" y="2598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5" name="Oval 75"/>
          <p:cNvSpPr>
            <a:spLocks noChangeArrowheads="1"/>
          </p:cNvSpPr>
          <p:nvPr/>
        </p:nvSpPr>
        <p:spPr bwMode="auto">
          <a:xfrm>
            <a:off x="5459413" y="2814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6" name="Oval 76"/>
          <p:cNvSpPr>
            <a:spLocks noChangeArrowheads="1"/>
          </p:cNvSpPr>
          <p:nvPr/>
        </p:nvSpPr>
        <p:spPr bwMode="auto">
          <a:xfrm>
            <a:off x="5675313" y="30305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7" name="Oval 77"/>
          <p:cNvSpPr>
            <a:spLocks noChangeArrowheads="1"/>
          </p:cNvSpPr>
          <p:nvPr/>
        </p:nvSpPr>
        <p:spPr bwMode="auto">
          <a:xfrm>
            <a:off x="1573213" y="2338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8" name="Oval 78"/>
          <p:cNvSpPr>
            <a:spLocks noChangeArrowheads="1"/>
          </p:cNvSpPr>
          <p:nvPr/>
        </p:nvSpPr>
        <p:spPr bwMode="auto">
          <a:xfrm>
            <a:off x="1789113" y="2554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79" name="Oval 79"/>
          <p:cNvSpPr>
            <a:spLocks noChangeArrowheads="1"/>
          </p:cNvSpPr>
          <p:nvPr/>
        </p:nvSpPr>
        <p:spPr bwMode="auto">
          <a:xfrm>
            <a:off x="2005013" y="2770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0" name="Oval 80"/>
          <p:cNvSpPr>
            <a:spLocks noChangeArrowheads="1"/>
          </p:cNvSpPr>
          <p:nvPr/>
        </p:nvSpPr>
        <p:spPr bwMode="auto">
          <a:xfrm>
            <a:off x="2220913" y="2986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1" name="Oval 81"/>
          <p:cNvSpPr>
            <a:spLocks noChangeArrowheads="1"/>
          </p:cNvSpPr>
          <p:nvPr/>
        </p:nvSpPr>
        <p:spPr bwMode="auto">
          <a:xfrm>
            <a:off x="2436813" y="32019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2" name="Oval 82"/>
          <p:cNvSpPr>
            <a:spLocks noChangeArrowheads="1"/>
          </p:cNvSpPr>
          <p:nvPr/>
        </p:nvSpPr>
        <p:spPr bwMode="auto">
          <a:xfrm>
            <a:off x="2652713" y="34178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3" name="Oval 83"/>
          <p:cNvSpPr>
            <a:spLocks noChangeArrowheads="1"/>
          </p:cNvSpPr>
          <p:nvPr/>
        </p:nvSpPr>
        <p:spPr bwMode="auto">
          <a:xfrm>
            <a:off x="2868613" y="3633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4" name="Oval 84"/>
          <p:cNvSpPr>
            <a:spLocks noChangeArrowheads="1"/>
          </p:cNvSpPr>
          <p:nvPr/>
        </p:nvSpPr>
        <p:spPr bwMode="auto">
          <a:xfrm>
            <a:off x="3084513" y="3849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5" name="Oval 85"/>
          <p:cNvSpPr>
            <a:spLocks noChangeArrowheads="1"/>
          </p:cNvSpPr>
          <p:nvPr/>
        </p:nvSpPr>
        <p:spPr bwMode="auto">
          <a:xfrm>
            <a:off x="3300413" y="4065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6" name="Oval 86"/>
          <p:cNvSpPr>
            <a:spLocks noChangeArrowheads="1"/>
          </p:cNvSpPr>
          <p:nvPr/>
        </p:nvSpPr>
        <p:spPr bwMode="auto">
          <a:xfrm>
            <a:off x="1141413" y="2293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7" name="Oval 87"/>
          <p:cNvSpPr>
            <a:spLocks noChangeArrowheads="1"/>
          </p:cNvSpPr>
          <p:nvPr/>
        </p:nvSpPr>
        <p:spPr bwMode="auto">
          <a:xfrm>
            <a:off x="1357313" y="2509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8" name="Oval 88"/>
          <p:cNvSpPr>
            <a:spLocks noChangeArrowheads="1"/>
          </p:cNvSpPr>
          <p:nvPr/>
        </p:nvSpPr>
        <p:spPr bwMode="auto">
          <a:xfrm>
            <a:off x="1573213" y="2725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89" name="Oval 89"/>
          <p:cNvSpPr>
            <a:spLocks noChangeArrowheads="1"/>
          </p:cNvSpPr>
          <p:nvPr/>
        </p:nvSpPr>
        <p:spPr bwMode="auto">
          <a:xfrm>
            <a:off x="1789113" y="2941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0" name="Oval 90"/>
          <p:cNvSpPr>
            <a:spLocks noChangeArrowheads="1"/>
          </p:cNvSpPr>
          <p:nvPr/>
        </p:nvSpPr>
        <p:spPr bwMode="auto">
          <a:xfrm>
            <a:off x="2005013" y="31575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1" name="Oval 91"/>
          <p:cNvSpPr>
            <a:spLocks noChangeArrowheads="1"/>
          </p:cNvSpPr>
          <p:nvPr/>
        </p:nvSpPr>
        <p:spPr bwMode="auto">
          <a:xfrm>
            <a:off x="2220913" y="33734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2" name="Oval 92"/>
          <p:cNvSpPr>
            <a:spLocks noChangeArrowheads="1"/>
          </p:cNvSpPr>
          <p:nvPr/>
        </p:nvSpPr>
        <p:spPr bwMode="auto">
          <a:xfrm>
            <a:off x="2436813" y="35893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3" name="Oval 93"/>
          <p:cNvSpPr>
            <a:spLocks noChangeArrowheads="1"/>
          </p:cNvSpPr>
          <p:nvPr/>
        </p:nvSpPr>
        <p:spPr bwMode="auto">
          <a:xfrm>
            <a:off x="2652713" y="3805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4" name="Oval 94"/>
          <p:cNvSpPr>
            <a:spLocks noChangeArrowheads="1"/>
          </p:cNvSpPr>
          <p:nvPr/>
        </p:nvSpPr>
        <p:spPr bwMode="auto">
          <a:xfrm>
            <a:off x="2868613" y="4021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5" name="Oval 95"/>
          <p:cNvSpPr>
            <a:spLocks noChangeArrowheads="1"/>
          </p:cNvSpPr>
          <p:nvPr/>
        </p:nvSpPr>
        <p:spPr bwMode="auto">
          <a:xfrm>
            <a:off x="5545138" y="2427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6" name="Oval 96"/>
          <p:cNvSpPr>
            <a:spLocks noChangeArrowheads="1"/>
          </p:cNvSpPr>
          <p:nvPr/>
        </p:nvSpPr>
        <p:spPr bwMode="auto">
          <a:xfrm>
            <a:off x="5632450" y="21669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7" name="Oval 97"/>
          <p:cNvSpPr>
            <a:spLocks noChangeArrowheads="1"/>
          </p:cNvSpPr>
          <p:nvPr/>
        </p:nvSpPr>
        <p:spPr bwMode="auto">
          <a:xfrm>
            <a:off x="5372100" y="22494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8" name="Oval 98"/>
          <p:cNvSpPr>
            <a:spLocks noChangeArrowheads="1"/>
          </p:cNvSpPr>
          <p:nvPr/>
        </p:nvSpPr>
        <p:spPr bwMode="auto">
          <a:xfrm>
            <a:off x="5372100" y="19542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899" name="Oval 99"/>
          <p:cNvSpPr>
            <a:spLocks noChangeArrowheads="1"/>
          </p:cNvSpPr>
          <p:nvPr/>
        </p:nvSpPr>
        <p:spPr bwMode="auto">
          <a:xfrm>
            <a:off x="5113338" y="2078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0" name="Oval 100"/>
          <p:cNvSpPr>
            <a:spLocks noChangeArrowheads="1"/>
          </p:cNvSpPr>
          <p:nvPr/>
        </p:nvSpPr>
        <p:spPr bwMode="auto">
          <a:xfrm>
            <a:off x="5113338" y="17764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1" name="Oval 101"/>
          <p:cNvSpPr>
            <a:spLocks noChangeArrowheads="1"/>
          </p:cNvSpPr>
          <p:nvPr/>
        </p:nvSpPr>
        <p:spPr bwMode="auto">
          <a:xfrm>
            <a:off x="4854575" y="18684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2" name="Oval 102"/>
          <p:cNvSpPr>
            <a:spLocks noChangeArrowheads="1"/>
          </p:cNvSpPr>
          <p:nvPr/>
        </p:nvSpPr>
        <p:spPr bwMode="auto">
          <a:xfrm>
            <a:off x="4724400" y="16081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3" name="Oval 103"/>
          <p:cNvSpPr>
            <a:spLocks noChangeArrowheads="1"/>
          </p:cNvSpPr>
          <p:nvPr/>
        </p:nvSpPr>
        <p:spPr bwMode="auto">
          <a:xfrm>
            <a:off x="4422775" y="15192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4" name="Oval 104"/>
          <p:cNvSpPr>
            <a:spLocks noChangeArrowheads="1"/>
          </p:cNvSpPr>
          <p:nvPr/>
        </p:nvSpPr>
        <p:spPr bwMode="auto">
          <a:xfrm>
            <a:off x="1011238" y="2595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5" name="Oval 105"/>
          <p:cNvSpPr>
            <a:spLocks noChangeArrowheads="1"/>
          </p:cNvSpPr>
          <p:nvPr/>
        </p:nvSpPr>
        <p:spPr bwMode="auto">
          <a:xfrm>
            <a:off x="1227138" y="28114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6" name="Oval 106"/>
          <p:cNvSpPr>
            <a:spLocks noChangeArrowheads="1"/>
          </p:cNvSpPr>
          <p:nvPr/>
        </p:nvSpPr>
        <p:spPr bwMode="auto">
          <a:xfrm>
            <a:off x="1443038" y="30273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7" name="Oval 107"/>
          <p:cNvSpPr>
            <a:spLocks noChangeArrowheads="1"/>
          </p:cNvSpPr>
          <p:nvPr/>
        </p:nvSpPr>
        <p:spPr bwMode="auto">
          <a:xfrm>
            <a:off x="1658938" y="32432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8" name="Oval 108"/>
          <p:cNvSpPr>
            <a:spLocks noChangeArrowheads="1"/>
          </p:cNvSpPr>
          <p:nvPr/>
        </p:nvSpPr>
        <p:spPr bwMode="auto">
          <a:xfrm>
            <a:off x="1874838" y="34591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09" name="Oval 109"/>
          <p:cNvSpPr>
            <a:spLocks noChangeArrowheads="1"/>
          </p:cNvSpPr>
          <p:nvPr/>
        </p:nvSpPr>
        <p:spPr bwMode="auto">
          <a:xfrm>
            <a:off x="2090738" y="3675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0" name="Oval 110"/>
          <p:cNvSpPr>
            <a:spLocks noChangeArrowheads="1"/>
          </p:cNvSpPr>
          <p:nvPr/>
        </p:nvSpPr>
        <p:spPr bwMode="auto">
          <a:xfrm>
            <a:off x="2306638" y="38909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1" name="Oval 111"/>
          <p:cNvSpPr>
            <a:spLocks noChangeArrowheads="1"/>
          </p:cNvSpPr>
          <p:nvPr/>
        </p:nvSpPr>
        <p:spPr bwMode="auto">
          <a:xfrm>
            <a:off x="1011238" y="2941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2" name="Oval 112"/>
          <p:cNvSpPr>
            <a:spLocks noChangeArrowheads="1"/>
          </p:cNvSpPr>
          <p:nvPr/>
        </p:nvSpPr>
        <p:spPr bwMode="auto">
          <a:xfrm>
            <a:off x="2524125" y="39798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3" name="Oval 113"/>
          <p:cNvSpPr>
            <a:spLocks noChangeArrowheads="1"/>
          </p:cNvSpPr>
          <p:nvPr/>
        </p:nvSpPr>
        <p:spPr bwMode="auto">
          <a:xfrm>
            <a:off x="4164013" y="3722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4" name="Oval 114"/>
          <p:cNvSpPr>
            <a:spLocks noChangeArrowheads="1"/>
          </p:cNvSpPr>
          <p:nvPr/>
        </p:nvSpPr>
        <p:spPr bwMode="auto">
          <a:xfrm>
            <a:off x="5286375" y="3332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5" name="Oval 115"/>
          <p:cNvSpPr>
            <a:spLocks noChangeArrowheads="1"/>
          </p:cNvSpPr>
          <p:nvPr/>
        </p:nvSpPr>
        <p:spPr bwMode="auto">
          <a:xfrm>
            <a:off x="5502275" y="3205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6" name="Oval 116"/>
          <p:cNvSpPr>
            <a:spLocks noChangeArrowheads="1"/>
          </p:cNvSpPr>
          <p:nvPr/>
        </p:nvSpPr>
        <p:spPr bwMode="auto">
          <a:xfrm>
            <a:off x="5070475" y="33734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7" name="Oval 117"/>
          <p:cNvSpPr>
            <a:spLocks noChangeArrowheads="1"/>
          </p:cNvSpPr>
          <p:nvPr/>
        </p:nvSpPr>
        <p:spPr bwMode="auto">
          <a:xfrm>
            <a:off x="4856163" y="35036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8" name="Oval 118"/>
          <p:cNvSpPr>
            <a:spLocks noChangeArrowheads="1"/>
          </p:cNvSpPr>
          <p:nvPr/>
        </p:nvSpPr>
        <p:spPr bwMode="auto">
          <a:xfrm>
            <a:off x="4681538" y="32464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19" name="Oval 119"/>
          <p:cNvSpPr>
            <a:spLocks noChangeArrowheads="1"/>
          </p:cNvSpPr>
          <p:nvPr/>
        </p:nvSpPr>
        <p:spPr bwMode="auto">
          <a:xfrm>
            <a:off x="4422775" y="32369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0" name="Oval 120"/>
          <p:cNvSpPr>
            <a:spLocks noChangeArrowheads="1"/>
          </p:cNvSpPr>
          <p:nvPr/>
        </p:nvSpPr>
        <p:spPr bwMode="auto">
          <a:xfrm>
            <a:off x="4552950" y="36337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1" name="Oval 121"/>
          <p:cNvSpPr>
            <a:spLocks noChangeArrowheads="1"/>
          </p:cNvSpPr>
          <p:nvPr/>
        </p:nvSpPr>
        <p:spPr bwMode="auto">
          <a:xfrm>
            <a:off x="4768850" y="37195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2" name="Oval 122"/>
          <p:cNvSpPr>
            <a:spLocks noChangeArrowheads="1"/>
          </p:cNvSpPr>
          <p:nvPr/>
        </p:nvSpPr>
        <p:spPr bwMode="auto">
          <a:xfrm>
            <a:off x="1357313" y="19542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3" name="Oval 123"/>
          <p:cNvSpPr>
            <a:spLocks noChangeArrowheads="1"/>
          </p:cNvSpPr>
          <p:nvPr/>
        </p:nvSpPr>
        <p:spPr bwMode="auto">
          <a:xfrm>
            <a:off x="1530350" y="17351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4" name="Oval 124"/>
          <p:cNvSpPr>
            <a:spLocks noChangeArrowheads="1"/>
          </p:cNvSpPr>
          <p:nvPr/>
        </p:nvSpPr>
        <p:spPr bwMode="auto">
          <a:xfrm>
            <a:off x="2092325" y="14779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5" name="Oval 125"/>
          <p:cNvSpPr>
            <a:spLocks noChangeArrowheads="1"/>
          </p:cNvSpPr>
          <p:nvPr/>
        </p:nvSpPr>
        <p:spPr bwMode="auto">
          <a:xfrm>
            <a:off x="2911475" y="13033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6" name="Oval 126"/>
          <p:cNvSpPr>
            <a:spLocks noChangeArrowheads="1"/>
          </p:cNvSpPr>
          <p:nvPr/>
        </p:nvSpPr>
        <p:spPr bwMode="auto">
          <a:xfrm>
            <a:off x="3689350" y="38877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7" name="Oval 127"/>
          <p:cNvSpPr>
            <a:spLocks noChangeArrowheads="1"/>
          </p:cNvSpPr>
          <p:nvPr/>
        </p:nvSpPr>
        <p:spPr bwMode="auto">
          <a:xfrm>
            <a:off x="3948113" y="3802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8" name="Oval 128"/>
          <p:cNvSpPr>
            <a:spLocks noChangeArrowheads="1"/>
          </p:cNvSpPr>
          <p:nvPr/>
        </p:nvSpPr>
        <p:spPr bwMode="auto">
          <a:xfrm>
            <a:off x="4379913" y="38084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29" name="Oval 129"/>
          <p:cNvSpPr>
            <a:spLocks noChangeArrowheads="1"/>
          </p:cNvSpPr>
          <p:nvPr/>
        </p:nvSpPr>
        <p:spPr bwMode="auto">
          <a:xfrm>
            <a:off x="3689350" y="3675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30" name="Oval 130"/>
          <p:cNvSpPr>
            <a:spLocks noChangeArrowheads="1"/>
          </p:cNvSpPr>
          <p:nvPr/>
        </p:nvSpPr>
        <p:spPr bwMode="auto">
          <a:xfrm>
            <a:off x="5718175" y="26812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31" name="Oval 131"/>
          <p:cNvSpPr>
            <a:spLocks noChangeArrowheads="1"/>
          </p:cNvSpPr>
          <p:nvPr/>
        </p:nvSpPr>
        <p:spPr bwMode="auto">
          <a:xfrm>
            <a:off x="3948113" y="4021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32" name="Oval 132"/>
          <p:cNvSpPr>
            <a:spLocks noChangeArrowheads="1"/>
          </p:cNvSpPr>
          <p:nvPr/>
        </p:nvSpPr>
        <p:spPr bwMode="auto">
          <a:xfrm>
            <a:off x="1703388" y="36306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33" name="Oval 133"/>
          <p:cNvSpPr>
            <a:spLocks noChangeArrowheads="1"/>
          </p:cNvSpPr>
          <p:nvPr/>
        </p:nvSpPr>
        <p:spPr bwMode="auto">
          <a:xfrm>
            <a:off x="1441450" y="33766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34" name="Oval 134"/>
          <p:cNvSpPr>
            <a:spLocks noChangeArrowheads="1"/>
          </p:cNvSpPr>
          <p:nvPr/>
        </p:nvSpPr>
        <p:spPr bwMode="auto">
          <a:xfrm>
            <a:off x="1184275" y="31511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2935" name="Text Box 135"/>
          <p:cNvSpPr txBox="1">
            <a:spLocks noChangeArrowheads="1"/>
          </p:cNvSpPr>
          <p:nvPr/>
        </p:nvSpPr>
        <p:spPr bwMode="auto">
          <a:xfrm>
            <a:off x="6211888" y="458788"/>
            <a:ext cx="25273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Alternative ecological niche appears.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(e.g. new species of apple tree introduced by humans)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Some members of the population start to exploit the new niche</a:t>
            </a:r>
          </a:p>
        </p:txBody>
      </p:sp>
    </p:spTree>
    <p:extLst>
      <p:ext uri="{BB962C8B-B14F-4D97-AF65-F5344CB8AC3E}">
        <p14:creationId xmlns:p14="http://schemas.microsoft.com/office/powerpoint/2010/main" val="1766770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Oval 2"/>
          <p:cNvSpPr>
            <a:spLocks noChangeArrowheads="1"/>
          </p:cNvSpPr>
          <p:nvPr/>
        </p:nvSpPr>
        <p:spPr bwMode="auto">
          <a:xfrm>
            <a:off x="3257550" y="2398713"/>
            <a:ext cx="1684338" cy="11652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27" name="Oval 3"/>
          <p:cNvSpPr>
            <a:spLocks noChangeArrowheads="1"/>
          </p:cNvSpPr>
          <p:nvPr/>
        </p:nvSpPr>
        <p:spPr bwMode="auto">
          <a:xfrm>
            <a:off x="833438" y="1085850"/>
            <a:ext cx="5162550" cy="3076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28" name="Oval 4"/>
          <p:cNvSpPr>
            <a:spLocks noChangeArrowheads="1"/>
          </p:cNvSpPr>
          <p:nvPr/>
        </p:nvSpPr>
        <p:spPr bwMode="auto">
          <a:xfrm>
            <a:off x="1660525" y="19256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29" name="Oval 5"/>
          <p:cNvSpPr>
            <a:spLocks noChangeArrowheads="1"/>
          </p:cNvSpPr>
          <p:nvPr/>
        </p:nvSpPr>
        <p:spPr bwMode="auto">
          <a:xfrm>
            <a:off x="1876425" y="21415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0" name="Oval 6"/>
          <p:cNvSpPr>
            <a:spLocks noChangeArrowheads="1"/>
          </p:cNvSpPr>
          <p:nvPr/>
        </p:nvSpPr>
        <p:spPr bwMode="auto">
          <a:xfrm>
            <a:off x="2092325" y="23574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1" name="Oval 7"/>
          <p:cNvSpPr>
            <a:spLocks noChangeArrowheads="1"/>
          </p:cNvSpPr>
          <p:nvPr/>
        </p:nvSpPr>
        <p:spPr bwMode="auto">
          <a:xfrm>
            <a:off x="2308225" y="25733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2" name="Oval 8"/>
          <p:cNvSpPr>
            <a:spLocks noChangeArrowheads="1"/>
          </p:cNvSpPr>
          <p:nvPr/>
        </p:nvSpPr>
        <p:spPr bwMode="auto">
          <a:xfrm>
            <a:off x="2524125" y="27892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3" name="Oval 9"/>
          <p:cNvSpPr>
            <a:spLocks noChangeArrowheads="1"/>
          </p:cNvSpPr>
          <p:nvPr/>
        </p:nvSpPr>
        <p:spPr bwMode="auto">
          <a:xfrm>
            <a:off x="2740025" y="30051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4" name="Oval 10"/>
          <p:cNvSpPr>
            <a:spLocks noChangeArrowheads="1"/>
          </p:cNvSpPr>
          <p:nvPr/>
        </p:nvSpPr>
        <p:spPr bwMode="auto">
          <a:xfrm>
            <a:off x="2955925" y="32210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5" name="Oval 11"/>
          <p:cNvSpPr>
            <a:spLocks noChangeArrowheads="1"/>
          </p:cNvSpPr>
          <p:nvPr/>
        </p:nvSpPr>
        <p:spPr bwMode="auto">
          <a:xfrm>
            <a:off x="3171825" y="34369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6" name="Oval 12"/>
          <p:cNvSpPr>
            <a:spLocks noChangeArrowheads="1"/>
          </p:cNvSpPr>
          <p:nvPr/>
        </p:nvSpPr>
        <p:spPr bwMode="auto">
          <a:xfrm>
            <a:off x="3387725" y="36528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7" name="Oval 13"/>
          <p:cNvSpPr>
            <a:spLocks noChangeArrowheads="1"/>
          </p:cNvSpPr>
          <p:nvPr/>
        </p:nvSpPr>
        <p:spPr bwMode="auto">
          <a:xfrm>
            <a:off x="1789113" y="16240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8" name="Oval 14"/>
          <p:cNvSpPr>
            <a:spLocks noChangeArrowheads="1"/>
          </p:cNvSpPr>
          <p:nvPr/>
        </p:nvSpPr>
        <p:spPr bwMode="auto">
          <a:xfrm>
            <a:off x="2005013" y="18399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39" name="Oval 15"/>
          <p:cNvSpPr>
            <a:spLocks noChangeArrowheads="1"/>
          </p:cNvSpPr>
          <p:nvPr/>
        </p:nvSpPr>
        <p:spPr bwMode="auto">
          <a:xfrm>
            <a:off x="2220913" y="20558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0" name="Oval 16"/>
          <p:cNvSpPr>
            <a:spLocks noChangeArrowheads="1"/>
          </p:cNvSpPr>
          <p:nvPr/>
        </p:nvSpPr>
        <p:spPr bwMode="auto">
          <a:xfrm>
            <a:off x="2436813" y="22717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1" name="Oval 17"/>
          <p:cNvSpPr>
            <a:spLocks noChangeArrowheads="1"/>
          </p:cNvSpPr>
          <p:nvPr/>
        </p:nvSpPr>
        <p:spPr bwMode="auto">
          <a:xfrm>
            <a:off x="2652713" y="24876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2" name="Oval 18"/>
          <p:cNvSpPr>
            <a:spLocks noChangeArrowheads="1"/>
          </p:cNvSpPr>
          <p:nvPr/>
        </p:nvSpPr>
        <p:spPr bwMode="auto">
          <a:xfrm>
            <a:off x="2868613" y="27035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3" name="Oval 19"/>
          <p:cNvSpPr>
            <a:spLocks noChangeArrowheads="1"/>
          </p:cNvSpPr>
          <p:nvPr/>
        </p:nvSpPr>
        <p:spPr bwMode="auto">
          <a:xfrm>
            <a:off x="3084513" y="29194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4" name="Oval 20"/>
          <p:cNvSpPr>
            <a:spLocks noChangeArrowheads="1"/>
          </p:cNvSpPr>
          <p:nvPr/>
        </p:nvSpPr>
        <p:spPr bwMode="auto">
          <a:xfrm>
            <a:off x="3387725" y="29638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5" name="Oval 21"/>
          <p:cNvSpPr>
            <a:spLocks noChangeArrowheads="1"/>
          </p:cNvSpPr>
          <p:nvPr/>
        </p:nvSpPr>
        <p:spPr bwMode="auto">
          <a:xfrm>
            <a:off x="3514725" y="31797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6" name="Oval 22"/>
          <p:cNvSpPr>
            <a:spLocks noChangeArrowheads="1"/>
          </p:cNvSpPr>
          <p:nvPr/>
        </p:nvSpPr>
        <p:spPr bwMode="auto">
          <a:xfrm>
            <a:off x="2263775" y="16240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7" name="Oval 23"/>
          <p:cNvSpPr>
            <a:spLocks noChangeArrowheads="1"/>
          </p:cNvSpPr>
          <p:nvPr/>
        </p:nvSpPr>
        <p:spPr bwMode="auto">
          <a:xfrm>
            <a:off x="2479675" y="18399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8" name="Oval 24"/>
          <p:cNvSpPr>
            <a:spLocks noChangeArrowheads="1"/>
          </p:cNvSpPr>
          <p:nvPr/>
        </p:nvSpPr>
        <p:spPr bwMode="auto">
          <a:xfrm>
            <a:off x="2695575" y="20558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49" name="Oval 25"/>
          <p:cNvSpPr>
            <a:spLocks noChangeArrowheads="1"/>
          </p:cNvSpPr>
          <p:nvPr/>
        </p:nvSpPr>
        <p:spPr bwMode="auto">
          <a:xfrm>
            <a:off x="2911475" y="22717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0" name="Oval 26"/>
          <p:cNvSpPr>
            <a:spLocks noChangeArrowheads="1"/>
          </p:cNvSpPr>
          <p:nvPr/>
        </p:nvSpPr>
        <p:spPr bwMode="auto">
          <a:xfrm>
            <a:off x="3127375" y="24876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1" name="Oval 27"/>
          <p:cNvSpPr>
            <a:spLocks noChangeArrowheads="1"/>
          </p:cNvSpPr>
          <p:nvPr/>
        </p:nvSpPr>
        <p:spPr bwMode="auto">
          <a:xfrm>
            <a:off x="3343275" y="27035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2" name="Oval 28"/>
          <p:cNvSpPr>
            <a:spLocks noChangeArrowheads="1"/>
          </p:cNvSpPr>
          <p:nvPr/>
        </p:nvSpPr>
        <p:spPr bwMode="auto">
          <a:xfrm>
            <a:off x="3687763" y="2913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3" name="Oval 29"/>
          <p:cNvSpPr>
            <a:spLocks noChangeArrowheads="1"/>
          </p:cNvSpPr>
          <p:nvPr/>
        </p:nvSpPr>
        <p:spPr bwMode="auto">
          <a:xfrm>
            <a:off x="3775075" y="31353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4" name="Oval 30"/>
          <p:cNvSpPr>
            <a:spLocks noChangeArrowheads="1"/>
          </p:cNvSpPr>
          <p:nvPr/>
        </p:nvSpPr>
        <p:spPr bwMode="auto">
          <a:xfrm>
            <a:off x="3990975" y="33512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5" name="Oval 31"/>
          <p:cNvSpPr>
            <a:spLocks noChangeArrowheads="1"/>
          </p:cNvSpPr>
          <p:nvPr/>
        </p:nvSpPr>
        <p:spPr bwMode="auto">
          <a:xfrm>
            <a:off x="2436813" y="13636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6" name="Oval 32"/>
          <p:cNvSpPr>
            <a:spLocks noChangeArrowheads="1"/>
          </p:cNvSpPr>
          <p:nvPr/>
        </p:nvSpPr>
        <p:spPr bwMode="auto">
          <a:xfrm>
            <a:off x="2652713" y="1579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7" name="Oval 33"/>
          <p:cNvSpPr>
            <a:spLocks noChangeArrowheads="1"/>
          </p:cNvSpPr>
          <p:nvPr/>
        </p:nvSpPr>
        <p:spPr bwMode="auto">
          <a:xfrm>
            <a:off x="2868613" y="17954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8" name="Oval 34"/>
          <p:cNvSpPr>
            <a:spLocks noChangeArrowheads="1"/>
          </p:cNvSpPr>
          <p:nvPr/>
        </p:nvSpPr>
        <p:spPr bwMode="auto">
          <a:xfrm>
            <a:off x="3084513" y="20113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59" name="Oval 35"/>
          <p:cNvSpPr>
            <a:spLocks noChangeArrowheads="1"/>
          </p:cNvSpPr>
          <p:nvPr/>
        </p:nvSpPr>
        <p:spPr bwMode="auto">
          <a:xfrm>
            <a:off x="3300413" y="22272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0" name="Oval 36"/>
          <p:cNvSpPr>
            <a:spLocks noChangeArrowheads="1"/>
          </p:cNvSpPr>
          <p:nvPr/>
        </p:nvSpPr>
        <p:spPr bwMode="auto">
          <a:xfrm>
            <a:off x="3819525" y="24844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1" name="Oval 37"/>
          <p:cNvSpPr>
            <a:spLocks noChangeArrowheads="1"/>
          </p:cNvSpPr>
          <p:nvPr/>
        </p:nvSpPr>
        <p:spPr bwMode="auto">
          <a:xfrm>
            <a:off x="3644900" y="26558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2" name="Oval 38"/>
          <p:cNvSpPr>
            <a:spLocks noChangeArrowheads="1"/>
          </p:cNvSpPr>
          <p:nvPr/>
        </p:nvSpPr>
        <p:spPr bwMode="auto">
          <a:xfrm>
            <a:off x="3948113" y="28749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3" name="Oval 39"/>
          <p:cNvSpPr>
            <a:spLocks noChangeArrowheads="1"/>
          </p:cNvSpPr>
          <p:nvPr/>
        </p:nvSpPr>
        <p:spPr bwMode="auto">
          <a:xfrm>
            <a:off x="4164013" y="30908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4" name="Oval 40"/>
          <p:cNvSpPr>
            <a:spLocks noChangeArrowheads="1"/>
          </p:cNvSpPr>
          <p:nvPr/>
        </p:nvSpPr>
        <p:spPr bwMode="auto">
          <a:xfrm>
            <a:off x="2782888" y="13636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5" name="Oval 41"/>
          <p:cNvSpPr>
            <a:spLocks noChangeArrowheads="1"/>
          </p:cNvSpPr>
          <p:nvPr/>
        </p:nvSpPr>
        <p:spPr bwMode="auto">
          <a:xfrm>
            <a:off x="2998788" y="1579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6" name="Oval 42"/>
          <p:cNvSpPr>
            <a:spLocks noChangeArrowheads="1"/>
          </p:cNvSpPr>
          <p:nvPr/>
        </p:nvSpPr>
        <p:spPr bwMode="auto">
          <a:xfrm>
            <a:off x="3214688" y="17954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7" name="Oval 43"/>
          <p:cNvSpPr>
            <a:spLocks noChangeArrowheads="1"/>
          </p:cNvSpPr>
          <p:nvPr/>
        </p:nvSpPr>
        <p:spPr bwMode="auto">
          <a:xfrm>
            <a:off x="3430588" y="20113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8" name="Oval 44"/>
          <p:cNvSpPr>
            <a:spLocks noChangeArrowheads="1"/>
          </p:cNvSpPr>
          <p:nvPr/>
        </p:nvSpPr>
        <p:spPr bwMode="auto">
          <a:xfrm>
            <a:off x="3646488" y="22272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69" name="Oval 45"/>
          <p:cNvSpPr>
            <a:spLocks noChangeArrowheads="1"/>
          </p:cNvSpPr>
          <p:nvPr/>
        </p:nvSpPr>
        <p:spPr bwMode="auto">
          <a:xfrm>
            <a:off x="3990975" y="26177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0" name="Oval 46"/>
          <p:cNvSpPr>
            <a:spLocks noChangeArrowheads="1"/>
          </p:cNvSpPr>
          <p:nvPr/>
        </p:nvSpPr>
        <p:spPr bwMode="auto">
          <a:xfrm>
            <a:off x="4294188" y="28749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1" name="Oval 47"/>
          <p:cNvSpPr>
            <a:spLocks noChangeArrowheads="1"/>
          </p:cNvSpPr>
          <p:nvPr/>
        </p:nvSpPr>
        <p:spPr bwMode="auto">
          <a:xfrm>
            <a:off x="3127375" y="12779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2" name="Oval 48"/>
          <p:cNvSpPr>
            <a:spLocks noChangeArrowheads="1"/>
          </p:cNvSpPr>
          <p:nvPr/>
        </p:nvSpPr>
        <p:spPr bwMode="auto">
          <a:xfrm>
            <a:off x="3343275" y="14938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3" name="Oval 49"/>
          <p:cNvSpPr>
            <a:spLocks noChangeArrowheads="1"/>
          </p:cNvSpPr>
          <p:nvPr/>
        </p:nvSpPr>
        <p:spPr bwMode="auto">
          <a:xfrm>
            <a:off x="3559175" y="17097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4" name="Oval 50"/>
          <p:cNvSpPr>
            <a:spLocks noChangeArrowheads="1"/>
          </p:cNvSpPr>
          <p:nvPr/>
        </p:nvSpPr>
        <p:spPr bwMode="auto">
          <a:xfrm>
            <a:off x="3775075" y="19256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5" name="Oval 51"/>
          <p:cNvSpPr>
            <a:spLocks noChangeArrowheads="1"/>
          </p:cNvSpPr>
          <p:nvPr/>
        </p:nvSpPr>
        <p:spPr bwMode="auto">
          <a:xfrm>
            <a:off x="3990975" y="21415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6" name="Oval 52"/>
          <p:cNvSpPr>
            <a:spLocks noChangeArrowheads="1"/>
          </p:cNvSpPr>
          <p:nvPr/>
        </p:nvSpPr>
        <p:spPr bwMode="auto">
          <a:xfrm>
            <a:off x="4206875" y="2532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7" name="Oval 53"/>
          <p:cNvSpPr>
            <a:spLocks noChangeArrowheads="1"/>
          </p:cNvSpPr>
          <p:nvPr/>
        </p:nvSpPr>
        <p:spPr bwMode="auto">
          <a:xfrm>
            <a:off x="4465638" y="25288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8" name="Oval 54"/>
          <p:cNvSpPr>
            <a:spLocks noChangeArrowheads="1"/>
          </p:cNvSpPr>
          <p:nvPr/>
        </p:nvSpPr>
        <p:spPr bwMode="auto">
          <a:xfrm>
            <a:off x="4552950" y="28336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79" name="Oval 55"/>
          <p:cNvSpPr>
            <a:spLocks noChangeArrowheads="1"/>
          </p:cNvSpPr>
          <p:nvPr/>
        </p:nvSpPr>
        <p:spPr bwMode="auto">
          <a:xfrm>
            <a:off x="5029200" y="30051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0" name="Oval 56"/>
          <p:cNvSpPr>
            <a:spLocks noChangeArrowheads="1"/>
          </p:cNvSpPr>
          <p:nvPr/>
        </p:nvSpPr>
        <p:spPr bwMode="auto">
          <a:xfrm>
            <a:off x="3516313" y="12366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1" name="Oval 57"/>
          <p:cNvSpPr>
            <a:spLocks noChangeArrowheads="1"/>
          </p:cNvSpPr>
          <p:nvPr/>
        </p:nvSpPr>
        <p:spPr bwMode="auto">
          <a:xfrm>
            <a:off x="3732213" y="1452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2" name="Oval 58"/>
          <p:cNvSpPr>
            <a:spLocks noChangeArrowheads="1"/>
          </p:cNvSpPr>
          <p:nvPr/>
        </p:nvSpPr>
        <p:spPr bwMode="auto">
          <a:xfrm>
            <a:off x="3948113" y="16684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3" name="Oval 59"/>
          <p:cNvSpPr>
            <a:spLocks noChangeArrowheads="1"/>
          </p:cNvSpPr>
          <p:nvPr/>
        </p:nvSpPr>
        <p:spPr bwMode="auto">
          <a:xfrm>
            <a:off x="4164013" y="18843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4" name="Oval 60"/>
          <p:cNvSpPr>
            <a:spLocks noChangeArrowheads="1"/>
          </p:cNvSpPr>
          <p:nvPr/>
        </p:nvSpPr>
        <p:spPr bwMode="auto">
          <a:xfrm>
            <a:off x="4379913" y="21002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5" name="Oval 61"/>
          <p:cNvSpPr>
            <a:spLocks noChangeArrowheads="1"/>
          </p:cNvSpPr>
          <p:nvPr/>
        </p:nvSpPr>
        <p:spPr bwMode="auto">
          <a:xfrm>
            <a:off x="4595813" y="23161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6" name="Oval 62"/>
          <p:cNvSpPr>
            <a:spLocks noChangeArrowheads="1"/>
          </p:cNvSpPr>
          <p:nvPr/>
        </p:nvSpPr>
        <p:spPr bwMode="auto">
          <a:xfrm>
            <a:off x="4811713" y="2532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7" name="Oval 63"/>
          <p:cNvSpPr>
            <a:spLocks noChangeArrowheads="1"/>
          </p:cNvSpPr>
          <p:nvPr/>
        </p:nvSpPr>
        <p:spPr bwMode="auto">
          <a:xfrm>
            <a:off x="5027613" y="27479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8" name="Oval 64"/>
          <p:cNvSpPr>
            <a:spLocks noChangeArrowheads="1"/>
          </p:cNvSpPr>
          <p:nvPr/>
        </p:nvSpPr>
        <p:spPr bwMode="auto">
          <a:xfrm>
            <a:off x="5243513" y="29638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89" name="Oval 65"/>
          <p:cNvSpPr>
            <a:spLocks noChangeArrowheads="1"/>
          </p:cNvSpPr>
          <p:nvPr/>
        </p:nvSpPr>
        <p:spPr bwMode="auto">
          <a:xfrm>
            <a:off x="3948113" y="11922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0" name="Oval 66"/>
          <p:cNvSpPr>
            <a:spLocks noChangeArrowheads="1"/>
          </p:cNvSpPr>
          <p:nvPr/>
        </p:nvSpPr>
        <p:spPr bwMode="auto">
          <a:xfrm>
            <a:off x="4164013" y="14081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1" name="Oval 67"/>
          <p:cNvSpPr>
            <a:spLocks noChangeArrowheads="1"/>
          </p:cNvSpPr>
          <p:nvPr/>
        </p:nvSpPr>
        <p:spPr bwMode="auto">
          <a:xfrm>
            <a:off x="4379913" y="16240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2" name="Oval 68"/>
          <p:cNvSpPr>
            <a:spLocks noChangeArrowheads="1"/>
          </p:cNvSpPr>
          <p:nvPr/>
        </p:nvSpPr>
        <p:spPr bwMode="auto">
          <a:xfrm>
            <a:off x="4595813" y="18399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3" name="Oval 69"/>
          <p:cNvSpPr>
            <a:spLocks noChangeArrowheads="1"/>
          </p:cNvSpPr>
          <p:nvPr/>
        </p:nvSpPr>
        <p:spPr bwMode="auto">
          <a:xfrm>
            <a:off x="4811713" y="20558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4" name="Oval 70"/>
          <p:cNvSpPr>
            <a:spLocks noChangeArrowheads="1"/>
          </p:cNvSpPr>
          <p:nvPr/>
        </p:nvSpPr>
        <p:spPr bwMode="auto">
          <a:xfrm>
            <a:off x="5027613" y="22717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5" name="Oval 71"/>
          <p:cNvSpPr>
            <a:spLocks noChangeArrowheads="1"/>
          </p:cNvSpPr>
          <p:nvPr/>
        </p:nvSpPr>
        <p:spPr bwMode="auto">
          <a:xfrm>
            <a:off x="5243513" y="24876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6" name="Oval 72"/>
          <p:cNvSpPr>
            <a:spLocks noChangeArrowheads="1"/>
          </p:cNvSpPr>
          <p:nvPr/>
        </p:nvSpPr>
        <p:spPr bwMode="auto">
          <a:xfrm>
            <a:off x="5459413" y="27035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7" name="Oval 73"/>
          <p:cNvSpPr>
            <a:spLocks noChangeArrowheads="1"/>
          </p:cNvSpPr>
          <p:nvPr/>
        </p:nvSpPr>
        <p:spPr bwMode="auto">
          <a:xfrm>
            <a:off x="5675313" y="29194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8" name="Oval 74"/>
          <p:cNvSpPr>
            <a:spLocks noChangeArrowheads="1"/>
          </p:cNvSpPr>
          <p:nvPr/>
        </p:nvSpPr>
        <p:spPr bwMode="auto">
          <a:xfrm>
            <a:off x="1573213" y="22272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899" name="Oval 75"/>
          <p:cNvSpPr>
            <a:spLocks noChangeArrowheads="1"/>
          </p:cNvSpPr>
          <p:nvPr/>
        </p:nvSpPr>
        <p:spPr bwMode="auto">
          <a:xfrm>
            <a:off x="1789113" y="24431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0" name="Oval 76"/>
          <p:cNvSpPr>
            <a:spLocks noChangeArrowheads="1"/>
          </p:cNvSpPr>
          <p:nvPr/>
        </p:nvSpPr>
        <p:spPr bwMode="auto">
          <a:xfrm>
            <a:off x="2005013" y="2659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1" name="Oval 77"/>
          <p:cNvSpPr>
            <a:spLocks noChangeArrowheads="1"/>
          </p:cNvSpPr>
          <p:nvPr/>
        </p:nvSpPr>
        <p:spPr bwMode="auto">
          <a:xfrm>
            <a:off x="2220913" y="28749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2" name="Oval 78"/>
          <p:cNvSpPr>
            <a:spLocks noChangeArrowheads="1"/>
          </p:cNvSpPr>
          <p:nvPr/>
        </p:nvSpPr>
        <p:spPr bwMode="auto">
          <a:xfrm>
            <a:off x="2436813" y="30908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3" name="Oval 79"/>
          <p:cNvSpPr>
            <a:spLocks noChangeArrowheads="1"/>
          </p:cNvSpPr>
          <p:nvPr/>
        </p:nvSpPr>
        <p:spPr bwMode="auto">
          <a:xfrm>
            <a:off x="2652713" y="33067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4" name="Oval 80"/>
          <p:cNvSpPr>
            <a:spLocks noChangeArrowheads="1"/>
          </p:cNvSpPr>
          <p:nvPr/>
        </p:nvSpPr>
        <p:spPr bwMode="auto">
          <a:xfrm>
            <a:off x="2868613" y="35226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5" name="Oval 81"/>
          <p:cNvSpPr>
            <a:spLocks noChangeArrowheads="1"/>
          </p:cNvSpPr>
          <p:nvPr/>
        </p:nvSpPr>
        <p:spPr bwMode="auto">
          <a:xfrm>
            <a:off x="3084513" y="3738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6" name="Oval 82"/>
          <p:cNvSpPr>
            <a:spLocks noChangeArrowheads="1"/>
          </p:cNvSpPr>
          <p:nvPr/>
        </p:nvSpPr>
        <p:spPr bwMode="auto">
          <a:xfrm>
            <a:off x="3300413" y="39544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7" name="Oval 83"/>
          <p:cNvSpPr>
            <a:spLocks noChangeArrowheads="1"/>
          </p:cNvSpPr>
          <p:nvPr/>
        </p:nvSpPr>
        <p:spPr bwMode="auto">
          <a:xfrm>
            <a:off x="1141413" y="21828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8" name="Oval 84"/>
          <p:cNvSpPr>
            <a:spLocks noChangeArrowheads="1"/>
          </p:cNvSpPr>
          <p:nvPr/>
        </p:nvSpPr>
        <p:spPr bwMode="auto">
          <a:xfrm>
            <a:off x="1357313" y="23987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09" name="Oval 85"/>
          <p:cNvSpPr>
            <a:spLocks noChangeArrowheads="1"/>
          </p:cNvSpPr>
          <p:nvPr/>
        </p:nvSpPr>
        <p:spPr bwMode="auto">
          <a:xfrm>
            <a:off x="1573213" y="26146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0" name="Oval 86"/>
          <p:cNvSpPr>
            <a:spLocks noChangeArrowheads="1"/>
          </p:cNvSpPr>
          <p:nvPr/>
        </p:nvSpPr>
        <p:spPr bwMode="auto">
          <a:xfrm>
            <a:off x="1789113" y="28305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1" name="Oval 87"/>
          <p:cNvSpPr>
            <a:spLocks noChangeArrowheads="1"/>
          </p:cNvSpPr>
          <p:nvPr/>
        </p:nvSpPr>
        <p:spPr bwMode="auto">
          <a:xfrm>
            <a:off x="2005013" y="30464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2" name="Oval 88"/>
          <p:cNvSpPr>
            <a:spLocks noChangeArrowheads="1"/>
          </p:cNvSpPr>
          <p:nvPr/>
        </p:nvSpPr>
        <p:spPr bwMode="auto">
          <a:xfrm>
            <a:off x="2220913" y="32623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3" name="Oval 89"/>
          <p:cNvSpPr>
            <a:spLocks noChangeArrowheads="1"/>
          </p:cNvSpPr>
          <p:nvPr/>
        </p:nvSpPr>
        <p:spPr bwMode="auto">
          <a:xfrm>
            <a:off x="2436813" y="34782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4" name="Oval 90"/>
          <p:cNvSpPr>
            <a:spLocks noChangeArrowheads="1"/>
          </p:cNvSpPr>
          <p:nvPr/>
        </p:nvSpPr>
        <p:spPr bwMode="auto">
          <a:xfrm>
            <a:off x="2652713" y="36941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5" name="Oval 91"/>
          <p:cNvSpPr>
            <a:spLocks noChangeArrowheads="1"/>
          </p:cNvSpPr>
          <p:nvPr/>
        </p:nvSpPr>
        <p:spPr bwMode="auto">
          <a:xfrm>
            <a:off x="2868613" y="39100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6" name="Oval 92"/>
          <p:cNvSpPr>
            <a:spLocks noChangeArrowheads="1"/>
          </p:cNvSpPr>
          <p:nvPr/>
        </p:nvSpPr>
        <p:spPr bwMode="auto">
          <a:xfrm>
            <a:off x="5545138" y="23161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7" name="Oval 93"/>
          <p:cNvSpPr>
            <a:spLocks noChangeArrowheads="1"/>
          </p:cNvSpPr>
          <p:nvPr/>
        </p:nvSpPr>
        <p:spPr bwMode="auto">
          <a:xfrm>
            <a:off x="5632450" y="20558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8" name="Oval 94"/>
          <p:cNvSpPr>
            <a:spLocks noChangeArrowheads="1"/>
          </p:cNvSpPr>
          <p:nvPr/>
        </p:nvSpPr>
        <p:spPr bwMode="auto">
          <a:xfrm>
            <a:off x="5372100" y="21383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19" name="Oval 95"/>
          <p:cNvSpPr>
            <a:spLocks noChangeArrowheads="1"/>
          </p:cNvSpPr>
          <p:nvPr/>
        </p:nvSpPr>
        <p:spPr bwMode="auto">
          <a:xfrm>
            <a:off x="5372100" y="18430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0" name="Oval 96"/>
          <p:cNvSpPr>
            <a:spLocks noChangeArrowheads="1"/>
          </p:cNvSpPr>
          <p:nvPr/>
        </p:nvSpPr>
        <p:spPr bwMode="auto">
          <a:xfrm>
            <a:off x="5113338" y="19669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1" name="Oval 97"/>
          <p:cNvSpPr>
            <a:spLocks noChangeArrowheads="1"/>
          </p:cNvSpPr>
          <p:nvPr/>
        </p:nvSpPr>
        <p:spPr bwMode="auto">
          <a:xfrm>
            <a:off x="5113338" y="1665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2" name="Oval 98"/>
          <p:cNvSpPr>
            <a:spLocks noChangeArrowheads="1"/>
          </p:cNvSpPr>
          <p:nvPr/>
        </p:nvSpPr>
        <p:spPr bwMode="auto">
          <a:xfrm>
            <a:off x="4854575" y="17573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3" name="Oval 99"/>
          <p:cNvSpPr>
            <a:spLocks noChangeArrowheads="1"/>
          </p:cNvSpPr>
          <p:nvPr/>
        </p:nvSpPr>
        <p:spPr bwMode="auto">
          <a:xfrm>
            <a:off x="4724400" y="14970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4" name="Oval 100"/>
          <p:cNvSpPr>
            <a:spLocks noChangeArrowheads="1"/>
          </p:cNvSpPr>
          <p:nvPr/>
        </p:nvSpPr>
        <p:spPr bwMode="auto">
          <a:xfrm>
            <a:off x="4422775" y="14081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5" name="Oval 101"/>
          <p:cNvSpPr>
            <a:spLocks noChangeArrowheads="1"/>
          </p:cNvSpPr>
          <p:nvPr/>
        </p:nvSpPr>
        <p:spPr bwMode="auto">
          <a:xfrm>
            <a:off x="1011238" y="24844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6" name="Oval 102"/>
          <p:cNvSpPr>
            <a:spLocks noChangeArrowheads="1"/>
          </p:cNvSpPr>
          <p:nvPr/>
        </p:nvSpPr>
        <p:spPr bwMode="auto">
          <a:xfrm>
            <a:off x="1227138" y="27003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7" name="Oval 103"/>
          <p:cNvSpPr>
            <a:spLocks noChangeArrowheads="1"/>
          </p:cNvSpPr>
          <p:nvPr/>
        </p:nvSpPr>
        <p:spPr bwMode="auto">
          <a:xfrm>
            <a:off x="1443038" y="2916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8" name="Oval 104"/>
          <p:cNvSpPr>
            <a:spLocks noChangeArrowheads="1"/>
          </p:cNvSpPr>
          <p:nvPr/>
        </p:nvSpPr>
        <p:spPr bwMode="auto">
          <a:xfrm>
            <a:off x="1658938" y="3132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29" name="Oval 105"/>
          <p:cNvSpPr>
            <a:spLocks noChangeArrowheads="1"/>
          </p:cNvSpPr>
          <p:nvPr/>
        </p:nvSpPr>
        <p:spPr bwMode="auto">
          <a:xfrm>
            <a:off x="1874838" y="3348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0" name="Oval 106"/>
          <p:cNvSpPr>
            <a:spLocks noChangeArrowheads="1"/>
          </p:cNvSpPr>
          <p:nvPr/>
        </p:nvSpPr>
        <p:spPr bwMode="auto">
          <a:xfrm>
            <a:off x="2090738" y="3563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1" name="Oval 107"/>
          <p:cNvSpPr>
            <a:spLocks noChangeArrowheads="1"/>
          </p:cNvSpPr>
          <p:nvPr/>
        </p:nvSpPr>
        <p:spPr bwMode="auto">
          <a:xfrm>
            <a:off x="2306638" y="3779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2" name="Oval 108"/>
          <p:cNvSpPr>
            <a:spLocks noChangeArrowheads="1"/>
          </p:cNvSpPr>
          <p:nvPr/>
        </p:nvSpPr>
        <p:spPr bwMode="auto">
          <a:xfrm>
            <a:off x="1011238" y="28305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3" name="Oval 109"/>
          <p:cNvSpPr>
            <a:spLocks noChangeArrowheads="1"/>
          </p:cNvSpPr>
          <p:nvPr/>
        </p:nvSpPr>
        <p:spPr bwMode="auto">
          <a:xfrm>
            <a:off x="2524125" y="38687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4" name="Oval 110"/>
          <p:cNvSpPr>
            <a:spLocks noChangeArrowheads="1"/>
          </p:cNvSpPr>
          <p:nvPr/>
        </p:nvSpPr>
        <p:spPr bwMode="auto">
          <a:xfrm>
            <a:off x="4164013" y="3611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5" name="Oval 111"/>
          <p:cNvSpPr>
            <a:spLocks noChangeArrowheads="1"/>
          </p:cNvSpPr>
          <p:nvPr/>
        </p:nvSpPr>
        <p:spPr bwMode="auto">
          <a:xfrm>
            <a:off x="5286375" y="32210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6" name="Oval 112"/>
          <p:cNvSpPr>
            <a:spLocks noChangeArrowheads="1"/>
          </p:cNvSpPr>
          <p:nvPr/>
        </p:nvSpPr>
        <p:spPr bwMode="auto">
          <a:xfrm>
            <a:off x="5502275" y="30940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7" name="Oval 113"/>
          <p:cNvSpPr>
            <a:spLocks noChangeArrowheads="1"/>
          </p:cNvSpPr>
          <p:nvPr/>
        </p:nvSpPr>
        <p:spPr bwMode="auto">
          <a:xfrm>
            <a:off x="5070475" y="32623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8" name="Oval 114"/>
          <p:cNvSpPr>
            <a:spLocks noChangeArrowheads="1"/>
          </p:cNvSpPr>
          <p:nvPr/>
        </p:nvSpPr>
        <p:spPr bwMode="auto">
          <a:xfrm>
            <a:off x="4856163" y="3392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39" name="Oval 115"/>
          <p:cNvSpPr>
            <a:spLocks noChangeArrowheads="1"/>
          </p:cNvSpPr>
          <p:nvPr/>
        </p:nvSpPr>
        <p:spPr bwMode="auto">
          <a:xfrm>
            <a:off x="4681538" y="3040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0" name="Oval 116"/>
          <p:cNvSpPr>
            <a:spLocks noChangeArrowheads="1"/>
          </p:cNvSpPr>
          <p:nvPr/>
        </p:nvSpPr>
        <p:spPr bwMode="auto">
          <a:xfrm>
            <a:off x="4422775" y="31257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1" name="Oval 117"/>
          <p:cNvSpPr>
            <a:spLocks noChangeArrowheads="1"/>
          </p:cNvSpPr>
          <p:nvPr/>
        </p:nvSpPr>
        <p:spPr bwMode="auto">
          <a:xfrm>
            <a:off x="4552950" y="35226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2" name="Oval 118"/>
          <p:cNvSpPr>
            <a:spLocks noChangeArrowheads="1"/>
          </p:cNvSpPr>
          <p:nvPr/>
        </p:nvSpPr>
        <p:spPr bwMode="auto">
          <a:xfrm>
            <a:off x="4768850" y="36083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3" name="Oval 119"/>
          <p:cNvSpPr>
            <a:spLocks noChangeArrowheads="1"/>
          </p:cNvSpPr>
          <p:nvPr/>
        </p:nvSpPr>
        <p:spPr bwMode="auto">
          <a:xfrm>
            <a:off x="1357313" y="1843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4" name="Oval 120"/>
          <p:cNvSpPr>
            <a:spLocks noChangeArrowheads="1"/>
          </p:cNvSpPr>
          <p:nvPr/>
        </p:nvSpPr>
        <p:spPr bwMode="auto">
          <a:xfrm>
            <a:off x="1530350" y="16240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5" name="Oval 121"/>
          <p:cNvSpPr>
            <a:spLocks noChangeArrowheads="1"/>
          </p:cNvSpPr>
          <p:nvPr/>
        </p:nvSpPr>
        <p:spPr bwMode="auto">
          <a:xfrm>
            <a:off x="2092325" y="13668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6" name="Oval 122"/>
          <p:cNvSpPr>
            <a:spLocks noChangeArrowheads="1"/>
          </p:cNvSpPr>
          <p:nvPr/>
        </p:nvSpPr>
        <p:spPr bwMode="auto">
          <a:xfrm>
            <a:off x="2911475" y="11922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7" name="Oval 123"/>
          <p:cNvSpPr>
            <a:spLocks noChangeArrowheads="1"/>
          </p:cNvSpPr>
          <p:nvPr/>
        </p:nvSpPr>
        <p:spPr bwMode="auto">
          <a:xfrm>
            <a:off x="3689350" y="37766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8" name="Oval 124"/>
          <p:cNvSpPr>
            <a:spLocks noChangeArrowheads="1"/>
          </p:cNvSpPr>
          <p:nvPr/>
        </p:nvSpPr>
        <p:spPr bwMode="auto">
          <a:xfrm>
            <a:off x="3948113" y="3690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49" name="Oval 125"/>
          <p:cNvSpPr>
            <a:spLocks noChangeArrowheads="1"/>
          </p:cNvSpPr>
          <p:nvPr/>
        </p:nvSpPr>
        <p:spPr bwMode="auto">
          <a:xfrm>
            <a:off x="4379913" y="3697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0" name="Oval 126"/>
          <p:cNvSpPr>
            <a:spLocks noChangeArrowheads="1"/>
          </p:cNvSpPr>
          <p:nvPr/>
        </p:nvSpPr>
        <p:spPr bwMode="auto">
          <a:xfrm>
            <a:off x="3689350" y="35639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1" name="Oval 127"/>
          <p:cNvSpPr>
            <a:spLocks noChangeArrowheads="1"/>
          </p:cNvSpPr>
          <p:nvPr/>
        </p:nvSpPr>
        <p:spPr bwMode="auto">
          <a:xfrm>
            <a:off x="5718175" y="2570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2" name="Oval 128"/>
          <p:cNvSpPr>
            <a:spLocks noChangeArrowheads="1"/>
          </p:cNvSpPr>
          <p:nvPr/>
        </p:nvSpPr>
        <p:spPr bwMode="auto">
          <a:xfrm>
            <a:off x="3948113" y="39100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3" name="Oval 129"/>
          <p:cNvSpPr>
            <a:spLocks noChangeArrowheads="1"/>
          </p:cNvSpPr>
          <p:nvPr/>
        </p:nvSpPr>
        <p:spPr bwMode="auto">
          <a:xfrm>
            <a:off x="1703388" y="3519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4" name="Oval 130"/>
          <p:cNvSpPr>
            <a:spLocks noChangeArrowheads="1"/>
          </p:cNvSpPr>
          <p:nvPr/>
        </p:nvSpPr>
        <p:spPr bwMode="auto">
          <a:xfrm>
            <a:off x="1441450" y="32654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5" name="Oval 131"/>
          <p:cNvSpPr>
            <a:spLocks noChangeArrowheads="1"/>
          </p:cNvSpPr>
          <p:nvPr/>
        </p:nvSpPr>
        <p:spPr bwMode="auto">
          <a:xfrm>
            <a:off x="1184275" y="3040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3956" name="Text Box 132"/>
          <p:cNvSpPr txBox="1">
            <a:spLocks noChangeArrowheads="1"/>
          </p:cNvSpPr>
          <p:nvPr/>
        </p:nvSpPr>
        <p:spPr bwMode="auto">
          <a:xfrm>
            <a:off x="6211888" y="458788"/>
            <a:ext cx="2527300" cy="465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The two populations now exploit different resources (e.g. food source) and no longer interbreed.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Behaviour has become an isolating barrier.</a:t>
            </a:r>
          </a:p>
        </p:txBody>
      </p:sp>
    </p:spTree>
    <p:extLst>
      <p:ext uri="{BB962C8B-B14F-4D97-AF65-F5344CB8AC3E}">
        <p14:creationId xmlns:p14="http://schemas.microsoft.com/office/powerpoint/2010/main" val="184361131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Oval 2"/>
          <p:cNvSpPr>
            <a:spLocks noChangeArrowheads="1"/>
          </p:cNvSpPr>
          <p:nvPr/>
        </p:nvSpPr>
        <p:spPr bwMode="auto">
          <a:xfrm>
            <a:off x="3257550" y="2420938"/>
            <a:ext cx="1684338" cy="11652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1" name="Oval 3"/>
          <p:cNvSpPr>
            <a:spLocks noChangeArrowheads="1"/>
          </p:cNvSpPr>
          <p:nvPr/>
        </p:nvSpPr>
        <p:spPr bwMode="auto">
          <a:xfrm>
            <a:off x="833438" y="1108075"/>
            <a:ext cx="5162550" cy="3076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2" name="Oval 4"/>
          <p:cNvSpPr>
            <a:spLocks noChangeArrowheads="1"/>
          </p:cNvSpPr>
          <p:nvPr/>
        </p:nvSpPr>
        <p:spPr bwMode="auto">
          <a:xfrm>
            <a:off x="1660525" y="19478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3" name="Oval 5"/>
          <p:cNvSpPr>
            <a:spLocks noChangeArrowheads="1"/>
          </p:cNvSpPr>
          <p:nvPr/>
        </p:nvSpPr>
        <p:spPr bwMode="auto">
          <a:xfrm>
            <a:off x="1876425" y="21637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4" name="Oval 6"/>
          <p:cNvSpPr>
            <a:spLocks noChangeArrowheads="1"/>
          </p:cNvSpPr>
          <p:nvPr/>
        </p:nvSpPr>
        <p:spPr bwMode="auto">
          <a:xfrm>
            <a:off x="2092325" y="23796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5" name="Oval 7"/>
          <p:cNvSpPr>
            <a:spLocks noChangeArrowheads="1"/>
          </p:cNvSpPr>
          <p:nvPr/>
        </p:nvSpPr>
        <p:spPr bwMode="auto">
          <a:xfrm>
            <a:off x="2308225" y="25955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6" name="Oval 8"/>
          <p:cNvSpPr>
            <a:spLocks noChangeArrowheads="1"/>
          </p:cNvSpPr>
          <p:nvPr/>
        </p:nvSpPr>
        <p:spPr bwMode="auto">
          <a:xfrm>
            <a:off x="2524125" y="28114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7" name="Oval 9"/>
          <p:cNvSpPr>
            <a:spLocks noChangeArrowheads="1"/>
          </p:cNvSpPr>
          <p:nvPr/>
        </p:nvSpPr>
        <p:spPr bwMode="auto">
          <a:xfrm>
            <a:off x="2740025" y="30273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8" name="Oval 10"/>
          <p:cNvSpPr>
            <a:spLocks noChangeArrowheads="1"/>
          </p:cNvSpPr>
          <p:nvPr/>
        </p:nvSpPr>
        <p:spPr bwMode="auto">
          <a:xfrm>
            <a:off x="2955925" y="32432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59" name="Oval 11"/>
          <p:cNvSpPr>
            <a:spLocks noChangeArrowheads="1"/>
          </p:cNvSpPr>
          <p:nvPr/>
        </p:nvSpPr>
        <p:spPr bwMode="auto">
          <a:xfrm>
            <a:off x="3171825" y="3459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0" name="Oval 12"/>
          <p:cNvSpPr>
            <a:spLocks noChangeArrowheads="1"/>
          </p:cNvSpPr>
          <p:nvPr/>
        </p:nvSpPr>
        <p:spPr bwMode="auto">
          <a:xfrm>
            <a:off x="3387725" y="3675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1" name="Oval 13"/>
          <p:cNvSpPr>
            <a:spLocks noChangeArrowheads="1"/>
          </p:cNvSpPr>
          <p:nvPr/>
        </p:nvSpPr>
        <p:spPr bwMode="auto">
          <a:xfrm>
            <a:off x="1789113" y="1646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2" name="Oval 14"/>
          <p:cNvSpPr>
            <a:spLocks noChangeArrowheads="1"/>
          </p:cNvSpPr>
          <p:nvPr/>
        </p:nvSpPr>
        <p:spPr bwMode="auto">
          <a:xfrm>
            <a:off x="2005013" y="1862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3" name="Oval 15"/>
          <p:cNvSpPr>
            <a:spLocks noChangeArrowheads="1"/>
          </p:cNvSpPr>
          <p:nvPr/>
        </p:nvSpPr>
        <p:spPr bwMode="auto">
          <a:xfrm>
            <a:off x="2220913" y="2078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4" name="Oval 16"/>
          <p:cNvSpPr>
            <a:spLocks noChangeArrowheads="1"/>
          </p:cNvSpPr>
          <p:nvPr/>
        </p:nvSpPr>
        <p:spPr bwMode="auto">
          <a:xfrm>
            <a:off x="2436813" y="2293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5" name="Oval 17"/>
          <p:cNvSpPr>
            <a:spLocks noChangeArrowheads="1"/>
          </p:cNvSpPr>
          <p:nvPr/>
        </p:nvSpPr>
        <p:spPr bwMode="auto">
          <a:xfrm>
            <a:off x="2652713" y="2509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6" name="Oval 18"/>
          <p:cNvSpPr>
            <a:spLocks noChangeArrowheads="1"/>
          </p:cNvSpPr>
          <p:nvPr/>
        </p:nvSpPr>
        <p:spPr bwMode="auto">
          <a:xfrm>
            <a:off x="2868613" y="2725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7" name="Oval 19"/>
          <p:cNvSpPr>
            <a:spLocks noChangeArrowheads="1"/>
          </p:cNvSpPr>
          <p:nvPr/>
        </p:nvSpPr>
        <p:spPr bwMode="auto">
          <a:xfrm>
            <a:off x="3084513" y="2941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8" name="Oval 20"/>
          <p:cNvSpPr>
            <a:spLocks noChangeArrowheads="1"/>
          </p:cNvSpPr>
          <p:nvPr/>
        </p:nvSpPr>
        <p:spPr bwMode="auto">
          <a:xfrm>
            <a:off x="3387725" y="29860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69" name="Oval 21"/>
          <p:cNvSpPr>
            <a:spLocks noChangeArrowheads="1"/>
          </p:cNvSpPr>
          <p:nvPr/>
        </p:nvSpPr>
        <p:spPr bwMode="auto">
          <a:xfrm>
            <a:off x="3514725" y="32019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0" name="Oval 22"/>
          <p:cNvSpPr>
            <a:spLocks noChangeArrowheads="1"/>
          </p:cNvSpPr>
          <p:nvPr/>
        </p:nvSpPr>
        <p:spPr bwMode="auto">
          <a:xfrm>
            <a:off x="2263775" y="16462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1" name="Oval 23"/>
          <p:cNvSpPr>
            <a:spLocks noChangeArrowheads="1"/>
          </p:cNvSpPr>
          <p:nvPr/>
        </p:nvSpPr>
        <p:spPr bwMode="auto">
          <a:xfrm>
            <a:off x="2479675" y="18621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2" name="Oval 24"/>
          <p:cNvSpPr>
            <a:spLocks noChangeArrowheads="1"/>
          </p:cNvSpPr>
          <p:nvPr/>
        </p:nvSpPr>
        <p:spPr bwMode="auto">
          <a:xfrm>
            <a:off x="2695575" y="20780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3" name="Oval 25"/>
          <p:cNvSpPr>
            <a:spLocks noChangeArrowheads="1"/>
          </p:cNvSpPr>
          <p:nvPr/>
        </p:nvSpPr>
        <p:spPr bwMode="auto">
          <a:xfrm>
            <a:off x="2911475" y="22939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4" name="Oval 26"/>
          <p:cNvSpPr>
            <a:spLocks noChangeArrowheads="1"/>
          </p:cNvSpPr>
          <p:nvPr/>
        </p:nvSpPr>
        <p:spPr bwMode="auto">
          <a:xfrm>
            <a:off x="3127375" y="25098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5" name="Oval 27"/>
          <p:cNvSpPr>
            <a:spLocks noChangeArrowheads="1"/>
          </p:cNvSpPr>
          <p:nvPr/>
        </p:nvSpPr>
        <p:spPr bwMode="auto">
          <a:xfrm>
            <a:off x="3343275" y="27257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6" name="Oval 28"/>
          <p:cNvSpPr>
            <a:spLocks noChangeArrowheads="1"/>
          </p:cNvSpPr>
          <p:nvPr/>
        </p:nvSpPr>
        <p:spPr bwMode="auto">
          <a:xfrm>
            <a:off x="3687763" y="2935288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7" name="Oval 29"/>
          <p:cNvSpPr>
            <a:spLocks noChangeArrowheads="1"/>
          </p:cNvSpPr>
          <p:nvPr/>
        </p:nvSpPr>
        <p:spPr bwMode="auto">
          <a:xfrm>
            <a:off x="3775075" y="31575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8" name="Oval 30"/>
          <p:cNvSpPr>
            <a:spLocks noChangeArrowheads="1"/>
          </p:cNvSpPr>
          <p:nvPr/>
        </p:nvSpPr>
        <p:spPr bwMode="auto">
          <a:xfrm>
            <a:off x="3990975" y="33734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79" name="Oval 31"/>
          <p:cNvSpPr>
            <a:spLocks noChangeArrowheads="1"/>
          </p:cNvSpPr>
          <p:nvPr/>
        </p:nvSpPr>
        <p:spPr bwMode="auto">
          <a:xfrm>
            <a:off x="2436813" y="13858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0" name="Oval 32"/>
          <p:cNvSpPr>
            <a:spLocks noChangeArrowheads="1"/>
          </p:cNvSpPr>
          <p:nvPr/>
        </p:nvSpPr>
        <p:spPr bwMode="auto">
          <a:xfrm>
            <a:off x="2652713" y="1601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1" name="Oval 33"/>
          <p:cNvSpPr>
            <a:spLocks noChangeArrowheads="1"/>
          </p:cNvSpPr>
          <p:nvPr/>
        </p:nvSpPr>
        <p:spPr bwMode="auto">
          <a:xfrm>
            <a:off x="2868613" y="1817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2" name="Oval 34"/>
          <p:cNvSpPr>
            <a:spLocks noChangeArrowheads="1"/>
          </p:cNvSpPr>
          <p:nvPr/>
        </p:nvSpPr>
        <p:spPr bwMode="auto">
          <a:xfrm>
            <a:off x="3084513" y="2033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3" name="Oval 35"/>
          <p:cNvSpPr>
            <a:spLocks noChangeArrowheads="1"/>
          </p:cNvSpPr>
          <p:nvPr/>
        </p:nvSpPr>
        <p:spPr bwMode="auto">
          <a:xfrm>
            <a:off x="3300413" y="2249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4" name="Oval 36"/>
          <p:cNvSpPr>
            <a:spLocks noChangeArrowheads="1"/>
          </p:cNvSpPr>
          <p:nvPr/>
        </p:nvSpPr>
        <p:spPr bwMode="auto">
          <a:xfrm>
            <a:off x="3819525" y="25066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5" name="Oval 37"/>
          <p:cNvSpPr>
            <a:spLocks noChangeArrowheads="1"/>
          </p:cNvSpPr>
          <p:nvPr/>
        </p:nvSpPr>
        <p:spPr bwMode="auto">
          <a:xfrm>
            <a:off x="3644900" y="26781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6" name="Oval 38"/>
          <p:cNvSpPr>
            <a:spLocks noChangeArrowheads="1"/>
          </p:cNvSpPr>
          <p:nvPr/>
        </p:nvSpPr>
        <p:spPr bwMode="auto">
          <a:xfrm>
            <a:off x="3948113" y="2897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7" name="Oval 39"/>
          <p:cNvSpPr>
            <a:spLocks noChangeArrowheads="1"/>
          </p:cNvSpPr>
          <p:nvPr/>
        </p:nvSpPr>
        <p:spPr bwMode="auto">
          <a:xfrm>
            <a:off x="4164013" y="3113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8" name="Oval 40"/>
          <p:cNvSpPr>
            <a:spLocks noChangeArrowheads="1"/>
          </p:cNvSpPr>
          <p:nvPr/>
        </p:nvSpPr>
        <p:spPr bwMode="auto">
          <a:xfrm>
            <a:off x="2782888" y="13858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89" name="Oval 41"/>
          <p:cNvSpPr>
            <a:spLocks noChangeArrowheads="1"/>
          </p:cNvSpPr>
          <p:nvPr/>
        </p:nvSpPr>
        <p:spPr bwMode="auto">
          <a:xfrm>
            <a:off x="2998788" y="1601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0" name="Oval 42"/>
          <p:cNvSpPr>
            <a:spLocks noChangeArrowheads="1"/>
          </p:cNvSpPr>
          <p:nvPr/>
        </p:nvSpPr>
        <p:spPr bwMode="auto">
          <a:xfrm>
            <a:off x="3214688" y="1817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1" name="Oval 43"/>
          <p:cNvSpPr>
            <a:spLocks noChangeArrowheads="1"/>
          </p:cNvSpPr>
          <p:nvPr/>
        </p:nvSpPr>
        <p:spPr bwMode="auto">
          <a:xfrm>
            <a:off x="3430588" y="2033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2" name="Oval 44"/>
          <p:cNvSpPr>
            <a:spLocks noChangeArrowheads="1"/>
          </p:cNvSpPr>
          <p:nvPr/>
        </p:nvSpPr>
        <p:spPr bwMode="auto">
          <a:xfrm>
            <a:off x="3646488" y="2249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3" name="Oval 45"/>
          <p:cNvSpPr>
            <a:spLocks noChangeArrowheads="1"/>
          </p:cNvSpPr>
          <p:nvPr/>
        </p:nvSpPr>
        <p:spPr bwMode="auto">
          <a:xfrm>
            <a:off x="3990975" y="26400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4" name="Oval 46"/>
          <p:cNvSpPr>
            <a:spLocks noChangeArrowheads="1"/>
          </p:cNvSpPr>
          <p:nvPr/>
        </p:nvSpPr>
        <p:spPr bwMode="auto">
          <a:xfrm>
            <a:off x="4294188" y="2897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5" name="Oval 47"/>
          <p:cNvSpPr>
            <a:spLocks noChangeArrowheads="1"/>
          </p:cNvSpPr>
          <p:nvPr/>
        </p:nvSpPr>
        <p:spPr bwMode="auto">
          <a:xfrm>
            <a:off x="3127375" y="1300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6" name="Oval 48"/>
          <p:cNvSpPr>
            <a:spLocks noChangeArrowheads="1"/>
          </p:cNvSpPr>
          <p:nvPr/>
        </p:nvSpPr>
        <p:spPr bwMode="auto">
          <a:xfrm>
            <a:off x="3343275" y="1516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7" name="Oval 49"/>
          <p:cNvSpPr>
            <a:spLocks noChangeArrowheads="1"/>
          </p:cNvSpPr>
          <p:nvPr/>
        </p:nvSpPr>
        <p:spPr bwMode="auto">
          <a:xfrm>
            <a:off x="3559175" y="17319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8" name="Oval 50"/>
          <p:cNvSpPr>
            <a:spLocks noChangeArrowheads="1"/>
          </p:cNvSpPr>
          <p:nvPr/>
        </p:nvSpPr>
        <p:spPr bwMode="auto">
          <a:xfrm>
            <a:off x="3775075" y="19478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899" name="Oval 51"/>
          <p:cNvSpPr>
            <a:spLocks noChangeArrowheads="1"/>
          </p:cNvSpPr>
          <p:nvPr/>
        </p:nvSpPr>
        <p:spPr bwMode="auto">
          <a:xfrm>
            <a:off x="3990975" y="21637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0" name="Oval 52"/>
          <p:cNvSpPr>
            <a:spLocks noChangeArrowheads="1"/>
          </p:cNvSpPr>
          <p:nvPr/>
        </p:nvSpPr>
        <p:spPr bwMode="auto">
          <a:xfrm>
            <a:off x="4206875" y="2554288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1" name="Oval 53"/>
          <p:cNvSpPr>
            <a:spLocks noChangeArrowheads="1"/>
          </p:cNvSpPr>
          <p:nvPr/>
        </p:nvSpPr>
        <p:spPr bwMode="auto">
          <a:xfrm>
            <a:off x="4465638" y="25511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2" name="Oval 54"/>
          <p:cNvSpPr>
            <a:spLocks noChangeArrowheads="1"/>
          </p:cNvSpPr>
          <p:nvPr/>
        </p:nvSpPr>
        <p:spPr bwMode="auto">
          <a:xfrm>
            <a:off x="4552950" y="28559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3" name="Oval 55"/>
          <p:cNvSpPr>
            <a:spLocks noChangeArrowheads="1"/>
          </p:cNvSpPr>
          <p:nvPr/>
        </p:nvSpPr>
        <p:spPr bwMode="auto">
          <a:xfrm>
            <a:off x="5029200" y="30273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4" name="Oval 56"/>
          <p:cNvSpPr>
            <a:spLocks noChangeArrowheads="1"/>
          </p:cNvSpPr>
          <p:nvPr/>
        </p:nvSpPr>
        <p:spPr bwMode="auto">
          <a:xfrm>
            <a:off x="3516313" y="12588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5" name="Oval 57"/>
          <p:cNvSpPr>
            <a:spLocks noChangeArrowheads="1"/>
          </p:cNvSpPr>
          <p:nvPr/>
        </p:nvSpPr>
        <p:spPr bwMode="auto">
          <a:xfrm>
            <a:off x="3732213" y="1474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6" name="Oval 58"/>
          <p:cNvSpPr>
            <a:spLocks noChangeArrowheads="1"/>
          </p:cNvSpPr>
          <p:nvPr/>
        </p:nvSpPr>
        <p:spPr bwMode="auto">
          <a:xfrm>
            <a:off x="3948113" y="1690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7" name="Oval 59"/>
          <p:cNvSpPr>
            <a:spLocks noChangeArrowheads="1"/>
          </p:cNvSpPr>
          <p:nvPr/>
        </p:nvSpPr>
        <p:spPr bwMode="auto">
          <a:xfrm>
            <a:off x="4164013" y="19065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8" name="Oval 60"/>
          <p:cNvSpPr>
            <a:spLocks noChangeArrowheads="1"/>
          </p:cNvSpPr>
          <p:nvPr/>
        </p:nvSpPr>
        <p:spPr bwMode="auto">
          <a:xfrm>
            <a:off x="4379913" y="2122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09" name="Oval 61"/>
          <p:cNvSpPr>
            <a:spLocks noChangeArrowheads="1"/>
          </p:cNvSpPr>
          <p:nvPr/>
        </p:nvSpPr>
        <p:spPr bwMode="auto">
          <a:xfrm>
            <a:off x="4595813" y="2338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0" name="Oval 62"/>
          <p:cNvSpPr>
            <a:spLocks noChangeArrowheads="1"/>
          </p:cNvSpPr>
          <p:nvPr/>
        </p:nvSpPr>
        <p:spPr bwMode="auto">
          <a:xfrm>
            <a:off x="4811713" y="2554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1" name="Oval 63"/>
          <p:cNvSpPr>
            <a:spLocks noChangeArrowheads="1"/>
          </p:cNvSpPr>
          <p:nvPr/>
        </p:nvSpPr>
        <p:spPr bwMode="auto">
          <a:xfrm>
            <a:off x="5027613" y="2770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2" name="Oval 64"/>
          <p:cNvSpPr>
            <a:spLocks noChangeArrowheads="1"/>
          </p:cNvSpPr>
          <p:nvPr/>
        </p:nvSpPr>
        <p:spPr bwMode="auto">
          <a:xfrm>
            <a:off x="5243513" y="2986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3" name="Oval 65"/>
          <p:cNvSpPr>
            <a:spLocks noChangeArrowheads="1"/>
          </p:cNvSpPr>
          <p:nvPr/>
        </p:nvSpPr>
        <p:spPr bwMode="auto">
          <a:xfrm>
            <a:off x="3948113" y="12144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4" name="Oval 66"/>
          <p:cNvSpPr>
            <a:spLocks noChangeArrowheads="1"/>
          </p:cNvSpPr>
          <p:nvPr/>
        </p:nvSpPr>
        <p:spPr bwMode="auto">
          <a:xfrm>
            <a:off x="4164013" y="14303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5" name="Oval 67"/>
          <p:cNvSpPr>
            <a:spLocks noChangeArrowheads="1"/>
          </p:cNvSpPr>
          <p:nvPr/>
        </p:nvSpPr>
        <p:spPr bwMode="auto">
          <a:xfrm>
            <a:off x="4379913" y="1646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6" name="Oval 68"/>
          <p:cNvSpPr>
            <a:spLocks noChangeArrowheads="1"/>
          </p:cNvSpPr>
          <p:nvPr/>
        </p:nvSpPr>
        <p:spPr bwMode="auto">
          <a:xfrm>
            <a:off x="4595813" y="1862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7" name="Oval 69"/>
          <p:cNvSpPr>
            <a:spLocks noChangeArrowheads="1"/>
          </p:cNvSpPr>
          <p:nvPr/>
        </p:nvSpPr>
        <p:spPr bwMode="auto">
          <a:xfrm>
            <a:off x="4811713" y="2078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8" name="Oval 70"/>
          <p:cNvSpPr>
            <a:spLocks noChangeArrowheads="1"/>
          </p:cNvSpPr>
          <p:nvPr/>
        </p:nvSpPr>
        <p:spPr bwMode="auto">
          <a:xfrm>
            <a:off x="5027613" y="2293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19" name="Oval 71"/>
          <p:cNvSpPr>
            <a:spLocks noChangeArrowheads="1"/>
          </p:cNvSpPr>
          <p:nvPr/>
        </p:nvSpPr>
        <p:spPr bwMode="auto">
          <a:xfrm>
            <a:off x="5243513" y="2509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0" name="Oval 72"/>
          <p:cNvSpPr>
            <a:spLocks noChangeArrowheads="1"/>
          </p:cNvSpPr>
          <p:nvPr/>
        </p:nvSpPr>
        <p:spPr bwMode="auto">
          <a:xfrm>
            <a:off x="5459413" y="2725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1" name="Oval 73"/>
          <p:cNvSpPr>
            <a:spLocks noChangeArrowheads="1"/>
          </p:cNvSpPr>
          <p:nvPr/>
        </p:nvSpPr>
        <p:spPr bwMode="auto">
          <a:xfrm>
            <a:off x="5675313" y="2941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2" name="Oval 74"/>
          <p:cNvSpPr>
            <a:spLocks noChangeArrowheads="1"/>
          </p:cNvSpPr>
          <p:nvPr/>
        </p:nvSpPr>
        <p:spPr bwMode="auto">
          <a:xfrm>
            <a:off x="1573213" y="22494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3" name="Oval 75"/>
          <p:cNvSpPr>
            <a:spLocks noChangeArrowheads="1"/>
          </p:cNvSpPr>
          <p:nvPr/>
        </p:nvSpPr>
        <p:spPr bwMode="auto">
          <a:xfrm>
            <a:off x="1789113" y="2465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4" name="Oval 76"/>
          <p:cNvSpPr>
            <a:spLocks noChangeArrowheads="1"/>
          </p:cNvSpPr>
          <p:nvPr/>
        </p:nvSpPr>
        <p:spPr bwMode="auto">
          <a:xfrm>
            <a:off x="2005013" y="2681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5" name="Oval 77"/>
          <p:cNvSpPr>
            <a:spLocks noChangeArrowheads="1"/>
          </p:cNvSpPr>
          <p:nvPr/>
        </p:nvSpPr>
        <p:spPr bwMode="auto">
          <a:xfrm>
            <a:off x="2220913" y="28971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6" name="Oval 78"/>
          <p:cNvSpPr>
            <a:spLocks noChangeArrowheads="1"/>
          </p:cNvSpPr>
          <p:nvPr/>
        </p:nvSpPr>
        <p:spPr bwMode="auto">
          <a:xfrm>
            <a:off x="2436813" y="31130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7" name="Oval 79"/>
          <p:cNvSpPr>
            <a:spLocks noChangeArrowheads="1"/>
          </p:cNvSpPr>
          <p:nvPr/>
        </p:nvSpPr>
        <p:spPr bwMode="auto">
          <a:xfrm>
            <a:off x="2652713" y="33289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8" name="Oval 80"/>
          <p:cNvSpPr>
            <a:spLocks noChangeArrowheads="1"/>
          </p:cNvSpPr>
          <p:nvPr/>
        </p:nvSpPr>
        <p:spPr bwMode="auto">
          <a:xfrm>
            <a:off x="2868613" y="35448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29" name="Oval 81"/>
          <p:cNvSpPr>
            <a:spLocks noChangeArrowheads="1"/>
          </p:cNvSpPr>
          <p:nvPr/>
        </p:nvSpPr>
        <p:spPr bwMode="auto">
          <a:xfrm>
            <a:off x="3084513" y="3760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0" name="Oval 82"/>
          <p:cNvSpPr>
            <a:spLocks noChangeArrowheads="1"/>
          </p:cNvSpPr>
          <p:nvPr/>
        </p:nvSpPr>
        <p:spPr bwMode="auto">
          <a:xfrm>
            <a:off x="3300413" y="39766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1" name="Oval 83"/>
          <p:cNvSpPr>
            <a:spLocks noChangeArrowheads="1"/>
          </p:cNvSpPr>
          <p:nvPr/>
        </p:nvSpPr>
        <p:spPr bwMode="auto">
          <a:xfrm>
            <a:off x="1141413" y="22050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2" name="Oval 84"/>
          <p:cNvSpPr>
            <a:spLocks noChangeArrowheads="1"/>
          </p:cNvSpPr>
          <p:nvPr/>
        </p:nvSpPr>
        <p:spPr bwMode="auto">
          <a:xfrm>
            <a:off x="1357313" y="24209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3" name="Oval 85"/>
          <p:cNvSpPr>
            <a:spLocks noChangeArrowheads="1"/>
          </p:cNvSpPr>
          <p:nvPr/>
        </p:nvSpPr>
        <p:spPr bwMode="auto">
          <a:xfrm>
            <a:off x="1573213" y="26368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4" name="Oval 86"/>
          <p:cNvSpPr>
            <a:spLocks noChangeArrowheads="1"/>
          </p:cNvSpPr>
          <p:nvPr/>
        </p:nvSpPr>
        <p:spPr bwMode="auto">
          <a:xfrm>
            <a:off x="1789113" y="2852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5" name="Oval 87"/>
          <p:cNvSpPr>
            <a:spLocks noChangeArrowheads="1"/>
          </p:cNvSpPr>
          <p:nvPr/>
        </p:nvSpPr>
        <p:spPr bwMode="auto">
          <a:xfrm>
            <a:off x="2005013" y="30686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6" name="Oval 88"/>
          <p:cNvSpPr>
            <a:spLocks noChangeArrowheads="1"/>
          </p:cNvSpPr>
          <p:nvPr/>
        </p:nvSpPr>
        <p:spPr bwMode="auto">
          <a:xfrm>
            <a:off x="2220913" y="32845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7" name="Oval 89"/>
          <p:cNvSpPr>
            <a:spLocks noChangeArrowheads="1"/>
          </p:cNvSpPr>
          <p:nvPr/>
        </p:nvSpPr>
        <p:spPr bwMode="auto">
          <a:xfrm>
            <a:off x="2436813" y="35004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8" name="Oval 90"/>
          <p:cNvSpPr>
            <a:spLocks noChangeArrowheads="1"/>
          </p:cNvSpPr>
          <p:nvPr/>
        </p:nvSpPr>
        <p:spPr bwMode="auto">
          <a:xfrm>
            <a:off x="2652713" y="37163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39" name="Oval 91"/>
          <p:cNvSpPr>
            <a:spLocks noChangeArrowheads="1"/>
          </p:cNvSpPr>
          <p:nvPr/>
        </p:nvSpPr>
        <p:spPr bwMode="auto">
          <a:xfrm>
            <a:off x="2868613" y="3932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0" name="Oval 92"/>
          <p:cNvSpPr>
            <a:spLocks noChangeArrowheads="1"/>
          </p:cNvSpPr>
          <p:nvPr/>
        </p:nvSpPr>
        <p:spPr bwMode="auto">
          <a:xfrm>
            <a:off x="5545138" y="23383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1" name="Oval 93"/>
          <p:cNvSpPr>
            <a:spLocks noChangeArrowheads="1"/>
          </p:cNvSpPr>
          <p:nvPr/>
        </p:nvSpPr>
        <p:spPr bwMode="auto">
          <a:xfrm>
            <a:off x="5632450" y="20780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2" name="Oval 94"/>
          <p:cNvSpPr>
            <a:spLocks noChangeArrowheads="1"/>
          </p:cNvSpPr>
          <p:nvPr/>
        </p:nvSpPr>
        <p:spPr bwMode="auto">
          <a:xfrm>
            <a:off x="5372100" y="21605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3" name="Oval 95"/>
          <p:cNvSpPr>
            <a:spLocks noChangeArrowheads="1"/>
          </p:cNvSpPr>
          <p:nvPr/>
        </p:nvSpPr>
        <p:spPr bwMode="auto">
          <a:xfrm>
            <a:off x="5372100" y="18653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4" name="Oval 96"/>
          <p:cNvSpPr>
            <a:spLocks noChangeArrowheads="1"/>
          </p:cNvSpPr>
          <p:nvPr/>
        </p:nvSpPr>
        <p:spPr bwMode="auto">
          <a:xfrm>
            <a:off x="5113338" y="19891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5" name="Oval 97"/>
          <p:cNvSpPr>
            <a:spLocks noChangeArrowheads="1"/>
          </p:cNvSpPr>
          <p:nvPr/>
        </p:nvSpPr>
        <p:spPr bwMode="auto">
          <a:xfrm>
            <a:off x="5113338" y="16875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6" name="Oval 98"/>
          <p:cNvSpPr>
            <a:spLocks noChangeArrowheads="1"/>
          </p:cNvSpPr>
          <p:nvPr/>
        </p:nvSpPr>
        <p:spPr bwMode="auto">
          <a:xfrm>
            <a:off x="4854575" y="17795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7" name="Oval 99"/>
          <p:cNvSpPr>
            <a:spLocks noChangeArrowheads="1"/>
          </p:cNvSpPr>
          <p:nvPr/>
        </p:nvSpPr>
        <p:spPr bwMode="auto">
          <a:xfrm>
            <a:off x="4724400" y="15192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8" name="Oval 100"/>
          <p:cNvSpPr>
            <a:spLocks noChangeArrowheads="1"/>
          </p:cNvSpPr>
          <p:nvPr/>
        </p:nvSpPr>
        <p:spPr bwMode="auto">
          <a:xfrm>
            <a:off x="4422775" y="14303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49" name="Oval 101"/>
          <p:cNvSpPr>
            <a:spLocks noChangeArrowheads="1"/>
          </p:cNvSpPr>
          <p:nvPr/>
        </p:nvSpPr>
        <p:spPr bwMode="auto">
          <a:xfrm>
            <a:off x="1011238" y="25066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0" name="Oval 102"/>
          <p:cNvSpPr>
            <a:spLocks noChangeArrowheads="1"/>
          </p:cNvSpPr>
          <p:nvPr/>
        </p:nvSpPr>
        <p:spPr bwMode="auto">
          <a:xfrm>
            <a:off x="1227138" y="27225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1" name="Oval 103"/>
          <p:cNvSpPr>
            <a:spLocks noChangeArrowheads="1"/>
          </p:cNvSpPr>
          <p:nvPr/>
        </p:nvSpPr>
        <p:spPr bwMode="auto">
          <a:xfrm>
            <a:off x="1443038" y="29384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2" name="Oval 104"/>
          <p:cNvSpPr>
            <a:spLocks noChangeArrowheads="1"/>
          </p:cNvSpPr>
          <p:nvPr/>
        </p:nvSpPr>
        <p:spPr bwMode="auto">
          <a:xfrm>
            <a:off x="1658938" y="31543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3" name="Oval 105"/>
          <p:cNvSpPr>
            <a:spLocks noChangeArrowheads="1"/>
          </p:cNvSpPr>
          <p:nvPr/>
        </p:nvSpPr>
        <p:spPr bwMode="auto">
          <a:xfrm>
            <a:off x="1874838" y="33702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4" name="Oval 106"/>
          <p:cNvSpPr>
            <a:spLocks noChangeArrowheads="1"/>
          </p:cNvSpPr>
          <p:nvPr/>
        </p:nvSpPr>
        <p:spPr bwMode="auto">
          <a:xfrm>
            <a:off x="2090738" y="35861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5" name="Oval 107"/>
          <p:cNvSpPr>
            <a:spLocks noChangeArrowheads="1"/>
          </p:cNvSpPr>
          <p:nvPr/>
        </p:nvSpPr>
        <p:spPr bwMode="auto">
          <a:xfrm>
            <a:off x="2306638" y="38020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6" name="Oval 108"/>
          <p:cNvSpPr>
            <a:spLocks noChangeArrowheads="1"/>
          </p:cNvSpPr>
          <p:nvPr/>
        </p:nvSpPr>
        <p:spPr bwMode="auto">
          <a:xfrm>
            <a:off x="1011238" y="28527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7" name="Oval 109"/>
          <p:cNvSpPr>
            <a:spLocks noChangeArrowheads="1"/>
          </p:cNvSpPr>
          <p:nvPr/>
        </p:nvSpPr>
        <p:spPr bwMode="auto">
          <a:xfrm>
            <a:off x="2524125" y="38909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8" name="Oval 110"/>
          <p:cNvSpPr>
            <a:spLocks noChangeArrowheads="1"/>
          </p:cNvSpPr>
          <p:nvPr/>
        </p:nvSpPr>
        <p:spPr bwMode="auto">
          <a:xfrm>
            <a:off x="4164013" y="36337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59" name="Oval 111"/>
          <p:cNvSpPr>
            <a:spLocks noChangeArrowheads="1"/>
          </p:cNvSpPr>
          <p:nvPr/>
        </p:nvSpPr>
        <p:spPr bwMode="auto">
          <a:xfrm>
            <a:off x="5286375" y="32432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0" name="Oval 112"/>
          <p:cNvSpPr>
            <a:spLocks noChangeArrowheads="1"/>
          </p:cNvSpPr>
          <p:nvPr/>
        </p:nvSpPr>
        <p:spPr bwMode="auto">
          <a:xfrm>
            <a:off x="5502275" y="31162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1" name="Oval 113"/>
          <p:cNvSpPr>
            <a:spLocks noChangeArrowheads="1"/>
          </p:cNvSpPr>
          <p:nvPr/>
        </p:nvSpPr>
        <p:spPr bwMode="auto">
          <a:xfrm>
            <a:off x="5070475" y="32845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2" name="Oval 114"/>
          <p:cNvSpPr>
            <a:spLocks noChangeArrowheads="1"/>
          </p:cNvSpPr>
          <p:nvPr/>
        </p:nvSpPr>
        <p:spPr bwMode="auto">
          <a:xfrm>
            <a:off x="4856163" y="34147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3" name="Oval 115"/>
          <p:cNvSpPr>
            <a:spLocks noChangeArrowheads="1"/>
          </p:cNvSpPr>
          <p:nvPr/>
        </p:nvSpPr>
        <p:spPr bwMode="auto">
          <a:xfrm>
            <a:off x="4681538" y="306228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4" name="Oval 116"/>
          <p:cNvSpPr>
            <a:spLocks noChangeArrowheads="1"/>
          </p:cNvSpPr>
          <p:nvPr/>
        </p:nvSpPr>
        <p:spPr bwMode="auto">
          <a:xfrm>
            <a:off x="4422775" y="31480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5" name="Oval 117"/>
          <p:cNvSpPr>
            <a:spLocks noChangeArrowheads="1"/>
          </p:cNvSpPr>
          <p:nvPr/>
        </p:nvSpPr>
        <p:spPr bwMode="auto">
          <a:xfrm>
            <a:off x="4552950" y="35448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6" name="Oval 118"/>
          <p:cNvSpPr>
            <a:spLocks noChangeArrowheads="1"/>
          </p:cNvSpPr>
          <p:nvPr/>
        </p:nvSpPr>
        <p:spPr bwMode="auto">
          <a:xfrm>
            <a:off x="4768850" y="36306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7" name="Oval 119"/>
          <p:cNvSpPr>
            <a:spLocks noChangeArrowheads="1"/>
          </p:cNvSpPr>
          <p:nvPr/>
        </p:nvSpPr>
        <p:spPr bwMode="auto">
          <a:xfrm>
            <a:off x="1357313" y="18653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8" name="Oval 120"/>
          <p:cNvSpPr>
            <a:spLocks noChangeArrowheads="1"/>
          </p:cNvSpPr>
          <p:nvPr/>
        </p:nvSpPr>
        <p:spPr bwMode="auto">
          <a:xfrm>
            <a:off x="1530350" y="16462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69" name="Oval 121"/>
          <p:cNvSpPr>
            <a:spLocks noChangeArrowheads="1"/>
          </p:cNvSpPr>
          <p:nvPr/>
        </p:nvSpPr>
        <p:spPr bwMode="auto">
          <a:xfrm>
            <a:off x="2092325" y="13890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0" name="Oval 122"/>
          <p:cNvSpPr>
            <a:spLocks noChangeArrowheads="1"/>
          </p:cNvSpPr>
          <p:nvPr/>
        </p:nvSpPr>
        <p:spPr bwMode="auto">
          <a:xfrm>
            <a:off x="2911475" y="121443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1" name="Oval 123"/>
          <p:cNvSpPr>
            <a:spLocks noChangeArrowheads="1"/>
          </p:cNvSpPr>
          <p:nvPr/>
        </p:nvSpPr>
        <p:spPr bwMode="auto">
          <a:xfrm>
            <a:off x="3689350" y="37988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2" name="Oval 124"/>
          <p:cNvSpPr>
            <a:spLocks noChangeArrowheads="1"/>
          </p:cNvSpPr>
          <p:nvPr/>
        </p:nvSpPr>
        <p:spPr bwMode="auto">
          <a:xfrm>
            <a:off x="3948113" y="371316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3" name="Oval 125"/>
          <p:cNvSpPr>
            <a:spLocks noChangeArrowheads="1"/>
          </p:cNvSpPr>
          <p:nvPr/>
        </p:nvSpPr>
        <p:spPr bwMode="auto">
          <a:xfrm>
            <a:off x="4379913" y="37195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4" name="Oval 126"/>
          <p:cNvSpPr>
            <a:spLocks noChangeArrowheads="1"/>
          </p:cNvSpPr>
          <p:nvPr/>
        </p:nvSpPr>
        <p:spPr bwMode="auto">
          <a:xfrm>
            <a:off x="3689350" y="358616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5" name="Oval 127"/>
          <p:cNvSpPr>
            <a:spLocks noChangeArrowheads="1"/>
          </p:cNvSpPr>
          <p:nvPr/>
        </p:nvSpPr>
        <p:spPr bwMode="auto">
          <a:xfrm>
            <a:off x="5718175" y="25923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6" name="Oval 128"/>
          <p:cNvSpPr>
            <a:spLocks noChangeArrowheads="1"/>
          </p:cNvSpPr>
          <p:nvPr/>
        </p:nvSpPr>
        <p:spPr bwMode="auto">
          <a:xfrm>
            <a:off x="3948113" y="3932238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7" name="Oval 129"/>
          <p:cNvSpPr>
            <a:spLocks noChangeArrowheads="1"/>
          </p:cNvSpPr>
          <p:nvPr/>
        </p:nvSpPr>
        <p:spPr bwMode="auto">
          <a:xfrm>
            <a:off x="1703388" y="3541713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8" name="Oval 130"/>
          <p:cNvSpPr>
            <a:spLocks noChangeArrowheads="1"/>
          </p:cNvSpPr>
          <p:nvPr/>
        </p:nvSpPr>
        <p:spPr bwMode="auto">
          <a:xfrm>
            <a:off x="1441450" y="3287713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79" name="Oval 131"/>
          <p:cNvSpPr>
            <a:spLocks noChangeArrowheads="1"/>
          </p:cNvSpPr>
          <p:nvPr/>
        </p:nvSpPr>
        <p:spPr bwMode="auto">
          <a:xfrm>
            <a:off x="1184275" y="3062288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4980" name="Text Box 132"/>
          <p:cNvSpPr txBox="1">
            <a:spLocks noChangeArrowheads="1"/>
          </p:cNvSpPr>
          <p:nvPr/>
        </p:nvSpPr>
        <p:spPr bwMode="auto">
          <a:xfrm>
            <a:off x="6211888" y="458788"/>
            <a:ext cx="2527300" cy="3925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Mutants better adapted to exploit the new resources appear and successfully breed.</a:t>
            </a:r>
          </a:p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(e.g. better camouflaged on apples)</a:t>
            </a:r>
          </a:p>
        </p:txBody>
      </p:sp>
    </p:spTree>
    <p:extLst>
      <p:ext uri="{BB962C8B-B14F-4D97-AF65-F5344CB8AC3E}">
        <p14:creationId xmlns:p14="http://schemas.microsoft.com/office/powerpoint/2010/main" val="41648980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Oval 2"/>
          <p:cNvSpPr>
            <a:spLocks noChangeArrowheads="1"/>
          </p:cNvSpPr>
          <p:nvPr/>
        </p:nvSpPr>
        <p:spPr bwMode="auto">
          <a:xfrm>
            <a:off x="3257550" y="2343150"/>
            <a:ext cx="1684338" cy="1165225"/>
          </a:xfrm>
          <a:prstGeom prst="ellipse">
            <a:avLst/>
          </a:prstGeom>
          <a:solidFill>
            <a:srgbClr val="FFFF99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75" name="Oval 3"/>
          <p:cNvSpPr>
            <a:spLocks noChangeArrowheads="1"/>
          </p:cNvSpPr>
          <p:nvPr/>
        </p:nvSpPr>
        <p:spPr bwMode="auto">
          <a:xfrm>
            <a:off x="833438" y="1030288"/>
            <a:ext cx="5162550" cy="307657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76" name="Oval 4"/>
          <p:cNvSpPr>
            <a:spLocks noChangeArrowheads="1"/>
          </p:cNvSpPr>
          <p:nvPr/>
        </p:nvSpPr>
        <p:spPr bwMode="auto">
          <a:xfrm>
            <a:off x="1660525" y="18700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77" name="Oval 5"/>
          <p:cNvSpPr>
            <a:spLocks noChangeArrowheads="1"/>
          </p:cNvSpPr>
          <p:nvPr/>
        </p:nvSpPr>
        <p:spPr bwMode="auto">
          <a:xfrm>
            <a:off x="1876425" y="20859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78" name="Oval 6"/>
          <p:cNvSpPr>
            <a:spLocks noChangeArrowheads="1"/>
          </p:cNvSpPr>
          <p:nvPr/>
        </p:nvSpPr>
        <p:spPr bwMode="auto">
          <a:xfrm>
            <a:off x="2092325" y="23018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79" name="Oval 7"/>
          <p:cNvSpPr>
            <a:spLocks noChangeArrowheads="1"/>
          </p:cNvSpPr>
          <p:nvPr/>
        </p:nvSpPr>
        <p:spPr bwMode="auto">
          <a:xfrm>
            <a:off x="2308225" y="25177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0" name="Oval 8"/>
          <p:cNvSpPr>
            <a:spLocks noChangeArrowheads="1"/>
          </p:cNvSpPr>
          <p:nvPr/>
        </p:nvSpPr>
        <p:spPr bwMode="auto">
          <a:xfrm>
            <a:off x="2524125" y="27336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1" name="Oval 9"/>
          <p:cNvSpPr>
            <a:spLocks noChangeArrowheads="1"/>
          </p:cNvSpPr>
          <p:nvPr/>
        </p:nvSpPr>
        <p:spPr bwMode="auto">
          <a:xfrm>
            <a:off x="2740025" y="29495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2" name="Oval 10"/>
          <p:cNvSpPr>
            <a:spLocks noChangeArrowheads="1"/>
          </p:cNvSpPr>
          <p:nvPr/>
        </p:nvSpPr>
        <p:spPr bwMode="auto">
          <a:xfrm>
            <a:off x="2955925" y="31654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3" name="Oval 11"/>
          <p:cNvSpPr>
            <a:spLocks noChangeArrowheads="1"/>
          </p:cNvSpPr>
          <p:nvPr/>
        </p:nvSpPr>
        <p:spPr bwMode="auto">
          <a:xfrm>
            <a:off x="3171825" y="33813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4" name="Oval 12"/>
          <p:cNvSpPr>
            <a:spLocks noChangeArrowheads="1"/>
          </p:cNvSpPr>
          <p:nvPr/>
        </p:nvSpPr>
        <p:spPr bwMode="auto">
          <a:xfrm>
            <a:off x="3387725" y="35972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5" name="Oval 13"/>
          <p:cNvSpPr>
            <a:spLocks noChangeArrowheads="1"/>
          </p:cNvSpPr>
          <p:nvPr/>
        </p:nvSpPr>
        <p:spPr bwMode="auto">
          <a:xfrm>
            <a:off x="1789113" y="15684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6" name="Oval 14"/>
          <p:cNvSpPr>
            <a:spLocks noChangeArrowheads="1"/>
          </p:cNvSpPr>
          <p:nvPr/>
        </p:nvSpPr>
        <p:spPr bwMode="auto">
          <a:xfrm>
            <a:off x="2005013" y="17843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7" name="Oval 15"/>
          <p:cNvSpPr>
            <a:spLocks noChangeArrowheads="1"/>
          </p:cNvSpPr>
          <p:nvPr/>
        </p:nvSpPr>
        <p:spPr bwMode="auto">
          <a:xfrm>
            <a:off x="2220913" y="20002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8" name="Oval 16"/>
          <p:cNvSpPr>
            <a:spLocks noChangeArrowheads="1"/>
          </p:cNvSpPr>
          <p:nvPr/>
        </p:nvSpPr>
        <p:spPr bwMode="auto">
          <a:xfrm>
            <a:off x="2436813" y="22161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89" name="Oval 17"/>
          <p:cNvSpPr>
            <a:spLocks noChangeArrowheads="1"/>
          </p:cNvSpPr>
          <p:nvPr/>
        </p:nvSpPr>
        <p:spPr bwMode="auto">
          <a:xfrm>
            <a:off x="2652713" y="24320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0" name="Oval 18"/>
          <p:cNvSpPr>
            <a:spLocks noChangeArrowheads="1"/>
          </p:cNvSpPr>
          <p:nvPr/>
        </p:nvSpPr>
        <p:spPr bwMode="auto">
          <a:xfrm>
            <a:off x="2868613" y="26479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1" name="Oval 19"/>
          <p:cNvSpPr>
            <a:spLocks noChangeArrowheads="1"/>
          </p:cNvSpPr>
          <p:nvPr/>
        </p:nvSpPr>
        <p:spPr bwMode="auto">
          <a:xfrm>
            <a:off x="3084513" y="28638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2" name="Oval 20"/>
          <p:cNvSpPr>
            <a:spLocks noChangeArrowheads="1"/>
          </p:cNvSpPr>
          <p:nvPr/>
        </p:nvSpPr>
        <p:spPr bwMode="auto">
          <a:xfrm>
            <a:off x="3387725" y="2908300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3" name="Oval 21"/>
          <p:cNvSpPr>
            <a:spLocks noChangeArrowheads="1"/>
          </p:cNvSpPr>
          <p:nvPr/>
        </p:nvSpPr>
        <p:spPr bwMode="auto">
          <a:xfrm>
            <a:off x="3514725" y="3124200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4" name="Oval 22"/>
          <p:cNvSpPr>
            <a:spLocks noChangeArrowheads="1"/>
          </p:cNvSpPr>
          <p:nvPr/>
        </p:nvSpPr>
        <p:spPr bwMode="auto">
          <a:xfrm>
            <a:off x="2263775" y="15684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5" name="Oval 23"/>
          <p:cNvSpPr>
            <a:spLocks noChangeArrowheads="1"/>
          </p:cNvSpPr>
          <p:nvPr/>
        </p:nvSpPr>
        <p:spPr bwMode="auto">
          <a:xfrm>
            <a:off x="2479675" y="17843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6" name="Oval 24"/>
          <p:cNvSpPr>
            <a:spLocks noChangeArrowheads="1"/>
          </p:cNvSpPr>
          <p:nvPr/>
        </p:nvSpPr>
        <p:spPr bwMode="auto">
          <a:xfrm>
            <a:off x="2695575" y="20002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7" name="Oval 25"/>
          <p:cNvSpPr>
            <a:spLocks noChangeArrowheads="1"/>
          </p:cNvSpPr>
          <p:nvPr/>
        </p:nvSpPr>
        <p:spPr bwMode="auto">
          <a:xfrm>
            <a:off x="2911475" y="22161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8" name="Oval 26"/>
          <p:cNvSpPr>
            <a:spLocks noChangeArrowheads="1"/>
          </p:cNvSpPr>
          <p:nvPr/>
        </p:nvSpPr>
        <p:spPr bwMode="auto">
          <a:xfrm>
            <a:off x="3127375" y="24320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899" name="Oval 27"/>
          <p:cNvSpPr>
            <a:spLocks noChangeArrowheads="1"/>
          </p:cNvSpPr>
          <p:nvPr/>
        </p:nvSpPr>
        <p:spPr bwMode="auto">
          <a:xfrm>
            <a:off x="3343275" y="2647950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0" name="Oval 28"/>
          <p:cNvSpPr>
            <a:spLocks noChangeArrowheads="1"/>
          </p:cNvSpPr>
          <p:nvPr/>
        </p:nvSpPr>
        <p:spPr bwMode="auto">
          <a:xfrm>
            <a:off x="3687763" y="2857500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1" name="Oval 29"/>
          <p:cNvSpPr>
            <a:spLocks noChangeArrowheads="1"/>
          </p:cNvSpPr>
          <p:nvPr/>
        </p:nvSpPr>
        <p:spPr bwMode="auto">
          <a:xfrm>
            <a:off x="3775075" y="3079750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2" name="Oval 30"/>
          <p:cNvSpPr>
            <a:spLocks noChangeArrowheads="1"/>
          </p:cNvSpPr>
          <p:nvPr/>
        </p:nvSpPr>
        <p:spPr bwMode="auto">
          <a:xfrm>
            <a:off x="3990975" y="3295650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3" name="Oval 31"/>
          <p:cNvSpPr>
            <a:spLocks noChangeArrowheads="1"/>
          </p:cNvSpPr>
          <p:nvPr/>
        </p:nvSpPr>
        <p:spPr bwMode="auto">
          <a:xfrm>
            <a:off x="2436813" y="13081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4" name="Oval 32"/>
          <p:cNvSpPr>
            <a:spLocks noChangeArrowheads="1"/>
          </p:cNvSpPr>
          <p:nvPr/>
        </p:nvSpPr>
        <p:spPr bwMode="auto">
          <a:xfrm>
            <a:off x="2652713" y="15240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5" name="Oval 33"/>
          <p:cNvSpPr>
            <a:spLocks noChangeArrowheads="1"/>
          </p:cNvSpPr>
          <p:nvPr/>
        </p:nvSpPr>
        <p:spPr bwMode="auto">
          <a:xfrm>
            <a:off x="2868613" y="17399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6" name="Oval 34"/>
          <p:cNvSpPr>
            <a:spLocks noChangeArrowheads="1"/>
          </p:cNvSpPr>
          <p:nvPr/>
        </p:nvSpPr>
        <p:spPr bwMode="auto">
          <a:xfrm>
            <a:off x="3084513" y="19558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7" name="Oval 35"/>
          <p:cNvSpPr>
            <a:spLocks noChangeArrowheads="1"/>
          </p:cNvSpPr>
          <p:nvPr/>
        </p:nvSpPr>
        <p:spPr bwMode="auto">
          <a:xfrm>
            <a:off x="3300413" y="21717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8" name="Oval 36"/>
          <p:cNvSpPr>
            <a:spLocks noChangeArrowheads="1"/>
          </p:cNvSpPr>
          <p:nvPr/>
        </p:nvSpPr>
        <p:spPr bwMode="auto">
          <a:xfrm>
            <a:off x="3819525" y="2428875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09" name="Oval 37"/>
          <p:cNvSpPr>
            <a:spLocks noChangeArrowheads="1"/>
          </p:cNvSpPr>
          <p:nvPr/>
        </p:nvSpPr>
        <p:spPr bwMode="auto">
          <a:xfrm>
            <a:off x="3644900" y="2600325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0" name="Oval 38"/>
          <p:cNvSpPr>
            <a:spLocks noChangeArrowheads="1"/>
          </p:cNvSpPr>
          <p:nvPr/>
        </p:nvSpPr>
        <p:spPr bwMode="auto">
          <a:xfrm>
            <a:off x="3948113" y="2819400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1" name="Oval 39"/>
          <p:cNvSpPr>
            <a:spLocks noChangeArrowheads="1"/>
          </p:cNvSpPr>
          <p:nvPr/>
        </p:nvSpPr>
        <p:spPr bwMode="auto">
          <a:xfrm>
            <a:off x="4164013" y="3035300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2" name="Oval 40"/>
          <p:cNvSpPr>
            <a:spLocks noChangeArrowheads="1"/>
          </p:cNvSpPr>
          <p:nvPr/>
        </p:nvSpPr>
        <p:spPr bwMode="auto">
          <a:xfrm>
            <a:off x="2782888" y="13081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3" name="Oval 41"/>
          <p:cNvSpPr>
            <a:spLocks noChangeArrowheads="1"/>
          </p:cNvSpPr>
          <p:nvPr/>
        </p:nvSpPr>
        <p:spPr bwMode="auto">
          <a:xfrm>
            <a:off x="2998788" y="15240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4" name="Oval 42"/>
          <p:cNvSpPr>
            <a:spLocks noChangeArrowheads="1"/>
          </p:cNvSpPr>
          <p:nvPr/>
        </p:nvSpPr>
        <p:spPr bwMode="auto">
          <a:xfrm>
            <a:off x="3214688" y="17399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5" name="Oval 43"/>
          <p:cNvSpPr>
            <a:spLocks noChangeArrowheads="1"/>
          </p:cNvSpPr>
          <p:nvPr/>
        </p:nvSpPr>
        <p:spPr bwMode="auto">
          <a:xfrm>
            <a:off x="3430588" y="19558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6" name="Oval 44"/>
          <p:cNvSpPr>
            <a:spLocks noChangeArrowheads="1"/>
          </p:cNvSpPr>
          <p:nvPr/>
        </p:nvSpPr>
        <p:spPr bwMode="auto">
          <a:xfrm>
            <a:off x="3646488" y="21717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7" name="Oval 45"/>
          <p:cNvSpPr>
            <a:spLocks noChangeArrowheads="1"/>
          </p:cNvSpPr>
          <p:nvPr/>
        </p:nvSpPr>
        <p:spPr bwMode="auto">
          <a:xfrm>
            <a:off x="3990975" y="2562225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8" name="Oval 46"/>
          <p:cNvSpPr>
            <a:spLocks noChangeArrowheads="1"/>
          </p:cNvSpPr>
          <p:nvPr/>
        </p:nvSpPr>
        <p:spPr bwMode="auto">
          <a:xfrm>
            <a:off x="4294188" y="2819400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19" name="Oval 47"/>
          <p:cNvSpPr>
            <a:spLocks noChangeArrowheads="1"/>
          </p:cNvSpPr>
          <p:nvPr/>
        </p:nvSpPr>
        <p:spPr bwMode="auto">
          <a:xfrm>
            <a:off x="3127375" y="12223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0" name="Oval 48"/>
          <p:cNvSpPr>
            <a:spLocks noChangeArrowheads="1"/>
          </p:cNvSpPr>
          <p:nvPr/>
        </p:nvSpPr>
        <p:spPr bwMode="auto">
          <a:xfrm>
            <a:off x="3343275" y="14382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1" name="Oval 49"/>
          <p:cNvSpPr>
            <a:spLocks noChangeArrowheads="1"/>
          </p:cNvSpPr>
          <p:nvPr/>
        </p:nvSpPr>
        <p:spPr bwMode="auto">
          <a:xfrm>
            <a:off x="3559175" y="16541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2" name="Oval 50"/>
          <p:cNvSpPr>
            <a:spLocks noChangeArrowheads="1"/>
          </p:cNvSpPr>
          <p:nvPr/>
        </p:nvSpPr>
        <p:spPr bwMode="auto">
          <a:xfrm>
            <a:off x="3775075" y="18700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3" name="Oval 51"/>
          <p:cNvSpPr>
            <a:spLocks noChangeArrowheads="1"/>
          </p:cNvSpPr>
          <p:nvPr/>
        </p:nvSpPr>
        <p:spPr bwMode="auto">
          <a:xfrm>
            <a:off x="3990975" y="20859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4" name="Oval 52"/>
          <p:cNvSpPr>
            <a:spLocks noChangeArrowheads="1"/>
          </p:cNvSpPr>
          <p:nvPr/>
        </p:nvSpPr>
        <p:spPr bwMode="auto">
          <a:xfrm>
            <a:off x="4206875" y="2476500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5" name="Oval 53"/>
          <p:cNvSpPr>
            <a:spLocks noChangeArrowheads="1"/>
          </p:cNvSpPr>
          <p:nvPr/>
        </p:nvSpPr>
        <p:spPr bwMode="auto">
          <a:xfrm>
            <a:off x="4465638" y="2473325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6" name="Oval 54"/>
          <p:cNvSpPr>
            <a:spLocks noChangeArrowheads="1"/>
          </p:cNvSpPr>
          <p:nvPr/>
        </p:nvSpPr>
        <p:spPr bwMode="auto">
          <a:xfrm>
            <a:off x="4552950" y="2778125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7" name="Oval 55"/>
          <p:cNvSpPr>
            <a:spLocks noChangeArrowheads="1"/>
          </p:cNvSpPr>
          <p:nvPr/>
        </p:nvSpPr>
        <p:spPr bwMode="auto">
          <a:xfrm>
            <a:off x="5029200" y="29495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8" name="Oval 56"/>
          <p:cNvSpPr>
            <a:spLocks noChangeArrowheads="1"/>
          </p:cNvSpPr>
          <p:nvPr/>
        </p:nvSpPr>
        <p:spPr bwMode="auto">
          <a:xfrm>
            <a:off x="3516313" y="11811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29" name="Oval 57"/>
          <p:cNvSpPr>
            <a:spLocks noChangeArrowheads="1"/>
          </p:cNvSpPr>
          <p:nvPr/>
        </p:nvSpPr>
        <p:spPr bwMode="auto">
          <a:xfrm>
            <a:off x="3732213" y="13970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0" name="Oval 58"/>
          <p:cNvSpPr>
            <a:spLocks noChangeArrowheads="1"/>
          </p:cNvSpPr>
          <p:nvPr/>
        </p:nvSpPr>
        <p:spPr bwMode="auto">
          <a:xfrm>
            <a:off x="3948113" y="16129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1" name="Oval 59"/>
          <p:cNvSpPr>
            <a:spLocks noChangeArrowheads="1"/>
          </p:cNvSpPr>
          <p:nvPr/>
        </p:nvSpPr>
        <p:spPr bwMode="auto">
          <a:xfrm>
            <a:off x="4164013" y="18288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2" name="Oval 60"/>
          <p:cNvSpPr>
            <a:spLocks noChangeArrowheads="1"/>
          </p:cNvSpPr>
          <p:nvPr/>
        </p:nvSpPr>
        <p:spPr bwMode="auto">
          <a:xfrm>
            <a:off x="4379913" y="20447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3" name="Oval 61"/>
          <p:cNvSpPr>
            <a:spLocks noChangeArrowheads="1"/>
          </p:cNvSpPr>
          <p:nvPr/>
        </p:nvSpPr>
        <p:spPr bwMode="auto">
          <a:xfrm>
            <a:off x="4595813" y="22606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4" name="Oval 62"/>
          <p:cNvSpPr>
            <a:spLocks noChangeArrowheads="1"/>
          </p:cNvSpPr>
          <p:nvPr/>
        </p:nvSpPr>
        <p:spPr bwMode="auto">
          <a:xfrm>
            <a:off x="4811713" y="24765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5" name="Oval 63"/>
          <p:cNvSpPr>
            <a:spLocks noChangeArrowheads="1"/>
          </p:cNvSpPr>
          <p:nvPr/>
        </p:nvSpPr>
        <p:spPr bwMode="auto">
          <a:xfrm>
            <a:off x="5027613" y="26924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6" name="Oval 64"/>
          <p:cNvSpPr>
            <a:spLocks noChangeArrowheads="1"/>
          </p:cNvSpPr>
          <p:nvPr/>
        </p:nvSpPr>
        <p:spPr bwMode="auto">
          <a:xfrm>
            <a:off x="5243513" y="29083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7" name="Oval 65"/>
          <p:cNvSpPr>
            <a:spLocks noChangeArrowheads="1"/>
          </p:cNvSpPr>
          <p:nvPr/>
        </p:nvSpPr>
        <p:spPr bwMode="auto">
          <a:xfrm>
            <a:off x="3948113" y="11366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8" name="Oval 66"/>
          <p:cNvSpPr>
            <a:spLocks noChangeArrowheads="1"/>
          </p:cNvSpPr>
          <p:nvPr/>
        </p:nvSpPr>
        <p:spPr bwMode="auto">
          <a:xfrm>
            <a:off x="4164013" y="13525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39" name="Oval 67"/>
          <p:cNvSpPr>
            <a:spLocks noChangeArrowheads="1"/>
          </p:cNvSpPr>
          <p:nvPr/>
        </p:nvSpPr>
        <p:spPr bwMode="auto">
          <a:xfrm>
            <a:off x="4379913" y="15684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0" name="Oval 68"/>
          <p:cNvSpPr>
            <a:spLocks noChangeArrowheads="1"/>
          </p:cNvSpPr>
          <p:nvPr/>
        </p:nvSpPr>
        <p:spPr bwMode="auto">
          <a:xfrm>
            <a:off x="4595813" y="17843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1" name="Oval 69"/>
          <p:cNvSpPr>
            <a:spLocks noChangeArrowheads="1"/>
          </p:cNvSpPr>
          <p:nvPr/>
        </p:nvSpPr>
        <p:spPr bwMode="auto">
          <a:xfrm>
            <a:off x="4811713" y="20002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2" name="Oval 70"/>
          <p:cNvSpPr>
            <a:spLocks noChangeArrowheads="1"/>
          </p:cNvSpPr>
          <p:nvPr/>
        </p:nvSpPr>
        <p:spPr bwMode="auto">
          <a:xfrm>
            <a:off x="5027613" y="22161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3" name="Oval 71"/>
          <p:cNvSpPr>
            <a:spLocks noChangeArrowheads="1"/>
          </p:cNvSpPr>
          <p:nvPr/>
        </p:nvSpPr>
        <p:spPr bwMode="auto">
          <a:xfrm>
            <a:off x="5243513" y="24320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4" name="Oval 72"/>
          <p:cNvSpPr>
            <a:spLocks noChangeArrowheads="1"/>
          </p:cNvSpPr>
          <p:nvPr/>
        </p:nvSpPr>
        <p:spPr bwMode="auto">
          <a:xfrm>
            <a:off x="5459413" y="26479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5" name="Oval 73"/>
          <p:cNvSpPr>
            <a:spLocks noChangeArrowheads="1"/>
          </p:cNvSpPr>
          <p:nvPr/>
        </p:nvSpPr>
        <p:spPr bwMode="auto">
          <a:xfrm>
            <a:off x="5675313" y="28638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6" name="Oval 74"/>
          <p:cNvSpPr>
            <a:spLocks noChangeArrowheads="1"/>
          </p:cNvSpPr>
          <p:nvPr/>
        </p:nvSpPr>
        <p:spPr bwMode="auto">
          <a:xfrm>
            <a:off x="1573213" y="21717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7" name="Oval 75"/>
          <p:cNvSpPr>
            <a:spLocks noChangeArrowheads="1"/>
          </p:cNvSpPr>
          <p:nvPr/>
        </p:nvSpPr>
        <p:spPr bwMode="auto">
          <a:xfrm>
            <a:off x="1789113" y="23876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8" name="Oval 76"/>
          <p:cNvSpPr>
            <a:spLocks noChangeArrowheads="1"/>
          </p:cNvSpPr>
          <p:nvPr/>
        </p:nvSpPr>
        <p:spPr bwMode="auto">
          <a:xfrm>
            <a:off x="2005013" y="26035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49" name="Oval 77"/>
          <p:cNvSpPr>
            <a:spLocks noChangeArrowheads="1"/>
          </p:cNvSpPr>
          <p:nvPr/>
        </p:nvSpPr>
        <p:spPr bwMode="auto">
          <a:xfrm>
            <a:off x="2220913" y="28194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0" name="Oval 78"/>
          <p:cNvSpPr>
            <a:spLocks noChangeArrowheads="1"/>
          </p:cNvSpPr>
          <p:nvPr/>
        </p:nvSpPr>
        <p:spPr bwMode="auto">
          <a:xfrm>
            <a:off x="2436813" y="30353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1" name="Oval 79"/>
          <p:cNvSpPr>
            <a:spLocks noChangeArrowheads="1"/>
          </p:cNvSpPr>
          <p:nvPr/>
        </p:nvSpPr>
        <p:spPr bwMode="auto">
          <a:xfrm>
            <a:off x="2652713" y="32512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2" name="Oval 80"/>
          <p:cNvSpPr>
            <a:spLocks noChangeArrowheads="1"/>
          </p:cNvSpPr>
          <p:nvPr/>
        </p:nvSpPr>
        <p:spPr bwMode="auto">
          <a:xfrm>
            <a:off x="2868613" y="34671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3" name="Oval 81"/>
          <p:cNvSpPr>
            <a:spLocks noChangeArrowheads="1"/>
          </p:cNvSpPr>
          <p:nvPr/>
        </p:nvSpPr>
        <p:spPr bwMode="auto">
          <a:xfrm>
            <a:off x="3084513" y="36830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4" name="Oval 82"/>
          <p:cNvSpPr>
            <a:spLocks noChangeArrowheads="1"/>
          </p:cNvSpPr>
          <p:nvPr/>
        </p:nvSpPr>
        <p:spPr bwMode="auto">
          <a:xfrm>
            <a:off x="3300413" y="38989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5" name="Oval 83"/>
          <p:cNvSpPr>
            <a:spLocks noChangeArrowheads="1"/>
          </p:cNvSpPr>
          <p:nvPr/>
        </p:nvSpPr>
        <p:spPr bwMode="auto">
          <a:xfrm>
            <a:off x="1141413" y="21272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6" name="Oval 84"/>
          <p:cNvSpPr>
            <a:spLocks noChangeArrowheads="1"/>
          </p:cNvSpPr>
          <p:nvPr/>
        </p:nvSpPr>
        <p:spPr bwMode="auto">
          <a:xfrm>
            <a:off x="1357313" y="23431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7" name="Oval 85"/>
          <p:cNvSpPr>
            <a:spLocks noChangeArrowheads="1"/>
          </p:cNvSpPr>
          <p:nvPr/>
        </p:nvSpPr>
        <p:spPr bwMode="auto">
          <a:xfrm>
            <a:off x="1573213" y="25590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8" name="Oval 86"/>
          <p:cNvSpPr>
            <a:spLocks noChangeArrowheads="1"/>
          </p:cNvSpPr>
          <p:nvPr/>
        </p:nvSpPr>
        <p:spPr bwMode="auto">
          <a:xfrm>
            <a:off x="1789113" y="27749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59" name="Oval 87"/>
          <p:cNvSpPr>
            <a:spLocks noChangeArrowheads="1"/>
          </p:cNvSpPr>
          <p:nvPr/>
        </p:nvSpPr>
        <p:spPr bwMode="auto">
          <a:xfrm>
            <a:off x="2005013" y="29908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0" name="Oval 88"/>
          <p:cNvSpPr>
            <a:spLocks noChangeArrowheads="1"/>
          </p:cNvSpPr>
          <p:nvPr/>
        </p:nvSpPr>
        <p:spPr bwMode="auto">
          <a:xfrm>
            <a:off x="2220913" y="32067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1" name="Oval 89"/>
          <p:cNvSpPr>
            <a:spLocks noChangeArrowheads="1"/>
          </p:cNvSpPr>
          <p:nvPr/>
        </p:nvSpPr>
        <p:spPr bwMode="auto">
          <a:xfrm>
            <a:off x="2436813" y="34226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2" name="Oval 90"/>
          <p:cNvSpPr>
            <a:spLocks noChangeArrowheads="1"/>
          </p:cNvSpPr>
          <p:nvPr/>
        </p:nvSpPr>
        <p:spPr bwMode="auto">
          <a:xfrm>
            <a:off x="2652713" y="36385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3" name="Oval 91"/>
          <p:cNvSpPr>
            <a:spLocks noChangeArrowheads="1"/>
          </p:cNvSpPr>
          <p:nvPr/>
        </p:nvSpPr>
        <p:spPr bwMode="auto">
          <a:xfrm>
            <a:off x="2868613" y="38544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4" name="Oval 92"/>
          <p:cNvSpPr>
            <a:spLocks noChangeArrowheads="1"/>
          </p:cNvSpPr>
          <p:nvPr/>
        </p:nvSpPr>
        <p:spPr bwMode="auto">
          <a:xfrm>
            <a:off x="5545138" y="22606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5" name="Oval 93"/>
          <p:cNvSpPr>
            <a:spLocks noChangeArrowheads="1"/>
          </p:cNvSpPr>
          <p:nvPr/>
        </p:nvSpPr>
        <p:spPr bwMode="auto">
          <a:xfrm>
            <a:off x="5632450" y="20002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6" name="Oval 94"/>
          <p:cNvSpPr>
            <a:spLocks noChangeArrowheads="1"/>
          </p:cNvSpPr>
          <p:nvPr/>
        </p:nvSpPr>
        <p:spPr bwMode="auto">
          <a:xfrm>
            <a:off x="5372100" y="20828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7" name="Oval 95"/>
          <p:cNvSpPr>
            <a:spLocks noChangeArrowheads="1"/>
          </p:cNvSpPr>
          <p:nvPr/>
        </p:nvSpPr>
        <p:spPr bwMode="auto">
          <a:xfrm>
            <a:off x="5372100" y="17875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8" name="Oval 96"/>
          <p:cNvSpPr>
            <a:spLocks noChangeArrowheads="1"/>
          </p:cNvSpPr>
          <p:nvPr/>
        </p:nvSpPr>
        <p:spPr bwMode="auto">
          <a:xfrm>
            <a:off x="5113338" y="19113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69" name="Oval 97"/>
          <p:cNvSpPr>
            <a:spLocks noChangeArrowheads="1"/>
          </p:cNvSpPr>
          <p:nvPr/>
        </p:nvSpPr>
        <p:spPr bwMode="auto">
          <a:xfrm>
            <a:off x="5113338" y="16097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0" name="Oval 98"/>
          <p:cNvSpPr>
            <a:spLocks noChangeArrowheads="1"/>
          </p:cNvSpPr>
          <p:nvPr/>
        </p:nvSpPr>
        <p:spPr bwMode="auto">
          <a:xfrm>
            <a:off x="4854575" y="17018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1" name="Oval 99"/>
          <p:cNvSpPr>
            <a:spLocks noChangeArrowheads="1"/>
          </p:cNvSpPr>
          <p:nvPr/>
        </p:nvSpPr>
        <p:spPr bwMode="auto">
          <a:xfrm>
            <a:off x="4724400" y="14414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2" name="Oval 100"/>
          <p:cNvSpPr>
            <a:spLocks noChangeArrowheads="1"/>
          </p:cNvSpPr>
          <p:nvPr/>
        </p:nvSpPr>
        <p:spPr bwMode="auto">
          <a:xfrm>
            <a:off x="4422775" y="13525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3" name="Oval 101"/>
          <p:cNvSpPr>
            <a:spLocks noChangeArrowheads="1"/>
          </p:cNvSpPr>
          <p:nvPr/>
        </p:nvSpPr>
        <p:spPr bwMode="auto">
          <a:xfrm>
            <a:off x="1011238" y="24288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4" name="Oval 102"/>
          <p:cNvSpPr>
            <a:spLocks noChangeArrowheads="1"/>
          </p:cNvSpPr>
          <p:nvPr/>
        </p:nvSpPr>
        <p:spPr bwMode="auto">
          <a:xfrm>
            <a:off x="1227138" y="26447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5" name="Oval 103"/>
          <p:cNvSpPr>
            <a:spLocks noChangeArrowheads="1"/>
          </p:cNvSpPr>
          <p:nvPr/>
        </p:nvSpPr>
        <p:spPr bwMode="auto">
          <a:xfrm>
            <a:off x="1443038" y="28606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6" name="Oval 104"/>
          <p:cNvSpPr>
            <a:spLocks noChangeArrowheads="1"/>
          </p:cNvSpPr>
          <p:nvPr/>
        </p:nvSpPr>
        <p:spPr bwMode="auto">
          <a:xfrm>
            <a:off x="1658938" y="30765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7" name="Oval 105"/>
          <p:cNvSpPr>
            <a:spLocks noChangeArrowheads="1"/>
          </p:cNvSpPr>
          <p:nvPr/>
        </p:nvSpPr>
        <p:spPr bwMode="auto">
          <a:xfrm>
            <a:off x="1874838" y="32924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8" name="Oval 106"/>
          <p:cNvSpPr>
            <a:spLocks noChangeArrowheads="1"/>
          </p:cNvSpPr>
          <p:nvPr/>
        </p:nvSpPr>
        <p:spPr bwMode="auto">
          <a:xfrm>
            <a:off x="2090738" y="35083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79" name="Oval 107"/>
          <p:cNvSpPr>
            <a:spLocks noChangeArrowheads="1"/>
          </p:cNvSpPr>
          <p:nvPr/>
        </p:nvSpPr>
        <p:spPr bwMode="auto">
          <a:xfrm>
            <a:off x="2306638" y="37242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0" name="Oval 108"/>
          <p:cNvSpPr>
            <a:spLocks noChangeArrowheads="1"/>
          </p:cNvSpPr>
          <p:nvPr/>
        </p:nvSpPr>
        <p:spPr bwMode="auto">
          <a:xfrm>
            <a:off x="1011238" y="27749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1" name="Oval 109"/>
          <p:cNvSpPr>
            <a:spLocks noChangeArrowheads="1"/>
          </p:cNvSpPr>
          <p:nvPr/>
        </p:nvSpPr>
        <p:spPr bwMode="auto">
          <a:xfrm>
            <a:off x="2524125" y="38131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2" name="Oval 110"/>
          <p:cNvSpPr>
            <a:spLocks noChangeArrowheads="1"/>
          </p:cNvSpPr>
          <p:nvPr/>
        </p:nvSpPr>
        <p:spPr bwMode="auto">
          <a:xfrm>
            <a:off x="4164013" y="355600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3" name="Oval 111"/>
          <p:cNvSpPr>
            <a:spLocks noChangeArrowheads="1"/>
          </p:cNvSpPr>
          <p:nvPr/>
        </p:nvSpPr>
        <p:spPr bwMode="auto">
          <a:xfrm>
            <a:off x="5286375" y="31654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4" name="Oval 112"/>
          <p:cNvSpPr>
            <a:spLocks noChangeArrowheads="1"/>
          </p:cNvSpPr>
          <p:nvPr/>
        </p:nvSpPr>
        <p:spPr bwMode="auto">
          <a:xfrm>
            <a:off x="5502275" y="30384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5" name="Oval 113"/>
          <p:cNvSpPr>
            <a:spLocks noChangeArrowheads="1"/>
          </p:cNvSpPr>
          <p:nvPr/>
        </p:nvSpPr>
        <p:spPr bwMode="auto">
          <a:xfrm>
            <a:off x="5070475" y="32067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6" name="Oval 114"/>
          <p:cNvSpPr>
            <a:spLocks noChangeArrowheads="1"/>
          </p:cNvSpPr>
          <p:nvPr/>
        </p:nvSpPr>
        <p:spPr bwMode="auto">
          <a:xfrm>
            <a:off x="4856163" y="33369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7" name="Oval 115"/>
          <p:cNvSpPr>
            <a:spLocks noChangeArrowheads="1"/>
          </p:cNvSpPr>
          <p:nvPr/>
        </p:nvSpPr>
        <p:spPr bwMode="auto">
          <a:xfrm>
            <a:off x="4681538" y="2984500"/>
            <a:ext cx="173037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8" name="Oval 116"/>
          <p:cNvSpPr>
            <a:spLocks noChangeArrowheads="1"/>
          </p:cNvSpPr>
          <p:nvPr/>
        </p:nvSpPr>
        <p:spPr bwMode="auto">
          <a:xfrm>
            <a:off x="4422775" y="3070225"/>
            <a:ext cx="173038" cy="171450"/>
          </a:xfrm>
          <a:prstGeom prst="ellipse">
            <a:avLst/>
          </a:prstGeom>
          <a:solidFill>
            <a:srgbClr val="FF66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89" name="Oval 117"/>
          <p:cNvSpPr>
            <a:spLocks noChangeArrowheads="1"/>
          </p:cNvSpPr>
          <p:nvPr/>
        </p:nvSpPr>
        <p:spPr bwMode="auto">
          <a:xfrm>
            <a:off x="4552950" y="34671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0" name="Oval 118"/>
          <p:cNvSpPr>
            <a:spLocks noChangeArrowheads="1"/>
          </p:cNvSpPr>
          <p:nvPr/>
        </p:nvSpPr>
        <p:spPr bwMode="auto">
          <a:xfrm>
            <a:off x="4768850" y="35528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1" name="Oval 119"/>
          <p:cNvSpPr>
            <a:spLocks noChangeArrowheads="1"/>
          </p:cNvSpPr>
          <p:nvPr/>
        </p:nvSpPr>
        <p:spPr bwMode="auto">
          <a:xfrm>
            <a:off x="1357313" y="17875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2" name="Oval 120"/>
          <p:cNvSpPr>
            <a:spLocks noChangeArrowheads="1"/>
          </p:cNvSpPr>
          <p:nvPr/>
        </p:nvSpPr>
        <p:spPr bwMode="auto">
          <a:xfrm>
            <a:off x="1530350" y="15684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3" name="Oval 121"/>
          <p:cNvSpPr>
            <a:spLocks noChangeArrowheads="1"/>
          </p:cNvSpPr>
          <p:nvPr/>
        </p:nvSpPr>
        <p:spPr bwMode="auto">
          <a:xfrm>
            <a:off x="2092325" y="13112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4" name="Oval 122"/>
          <p:cNvSpPr>
            <a:spLocks noChangeArrowheads="1"/>
          </p:cNvSpPr>
          <p:nvPr/>
        </p:nvSpPr>
        <p:spPr bwMode="auto">
          <a:xfrm>
            <a:off x="2911475" y="113665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5" name="Oval 123"/>
          <p:cNvSpPr>
            <a:spLocks noChangeArrowheads="1"/>
          </p:cNvSpPr>
          <p:nvPr/>
        </p:nvSpPr>
        <p:spPr bwMode="auto">
          <a:xfrm>
            <a:off x="3689350" y="37211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6" name="Oval 124"/>
          <p:cNvSpPr>
            <a:spLocks noChangeArrowheads="1"/>
          </p:cNvSpPr>
          <p:nvPr/>
        </p:nvSpPr>
        <p:spPr bwMode="auto">
          <a:xfrm>
            <a:off x="3948113" y="363537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7" name="Oval 125"/>
          <p:cNvSpPr>
            <a:spLocks noChangeArrowheads="1"/>
          </p:cNvSpPr>
          <p:nvPr/>
        </p:nvSpPr>
        <p:spPr bwMode="auto">
          <a:xfrm>
            <a:off x="4379913" y="36417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8" name="Oval 126"/>
          <p:cNvSpPr>
            <a:spLocks noChangeArrowheads="1"/>
          </p:cNvSpPr>
          <p:nvPr/>
        </p:nvSpPr>
        <p:spPr bwMode="auto">
          <a:xfrm>
            <a:off x="3689350" y="350837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5999" name="Oval 127"/>
          <p:cNvSpPr>
            <a:spLocks noChangeArrowheads="1"/>
          </p:cNvSpPr>
          <p:nvPr/>
        </p:nvSpPr>
        <p:spPr bwMode="auto">
          <a:xfrm>
            <a:off x="5718175" y="25146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6000" name="Oval 128"/>
          <p:cNvSpPr>
            <a:spLocks noChangeArrowheads="1"/>
          </p:cNvSpPr>
          <p:nvPr/>
        </p:nvSpPr>
        <p:spPr bwMode="auto">
          <a:xfrm>
            <a:off x="3948113" y="3854450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6001" name="Oval 129"/>
          <p:cNvSpPr>
            <a:spLocks noChangeArrowheads="1"/>
          </p:cNvSpPr>
          <p:nvPr/>
        </p:nvSpPr>
        <p:spPr bwMode="auto">
          <a:xfrm>
            <a:off x="1703388" y="3463925"/>
            <a:ext cx="173037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6002" name="Oval 130"/>
          <p:cNvSpPr>
            <a:spLocks noChangeArrowheads="1"/>
          </p:cNvSpPr>
          <p:nvPr/>
        </p:nvSpPr>
        <p:spPr bwMode="auto">
          <a:xfrm>
            <a:off x="1441450" y="3209925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6003" name="Oval 131"/>
          <p:cNvSpPr>
            <a:spLocks noChangeArrowheads="1"/>
          </p:cNvSpPr>
          <p:nvPr/>
        </p:nvSpPr>
        <p:spPr bwMode="auto">
          <a:xfrm>
            <a:off x="1184275" y="2984500"/>
            <a:ext cx="173038" cy="1714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6004" name="Text Box 132"/>
          <p:cNvSpPr txBox="1">
            <a:spLocks noChangeArrowheads="1"/>
          </p:cNvSpPr>
          <p:nvPr/>
        </p:nvSpPr>
        <p:spPr bwMode="auto">
          <a:xfrm>
            <a:off x="6211888" y="458788"/>
            <a:ext cx="25273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914400" eaLnBrk="1" hangingPunct="1">
              <a:spcBef>
                <a:spcPct val="50000"/>
              </a:spcBef>
            </a:pPr>
            <a:r>
              <a:rPr lang="en-GB">
                <a:latin typeface="Comic Sans MS" pitchFamily="66" charset="0"/>
              </a:rPr>
              <a:t>Natural selection favours the new mutants and eventually over a period of time two genetically distinct species are formed which can no longer interbreed.</a:t>
            </a:r>
          </a:p>
        </p:txBody>
      </p:sp>
    </p:spTree>
    <p:extLst>
      <p:ext uri="{BB962C8B-B14F-4D97-AF65-F5344CB8AC3E}">
        <p14:creationId xmlns:p14="http://schemas.microsoft.com/office/powerpoint/2010/main" val="20914610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>
                <a:latin typeface="Comic Sans MS" pitchFamily="66" charset="0"/>
                <a:ea typeface="ＭＳ Ｐゴシック" pitchFamily="34" charset="-128"/>
              </a:rPr>
              <a:t>Hybrid zones</a:t>
            </a:r>
          </a:p>
        </p:txBody>
      </p:sp>
      <p:sp>
        <p:nvSpPr>
          <p:cNvPr id="3368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An environment may contain several sub-populations of a species which cannot </a:t>
            </a:r>
            <a:r>
              <a:rPr lang="en-GB" b="1">
                <a:latin typeface="Comic Sans MS" pitchFamily="66" charset="0"/>
                <a:ea typeface="ＭＳ Ｐゴシック" pitchFamily="34" charset="-128"/>
              </a:rPr>
              <a:t>all</a:t>
            </a:r>
            <a:r>
              <a:rPr lang="en-GB">
                <a:latin typeface="Comic Sans MS" pitchFamily="66" charset="0"/>
                <a:ea typeface="ＭＳ Ｐゴシック" pitchFamily="34" charset="-128"/>
              </a:rPr>
              <a:t> interbreed. </a:t>
            </a:r>
          </a:p>
        </p:txBody>
      </p:sp>
      <p:grpSp>
        <p:nvGrpSpPr>
          <p:cNvPr id="336912" name="Group 16"/>
          <p:cNvGrpSpPr>
            <a:grpSpLocks/>
          </p:cNvGrpSpPr>
          <p:nvPr/>
        </p:nvGrpSpPr>
        <p:grpSpPr bwMode="auto">
          <a:xfrm>
            <a:off x="919163" y="3538538"/>
            <a:ext cx="5067300" cy="1849437"/>
            <a:chOff x="579" y="2229"/>
            <a:chExt cx="3192" cy="1165"/>
          </a:xfrm>
        </p:grpSpPr>
        <p:sp>
          <p:nvSpPr>
            <p:cNvPr id="336900" name="Oval 4"/>
            <p:cNvSpPr>
              <a:spLocks noChangeArrowheads="1"/>
            </p:cNvSpPr>
            <p:nvPr/>
          </p:nvSpPr>
          <p:spPr bwMode="auto">
            <a:xfrm rot="2163951">
              <a:off x="579" y="2229"/>
              <a:ext cx="1145" cy="569"/>
            </a:xfrm>
            <a:prstGeom prst="ellipse">
              <a:avLst/>
            </a:prstGeom>
            <a:solidFill>
              <a:schemeClr val="accent1">
                <a:alpha val="37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6901" name="Oval 5"/>
            <p:cNvSpPr>
              <a:spLocks noChangeArrowheads="1"/>
            </p:cNvSpPr>
            <p:nvPr/>
          </p:nvSpPr>
          <p:spPr bwMode="auto">
            <a:xfrm rot="-1727647">
              <a:off x="1291" y="2378"/>
              <a:ext cx="1145" cy="569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6902" name="Oval 6"/>
            <p:cNvSpPr>
              <a:spLocks noChangeArrowheads="1"/>
            </p:cNvSpPr>
            <p:nvPr/>
          </p:nvSpPr>
          <p:spPr bwMode="auto">
            <a:xfrm rot="2163951">
              <a:off x="1959" y="2378"/>
              <a:ext cx="1145" cy="569"/>
            </a:xfrm>
            <a:prstGeom prst="ellipse">
              <a:avLst/>
            </a:prstGeom>
            <a:solidFill>
              <a:srgbClr val="00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6903" name="Oval 7"/>
            <p:cNvSpPr>
              <a:spLocks noChangeArrowheads="1"/>
            </p:cNvSpPr>
            <p:nvPr/>
          </p:nvSpPr>
          <p:spPr bwMode="auto">
            <a:xfrm rot="-1727647">
              <a:off x="2626" y="2378"/>
              <a:ext cx="1145" cy="569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6904" name="Text Box 8"/>
            <p:cNvSpPr txBox="1">
              <a:spLocks noChangeArrowheads="1"/>
            </p:cNvSpPr>
            <p:nvPr/>
          </p:nvSpPr>
          <p:spPr bwMode="auto">
            <a:xfrm>
              <a:off x="945" y="2378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A</a:t>
              </a:r>
            </a:p>
          </p:txBody>
        </p:sp>
        <p:sp>
          <p:nvSpPr>
            <p:cNvPr id="336905" name="Text Box 9"/>
            <p:cNvSpPr txBox="1">
              <a:spLocks noChangeArrowheads="1"/>
            </p:cNvSpPr>
            <p:nvPr/>
          </p:nvSpPr>
          <p:spPr bwMode="auto">
            <a:xfrm>
              <a:off x="1728" y="2514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B</a:t>
              </a:r>
            </a:p>
          </p:txBody>
        </p:sp>
        <p:sp>
          <p:nvSpPr>
            <p:cNvPr id="336906" name="Text Box 10"/>
            <p:cNvSpPr txBox="1">
              <a:spLocks noChangeArrowheads="1"/>
            </p:cNvSpPr>
            <p:nvPr/>
          </p:nvSpPr>
          <p:spPr bwMode="auto">
            <a:xfrm>
              <a:off x="2436" y="2514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 dirty="0">
                  <a:latin typeface="Comic Sans MS" pitchFamily="66" charset="0"/>
                </a:rPr>
                <a:t>C</a:t>
              </a:r>
            </a:p>
          </p:txBody>
        </p:sp>
        <p:sp>
          <p:nvSpPr>
            <p:cNvPr id="336907" name="Text Box 11"/>
            <p:cNvSpPr txBox="1">
              <a:spLocks noChangeArrowheads="1"/>
            </p:cNvSpPr>
            <p:nvPr/>
          </p:nvSpPr>
          <p:spPr bwMode="auto">
            <a:xfrm>
              <a:off x="3209" y="2378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D</a:t>
              </a:r>
            </a:p>
          </p:txBody>
        </p:sp>
        <p:sp>
          <p:nvSpPr>
            <p:cNvPr id="336908" name="Text Box 12"/>
            <p:cNvSpPr txBox="1">
              <a:spLocks noChangeArrowheads="1"/>
            </p:cNvSpPr>
            <p:nvPr/>
          </p:nvSpPr>
          <p:spPr bwMode="auto">
            <a:xfrm>
              <a:off x="1380" y="3106"/>
              <a:ext cx="223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Hybrid zones</a:t>
              </a:r>
            </a:p>
          </p:txBody>
        </p:sp>
        <p:sp>
          <p:nvSpPr>
            <p:cNvPr id="336909" name="Line 13"/>
            <p:cNvSpPr>
              <a:spLocks noChangeShapeType="1"/>
            </p:cNvSpPr>
            <p:nvPr/>
          </p:nvSpPr>
          <p:spPr bwMode="auto">
            <a:xfrm flipH="1" flipV="1">
              <a:off x="1477" y="2798"/>
              <a:ext cx="34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6910" name="Line 14"/>
            <p:cNvSpPr>
              <a:spLocks noChangeShapeType="1"/>
            </p:cNvSpPr>
            <p:nvPr/>
          </p:nvSpPr>
          <p:spPr bwMode="auto">
            <a:xfrm flipV="1">
              <a:off x="2155" y="2666"/>
              <a:ext cx="61" cy="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6911" name="Line 15"/>
            <p:cNvSpPr>
              <a:spLocks noChangeShapeType="1"/>
            </p:cNvSpPr>
            <p:nvPr/>
          </p:nvSpPr>
          <p:spPr bwMode="auto">
            <a:xfrm flipV="1">
              <a:off x="2436" y="2947"/>
              <a:ext cx="383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6866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47625"/>
            <a:ext cx="8686800" cy="5575300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Each sub-population can breed with its neighbour but may not be able to breed with more distant members of the species. </a:t>
            </a:r>
          </a:p>
          <a:p>
            <a:pPr>
              <a:buFont typeface="Arial" pitchFamily="34" charset="0"/>
              <a:buNone/>
            </a:pPr>
            <a:endParaRPr lang="en-GB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endParaRPr lang="en-GB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endParaRPr lang="en-GB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endParaRPr lang="en-GB">
              <a:latin typeface="Comic Sans MS" pitchFamily="66" charset="0"/>
              <a:ea typeface="ＭＳ Ｐゴシック" pitchFamily="34" charset="-128"/>
            </a:endParaRPr>
          </a:p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Hybrid zones exist where interbreeding is possible and as a result genes are able to flow between the sub-populations.</a:t>
            </a:r>
          </a:p>
        </p:txBody>
      </p:sp>
      <p:grpSp>
        <p:nvGrpSpPr>
          <p:cNvPr id="337924" name="Group 4"/>
          <p:cNvGrpSpPr>
            <a:grpSpLocks/>
          </p:cNvGrpSpPr>
          <p:nvPr/>
        </p:nvGrpSpPr>
        <p:grpSpPr bwMode="auto">
          <a:xfrm>
            <a:off x="1963738" y="1909763"/>
            <a:ext cx="5067300" cy="1849437"/>
            <a:chOff x="579" y="2229"/>
            <a:chExt cx="3192" cy="1165"/>
          </a:xfrm>
        </p:grpSpPr>
        <p:sp>
          <p:nvSpPr>
            <p:cNvPr id="337925" name="Oval 5"/>
            <p:cNvSpPr>
              <a:spLocks noChangeArrowheads="1"/>
            </p:cNvSpPr>
            <p:nvPr/>
          </p:nvSpPr>
          <p:spPr bwMode="auto">
            <a:xfrm rot="2163951">
              <a:off x="579" y="2229"/>
              <a:ext cx="1145" cy="569"/>
            </a:xfrm>
            <a:prstGeom prst="ellipse">
              <a:avLst/>
            </a:prstGeom>
            <a:solidFill>
              <a:schemeClr val="accent1">
                <a:alpha val="37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7926" name="Oval 6"/>
            <p:cNvSpPr>
              <a:spLocks noChangeArrowheads="1"/>
            </p:cNvSpPr>
            <p:nvPr/>
          </p:nvSpPr>
          <p:spPr bwMode="auto">
            <a:xfrm rot="-1727647">
              <a:off x="1291" y="2378"/>
              <a:ext cx="1145" cy="569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7927" name="Oval 7"/>
            <p:cNvSpPr>
              <a:spLocks noChangeArrowheads="1"/>
            </p:cNvSpPr>
            <p:nvPr/>
          </p:nvSpPr>
          <p:spPr bwMode="auto">
            <a:xfrm rot="2163951">
              <a:off x="1959" y="2378"/>
              <a:ext cx="1145" cy="569"/>
            </a:xfrm>
            <a:prstGeom prst="ellipse">
              <a:avLst/>
            </a:prstGeom>
            <a:solidFill>
              <a:srgbClr val="00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7928" name="Oval 8"/>
            <p:cNvSpPr>
              <a:spLocks noChangeArrowheads="1"/>
            </p:cNvSpPr>
            <p:nvPr/>
          </p:nvSpPr>
          <p:spPr bwMode="auto">
            <a:xfrm rot="-1727647">
              <a:off x="2626" y="2378"/>
              <a:ext cx="1145" cy="569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7929" name="Text Box 9"/>
            <p:cNvSpPr txBox="1">
              <a:spLocks noChangeArrowheads="1"/>
            </p:cNvSpPr>
            <p:nvPr/>
          </p:nvSpPr>
          <p:spPr bwMode="auto">
            <a:xfrm>
              <a:off x="945" y="2378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A</a:t>
              </a:r>
            </a:p>
          </p:txBody>
        </p:sp>
        <p:sp>
          <p:nvSpPr>
            <p:cNvPr id="337930" name="Text Box 10"/>
            <p:cNvSpPr txBox="1">
              <a:spLocks noChangeArrowheads="1"/>
            </p:cNvSpPr>
            <p:nvPr/>
          </p:nvSpPr>
          <p:spPr bwMode="auto">
            <a:xfrm>
              <a:off x="1728" y="2514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B</a:t>
              </a:r>
            </a:p>
          </p:txBody>
        </p:sp>
        <p:sp>
          <p:nvSpPr>
            <p:cNvPr id="337931" name="Text Box 11"/>
            <p:cNvSpPr txBox="1">
              <a:spLocks noChangeArrowheads="1"/>
            </p:cNvSpPr>
            <p:nvPr/>
          </p:nvSpPr>
          <p:spPr bwMode="auto">
            <a:xfrm>
              <a:off x="2436" y="2514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C</a:t>
              </a:r>
            </a:p>
          </p:txBody>
        </p:sp>
        <p:sp>
          <p:nvSpPr>
            <p:cNvPr id="337932" name="Text Box 12"/>
            <p:cNvSpPr txBox="1">
              <a:spLocks noChangeArrowheads="1"/>
            </p:cNvSpPr>
            <p:nvPr/>
          </p:nvSpPr>
          <p:spPr bwMode="auto">
            <a:xfrm>
              <a:off x="3209" y="2378"/>
              <a:ext cx="20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D</a:t>
              </a:r>
            </a:p>
          </p:txBody>
        </p:sp>
        <p:sp>
          <p:nvSpPr>
            <p:cNvPr id="337933" name="Text Box 13"/>
            <p:cNvSpPr txBox="1">
              <a:spLocks noChangeArrowheads="1"/>
            </p:cNvSpPr>
            <p:nvPr/>
          </p:nvSpPr>
          <p:spPr bwMode="auto">
            <a:xfrm>
              <a:off x="1380" y="3106"/>
              <a:ext cx="223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Hybrid zones</a:t>
              </a:r>
            </a:p>
          </p:txBody>
        </p:sp>
        <p:sp>
          <p:nvSpPr>
            <p:cNvPr id="337934" name="Line 14"/>
            <p:cNvSpPr>
              <a:spLocks noChangeShapeType="1"/>
            </p:cNvSpPr>
            <p:nvPr/>
          </p:nvSpPr>
          <p:spPr bwMode="auto">
            <a:xfrm flipH="1" flipV="1">
              <a:off x="1477" y="2798"/>
              <a:ext cx="34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35" name="Line 15"/>
            <p:cNvSpPr>
              <a:spLocks noChangeShapeType="1"/>
            </p:cNvSpPr>
            <p:nvPr/>
          </p:nvSpPr>
          <p:spPr bwMode="auto">
            <a:xfrm flipV="1">
              <a:off x="2155" y="2666"/>
              <a:ext cx="61" cy="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7936" name="Line 16"/>
            <p:cNvSpPr>
              <a:spLocks noChangeShapeType="1"/>
            </p:cNvSpPr>
            <p:nvPr/>
          </p:nvSpPr>
          <p:spPr bwMode="auto">
            <a:xfrm flipV="1">
              <a:off x="2436" y="2947"/>
              <a:ext cx="383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2917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2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7" name="Rectangle 3"/>
          <p:cNvSpPr>
            <a:spLocks noGrp="1"/>
          </p:cNvSpPr>
          <p:nvPr>
            <p:ph type="body" idx="4294967295"/>
          </p:nvPr>
        </p:nvSpPr>
        <p:spPr>
          <a:xfrm>
            <a:off x="166688" y="236538"/>
            <a:ext cx="4567237" cy="5151437"/>
          </a:xfrm>
        </p:spPr>
        <p:txBody>
          <a:bodyPr/>
          <a:lstStyle/>
          <a:p>
            <a:pPr>
              <a:buFont typeface="Arial" pitchFamily="34" charset="0"/>
              <a:buNone/>
            </a:pPr>
            <a:r>
              <a:rPr lang="en-GB">
                <a:latin typeface="Comic Sans MS" pitchFamily="66" charset="0"/>
                <a:ea typeface="ＭＳ Ｐゴシック" pitchFamily="34" charset="-128"/>
              </a:rPr>
              <a:t>If populations B or C become extinct, gene flow is disrupted and populations A and D cannot  </a:t>
            </a:r>
            <a:r>
              <a:rPr lang="en-GB" u="sng">
                <a:latin typeface="Comic Sans MS" pitchFamily="66" charset="0"/>
                <a:ea typeface="ＭＳ Ｐゴシック" pitchFamily="34" charset="-128"/>
              </a:rPr>
              <a:t>breed</a:t>
            </a:r>
            <a:r>
              <a:rPr lang="en-GB">
                <a:latin typeface="Comic Sans MS" pitchFamily="66" charset="0"/>
                <a:ea typeface="ＭＳ Ｐゴシック" pitchFamily="34" charset="-128"/>
              </a:rPr>
              <a:t> together and therefore become two separate  </a:t>
            </a:r>
            <a:r>
              <a:rPr lang="en-GB" u="sng">
                <a:latin typeface="Comic Sans MS" pitchFamily="66" charset="0"/>
                <a:ea typeface="ＭＳ Ｐゴシック" pitchFamily="34" charset="-128"/>
              </a:rPr>
              <a:t>species</a:t>
            </a:r>
            <a:r>
              <a:rPr lang="en-GB">
                <a:latin typeface="Comic Sans MS" pitchFamily="66" charset="0"/>
                <a:ea typeface="ＭＳ Ｐゴシック" pitchFamily="34" charset="-128"/>
              </a:rPr>
              <a:t> .</a:t>
            </a:r>
          </a:p>
        </p:txBody>
      </p:sp>
      <p:grpSp>
        <p:nvGrpSpPr>
          <p:cNvPr id="338948" name="Group 4"/>
          <p:cNvGrpSpPr>
            <a:grpSpLocks/>
          </p:cNvGrpSpPr>
          <p:nvPr/>
        </p:nvGrpSpPr>
        <p:grpSpPr bwMode="auto">
          <a:xfrm>
            <a:off x="4733925" y="554038"/>
            <a:ext cx="4175125" cy="1504950"/>
            <a:chOff x="579" y="2229"/>
            <a:chExt cx="3192" cy="1259"/>
          </a:xfrm>
        </p:grpSpPr>
        <p:sp>
          <p:nvSpPr>
            <p:cNvPr id="338949" name="Oval 5"/>
            <p:cNvSpPr>
              <a:spLocks noChangeArrowheads="1"/>
            </p:cNvSpPr>
            <p:nvPr/>
          </p:nvSpPr>
          <p:spPr bwMode="auto">
            <a:xfrm rot="2163951">
              <a:off x="579" y="2229"/>
              <a:ext cx="1145" cy="569"/>
            </a:xfrm>
            <a:prstGeom prst="ellipse">
              <a:avLst/>
            </a:prstGeom>
            <a:solidFill>
              <a:schemeClr val="accent1">
                <a:alpha val="37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50" name="Oval 6"/>
            <p:cNvSpPr>
              <a:spLocks noChangeArrowheads="1"/>
            </p:cNvSpPr>
            <p:nvPr/>
          </p:nvSpPr>
          <p:spPr bwMode="auto">
            <a:xfrm rot="-1727647">
              <a:off x="1291" y="2378"/>
              <a:ext cx="1145" cy="569"/>
            </a:xfrm>
            <a:prstGeom prst="ellipse">
              <a:avLst/>
            </a:prstGeom>
            <a:solidFill>
              <a:srgbClr val="FF00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51" name="Oval 7"/>
            <p:cNvSpPr>
              <a:spLocks noChangeArrowheads="1"/>
            </p:cNvSpPr>
            <p:nvPr/>
          </p:nvSpPr>
          <p:spPr bwMode="auto">
            <a:xfrm rot="2163951">
              <a:off x="1959" y="2378"/>
              <a:ext cx="1145" cy="569"/>
            </a:xfrm>
            <a:prstGeom prst="ellipse">
              <a:avLst/>
            </a:prstGeom>
            <a:solidFill>
              <a:srgbClr val="00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52" name="Oval 8"/>
            <p:cNvSpPr>
              <a:spLocks noChangeArrowheads="1"/>
            </p:cNvSpPr>
            <p:nvPr/>
          </p:nvSpPr>
          <p:spPr bwMode="auto">
            <a:xfrm rot="-1727647">
              <a:off x="2626" y="2378"/>
              <a:ext cx="1145" cy="569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53" name="Text Box 9"/>
            <p:cNvSpPr txBox="1">
              <a:spLocks noChangeArrowheads="1"/>
            </p:cNvSpPr>
            <p:nvPr/>
          </p:nvSpPr>
          <p:spPr bwMode="auto">
            <a:xfrm>
              <a:off x="946" y="2378"/>
              <a:ext cx="206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A</a:t>
              </a:r>
            </a:p>
          </p:txBody>
        </p:sp>
        <p:sp>
          <p:nvSpPr>
            <p:cNvPr id="338954" name="Text Box 10"/>
            <p:cNvSpPr txBox="1">
              <a:spLocks noChangeArrowheads="1"/>
            </p:cNvSpPr>
            <p:nvPr/>
          </p:nvSpPr>
          <p:spPr bwMode="auto">
            <a:xfrm>
              <a:off x="1728" y="2515"/>
              <a:ext cx="207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B</a:t>
              </a:r>
            </a:p>
          </p:txBody>
        </p:sp>
        <p:sp>
          <p:nvSpPr>
            <p:cNvPr id="338955" name="Text Box 11"/>
            <p:cNvSpPr txBox="1">
              <a:spLocks noChangeArrowheads="1"/>
            </p:cNvSpPr>
            <p:nvPr/>
          </p:nvSpPr>
          <p:spPr bwMode="auto">
            <a:xfrm>
              <a:off x="2436" y="2515"/>
              <a:ext cx="207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C</a:t>
              </a:r>
            </a:p>
          </p:txBody>
        </p:sp>
        <p:sp>
          <p:nvSpPr>
            <p:cNvPr id="338956" name="Text Box 12"/>
            <p:cNvSpPr txBox="1">
              <a:spLocks noChangeArrowheads="1"/>
            </p:cNvSpPr>
            <p:nvPr/>
          </p:nvSpPr>
          <p:spPr bwMode="auto">
            <a:xfrm>
              <a:off x="3209" y="2378"/>
              <a:ext cx="208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D</a:t>
              </a:r>
            </a:p>
          </p:txBody>
        </p:sp>
        <p:sp>
          <p:nvSpPr>
            <p:cNvPr id="338957" name="Text Box 13"/>
            <p:cNvSpPr txBox="1">
              <a:spLocks noChangeArrowheads="1"/>
            </p:cNvSpPr>
            <p:nvPr/>
          </p:nvSpPr>
          <p:spPr bwMode="auto">
            <a:xfrm>
              <a:off x="1380" y="3106"/>
              <a:ext cx="2239" cy="3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Hybrid zones</a:t>
              </a:r>
            </a:p>
          </p:txBody>
        </p:sp>
        <p:sp>
          <p:nvSpPr>
            <p:cNvPr id="338958" name="Line 14"/>
            <p:cNvSpPr>
              <a:spLocks noChangeShapeType="1"/>
            </p:cNvSpPr>
            <p:nvPr/>
          </p:nvSpPr>
          <p:spPr bwMode="auto">
            <a:xfrm flipH="1" flipV="1">
              <a:off x="1477" y="2798"/>
              <a:ext cx="34" cy="3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959" name="Line 15"/>
            <p:cNvSpPr>
              <a:spLocks noChangeShapeType="1"/>
            </p:cNvSpPr>
            <p:nvPr/>
          </p:nvSpPr>
          <p:spPr bwMode="auto">
            <a:xfrm flipV="1">
              <a:off x="2155" y="2666"/>
              <a:ext cx="61" cy="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960" name="Line 16"/>
            <p:cNvSpPr>
              <a:spLocks noChangeShapeType="1"/>
            </p:cNvSpPr>
            <p:nvPr/>
          </p:nvSpPr>
          <p:spPr bwMode="auto">
            <a:xfrm flipV="1">
              <a:off x="2436" y="2947"/>
              <a:ext cx="383" cy="15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338974" name="Group 30"/>
          <p:cNvGrpSpPr>
            <a:grpSpLocks/>
          </p:cNvGrpSpPr>
          <p:nvPr/>
        </p:nvGrpSpPr>
        <p:grpSpPr bwMode="auto">
          <a:xfrm>
            <a:off x="4787900" y="2825750"/>
            <a:ext cx="4175125" cy="1504950"/>
            <a:chOff x="3016" y="1780"/>
            <a:chExt cx="2630" cy="948"/>
          </a:xfrm>
        </p:grpSpPr>
        <p:sp>
          <p:nvSpPr>
            <p:cNvPr id="338962" name="Oval 18"/>
            <p:cNvSpPr>
              <a:spLocks noChangeArrowheads="1"/>
            </p:cNvSpPr>
            <p:nvPr/>
          </p:nvSpPr>
          <p:spPr bwMode="auto">
            <a:xfrm rot="2163951">
              <a:off x="3016" y="1780"/>
              <a:ext cx="943" cy="428"/>
            </a:xfrm>
            <a:prstGeom prst="ellipse">
              <a:avLst/>
            </a:prstGeom>
            <a:solidFill>
              <a:schemeClr val="accent1">
                <a:alpha val="37000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64" name="Oval 20"/>
            <p:cNvSpPr>
              <a:spLocks noChangeArrowheads="1"/>
            </p:cNvSpPr>
            <p:nvPr/>
          </p:nvSpPr>
          <p:spPr bwMode="auto">
            <a:xfrm rot="2163951">
              <a:off x="4153" y="1892"/>
              <a:ext cx="943" cy="429"/>
            </a:xfrm>
            <a:prstGeom prst="ellipse">
              <a:avLst/>
            </a:prstGeom>
            <a:solidFill>
              <a:srgbClr val="00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65" name="Oval 21"/>
            <p:cNvSpPr>
              <a:spLocks noChangeArrowheads="1"/>
            </p:cNvSpPr>
            <p:nvPr/>
          </p:nvSpPr>
          <p:spPr bwMode="auto">
            <a:xfrm rot="-1727647">
              <a:off x="4703" y="1892"/>
              <a:ext cx="943" cy="429"/>
            </a:xfrm>
            <a:prstGeom prst="ellipse">
              <a:avLst/>
            </a:prstGeom>
            <a:solidFill>
              <a:srgbClr val="FFFF00">
                <a:alpha val="37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966" name="Text Box 22"/>
            <p:cNvSpPr txBox="1">
              <a:spLocks noChangeArrowheads="1"/>
            </p:cNvSpPr>
            <p:nvPr/>
          </p:nvSpPr>
          <p:spPr bwMode="auto">
            <a:xfrm>
              <a:off x="3318" y="1892"/>
              <a:ext cx="17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A</a:t>
              </a:r>
            </a:p>
          </p:txBody>
        </p:sp>
        <p:sp>
          <p:nvSpPr>
            <p:cNvPr id="338968" name="Text Box 24"/>
            <p:cNvSpPr txBox="1">
              <a:spLocks noChangeArrowheads="1"/>
            </p:cNvSpPr>
            <p:nvPr/>
          </p:nvSpPr>
          <p:spPr bwMode="auto">
            <a:xfrm>
              <a:off x="4546" y="1995"/>
              <a:ext cx="1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C</a:t>
              </a:r>
            </a:p>
          </p:txBody>
        </p:sp>
        <p:sp>
          <p:nvSpPr>
            <p:cNvPr id="338969" name="Text Box 25"/>
            <p:cNvSpPr txBox="1">
              <a:spLocks noChangeArrowheads="1"/>
            </p:cNvSpPr>
            <p:nvPr/>
          </p:nvSpPr>
          <p:spPr bwMode="auto">
            <a:xfrm>
              <a:off x="5183" y="1892"/>
              <a:ext cx="17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D</a:t>
              </a:r>
            </a:p>
          </p:txBody>
        </p:sp>
        <p:sp>
          <p:nvSpPr>
            <p:cNvPr id="338970" name="Text Box 26"/>
            <p:cNvSpPr txBox="1">
              <a:spLocks noChangeArrowheads="1"/>
            </p:cNvSpPr>
            <p:nvPr/>
          </p:nvSpPr>
          <p:spPr bwMode="auto">
            <a:xfrm>
              <a:off x="3676" y="2440"/>
              <a:ext cx="184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itchFamily="34" charset="0"/>
                  <a:ea typeface="ＭＳ Ｐゴシック" pitchFamily="34" charset="-128"/>
                </a:defRPr>
              </a:lvl9pPr>
            </a:lstStyle>
            <a:p>
              <a:pPr defTabSz="914400" eaLnBrk="1" hangingPunct="1">
                <a:spcBef>
                  <a:spcPct val="50000"/>
                </a:spcBef>
              </a:pPr>
              <a:r>
                <a:rPr lang="en-GB">
                  <a:latin typeface="Comic Sans MS" pitchFamily="66" charset="0"/>
                </a:rPr>
                <a:t>Hybrid zones</a:t>
              </a:r>
            </a:p>
          </p:txBody>
        </p:sp>
        <p:sp>
          <p:nvSpPr>
            <p:cNvPr id="338971" name="Line 27"/>
            <p:cNvSpPr>
              <a:spLocks noChangeShapeType="1"/>
            </p:cNvSpPr>
            <p:nvPr/>
          </p:nvSpPr>
          <p:spPr bwMode="auto">
            <a:xfrm flipH="1" flipV="1">
              <a:off x="3756" y="2208"/>
              <a:ext cx="2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973" name="Line 29"/>
            <p:cNvSpPr>
              <a:spLocks noChangeShapeType="1"/>
            </p:cNvSpPr>
            <p:nvPr/>
          </p:nvSpPr>
          <p:spPr bwMode="auto">
            <a:xfrm flipV="1">
              <a:off x="4546" y="2321"/>
              <a:ext cx="316" cy="1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6270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947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Define “species” and “speciation” </a:t>
            </a:r>
          </a:p>
          <a:p>
            <a:r>
              <a:rPr lang="en-GB" dirty="0"/>
              <a:t>State the importance of isolation barriers in speciation </a:t>
            </a:r>
          </a:p>
          <a:p>
            <a:r>
              <a:rPr lang="en-GB" dirty="0"/>
              <a:t>Describe the difference between allopatric and sympatric speciation and describe the process of each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40649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16832"/>
            <a:ext cx="8735339" cy="3024336"/>
          </a:xfrm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1730</Words>
  <Application>Microsoft Office PowerPoint</Application>
  <PresentationFormat>On-screen Show (4:3)</PresentationFormat>
  <Paragraphs>280</Paragraphs>
  <Slides>59</Slides>
  <Notes>2</Notes>
  <HiddenSlides>1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Comic Sans MS</vt:lpstr>
      <vt:lpstr>Office Theme</vt:lpstr>
      <vt:lpstr>Bitmap Image</vt:lpstr>
      <vt:lpstr>Higher Biology </vt:lpstr>
      <vt:lpstr>Course Specification</vt:lpstr>
      <vt:lpstr>Starter</vt:lpstr>
      <vt:lpstr>Learning Intention</vt:lpstr>
      <vt:lpstr>Success Criteria </vt:lpstr>
      <vt:lpstr>Evolution</vt:lpstr>
      <vt:lpstr>Evolution</vt:lpstr>
      <vt:lpstr>Natural selection</vt:lpstr>
      <vt:lpstr>Natural Selection</vt:lpstr>
      <vt:lpstr>Natural Selection</vt:lpstr>
      <vt:lpstr>PowerPoint Presentation</vt:lpstr>
      <vt:lpstr>Selection of Quantitative Traits</vt:lpstr>
      <vt:lpstr>Normal Distribution</vt:lpstr>
      <vt:lpstr>Stabilising Selection</vt:lpstr>
      <vt:lpstr>Directional selection</vt:lpstr>
      <vt:lpstr>Disruptive selection</vt:lpstr>
      <vt:lpstr>Success Criteria </vt:lpstr>
      <vt:lpstr>Plenary</vt:lpstr>
      <vt:lpstr>Starter</vt:lpstr>
      <vt:lpstr>Learning Intention</vt:lpstr>
      <vt:lpstr>Success Criteria </vt:lpstr>
      <vt:lpstr>Inheritance</vt:lpstr>
      <vt:lpstr>Vertical transfer of genetic material</vt:lpstr>
      <vt:lpstr>Sexual reproduction</vt:lpstr>
      <vt:lpstr>Asexual reproduction</vt:lpstr>
      <vt:lpstr>Horizontal transfer of genetic material (prokaryotes)</vt:lpstr>
      <vt:lpstr>Horizontal vs Vertical</vt:lpstr>
      <vt:lpstr>Rapid evolutionary change</vt:lpstr>
      <vt:lpstr>Rapid evolutionary change</vt:lpstr>
      <vt:lpstr>Antibiotic Resistance</vt:lpstr>
      <vt:lpstr>Antibiotic Resistance Video</vt:lpstr>
      <vt:lpstr>Horizontal transfer of genetic material (eukaryotes)</vt:lpstr>
      <vt:lpstr>PowerPoint Presentation</vt:lpstr>
      <vt:lpstr>Research Task</vt:lpstr>
      <vt:lpstr>Success Criteria </vt:lpstr>
      <vt:lpstr>Plenary</vt:lpstr>
      <vt:lpstr>Starter</vt:lpstr>
      <vt:lpstr>Learning Intention</vt:lpstr>
      <vt:lpstr>Success Criteria </vt:lpstr>
      <vt:lpstr>Species and Speciation</vt:lpstr>
      <vt:lpstr>Speciation</vt:lpstr>
      <vt:lpstr>Allopatric speciation</vt:lpstr>
      <vt:lpstr>Allopatric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Sympatric Speciation</vt:lpstr>
      <vt:lpstr>Sympatric Speciation</vt:lpstr>
      <vt:lpstr>PowerPoint Presentation</vt:lpstr>
      <vt:lpstr>PowerPoint Presentation</vt:lpstr>
      <vt:lpstr>PowerPoint Presentation</vt:lpstr>
      <vt:lpstr>PowerPoint Presentation</vt:lpstr>
      <vt:lpstr>Hybrid zones</vt:lpstr>
      <vt:lpstr>PowerPoint Presentation</vt:lpstr>
      <vt:lpstr>PowerPoint Presentation</vt:lpstr>
      <vt:lpstr>Success Criteria 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 </dc:title>
  <dc:creator>GLawson (Hillpark)</dc:creator>
  <cp:lastModifiedBy>Mrs Milmore</cp:lastModifiedBy>
  <cp:revision>49</cp:revision>
  <dcterms:created xsi:type="dcterms:W3CDTF">2021-12-20T09:14:41Z</dcterms:created>
  <dcterms:modified xsi:type="dcterms:W3CDTF">2026-06-01T12:19:08Z</dcterms:modified>
</cp:coreProperties>
</file>