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9" r:id="rId3"/>
    <p:sldId id="260" r:id="rId4"/>
    <p:sldId id="257" r:id="rId5"/>
    <p:sldId id="296" r:id="rId6"/>
    <p:sldId id="297" r:id="rId7"/>
    <p:sldId id="298" r:id="rId8"/>
    <p:sldId id="299" r:id="rId9"/>
    <p:sldId id="300" r:id="rId10"/>
    <p:sldId id="261" r:id="rId11"/>
    <p:sldId id="313" r:id="rId12"/>
    <p:sldId id="267" r:id="rId13"/>
    <p:sldId id="268" r:id="rId14"/>
    <p:sldId id="309" r:id="rId15"/>
    <p:sldId id="269" r:id="rId16"/>
    <p:sldId id="270" r:id="rId17"/>
    <p:sldId id="301" r:id="rId18"/>
    <p:sldId id="302" r:id="rId19"/>
    <p:sldId id="308" r:id="rId20"/>
    <p:sldId id="314" r:id="rId21"/>
    <p:sldId id="271" r:id="rId22"/>
    <p:sldId id="272" r:id="rId23"/>
    <p:sldId id="273" r:id="rId24"/>
    <p:sldId id="274" r:id="rId25"/>
    <p:sldId id="285" r:id="rId26"/>
    <p:sldId id="286" r:id="rId27"/>
    <p:sldId id="303" r:id="rId28"/>
    <p:sldId id="288" r:id="rId29"/>
    <p:sldId id="315" r:id="rId30"/>
    <p:sldId id="275" r:id="rId31"/>
    <p:sldId id="276" r:id="rId32"/>
    <p:sldId id="306" r:id="rId33"/>
    <p:sldId id="277" r:id="rId34"/>
    <p:sldId id="278" r:id="rId35"/>
    <p:sldId id="304" r:id="rId36"/>
    <p:sldId id="311" r:id="rId37"/>
    <p:sldId id="305" r:id="rId38"/>
    <p:sldId id="307" r:id="rId39"/>
    <p:sldId id="293" r:id="rId40"/>
    <p:sldId id="294" r:id="rId41"/>
    <p:sldId id="295" r:id="rId42"/>
    <p:sldId id="265" r:id="rId43"/>
    <p:sldId id="266" r:id="rId44"/>
    <p:sldId id="310" r:id="rId45"/>
    <p:sldId id="31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C16E3-90F9-483A-94BB-83070FCCFE5C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28DF1-2ABC-47B2-8508-34C3280F04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794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/>
              <a:t>Potato blight photos: Irish potato famine</a:t>
            </a:r>
          </a:p>
        </p:txBody>
      </p:sp>
      <p:sp>
        <p:nvSpPr>
          <p:cNvPr id="717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fld id="{3D659038-45A0-4198-A10D-436160C9FFDB}" type="slidenum">
              <a:rPr lang="en-GB" altLang="en-US"/>
              <a:pPr/>
              <a:t>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https://www.youtube.com/watch?v=fKVYAqtKBVI - giraffe fighting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28DF1-2ABC-47B2-8508-34C3280F04C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894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28DF1-2ABC-47B2-8508-34C3280F04C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382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https://www.youtube.com/watch?v=jKtOXvA14X4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28DF1-2ABC-47B2-8508-34C3280F04C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424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https://www.youtube.com/watch?v=t9Lo2fgxWHw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28DF1-2ABC-47B2-8508-34C3280F04C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50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28DF1-2ABC-47B2-8508-34C3280F04CB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683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Video attached</a:t>
            </a:r>
            <a:r>
              <a:rPr lang="en-GB" baseline="0" dirty="0"/>
              <a:t> to picture of chimps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28DF1-2ABC-47B2-8508-34C3280F04CB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009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https://quizizz.com/admin/quiz/62949e16eb7031001d9fb0a5/36-social-behaviour?source=MainHeader&amp;page=FeaturedPage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28DF1-2ABC-47B2-8508-34C3280F04CB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09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19BEE-F146-4656-B8B3-BC391960E3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0501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mPrVMX8ACSE" TargetMode="External"/><Relationship Id="rId4" Type="http://schemas.openxmlformats.org/officeDocument/2006/relationships/hyperlink" Target="https://www.youtube.com/watch?v=XUMBoMD5Aw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eQgkaS0r2Lg-" TargetMode="External"/><Relationship Id="rId4" Type="http://schemas.openxmlformats.org/officeDocument/2006/relationships/hyperlink" Target="https://www.youtube.com/watch?v=MJvATG3bHb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g1VEwsI4Sl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PkWVGf2sfiw" TargetMode="External"/><Relationship Id="rId4" Type="http://schemas.openxmlformats.org/officeDocument/2006/relationships/hyperlink" Target="https://www.youtube.com/watch?v=IvkfpgjBt5k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gr-CpLNCYo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ADWSG_JtcEw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icaGIeOY9gc" TargetMode="Externa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2Q8FfyLLso" TargetMode="External"/><Relationship Id="rId2" Type="http://schemas.openxmlformats.org/officeDocument/2006/relationships/hyperlink" Target="http://video.nationalgeographic.com/video/weirdest-bees-dance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vG-QZOTc5_Q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-Blqi5qcGlE" TargetMode="External"/><Relationship Id="rId5" Type="http://schemas.openxmlformats.org/officeDocument/2006/relationships/hyperlink" Target="https://www.youtube.com/watch?v=bFDGPgXtK-U" TargetMode="External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jMhSfxL1sw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kzwAgTGCto" TargetMode="External"/><Relationship Id="rId2" Type="http://schemas.openxmlformats.org/officeDocument/2006/relationships/hyperlink" Target="https://www.youtube.com/watch?v=os1kwb2a4wk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cL4jnGTL1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3</a:t>
            </a:r>
          </a:p>
          <a:p>
            <a:r>
              <a:rPr lang="en-GB" dirty="0"/>
              <a:t>KA 6 – Social Behaviour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this subtopic, I will be able to:</a:t>
            </a:r>
          </a:p>
          <a:p>
            <a:pPr lvl="1"/>
            <a:r>
              <a:rPr lang="en-GB" dirty="0"/>
              <a:t>Name some species that live in social groups</a:t>
            </a:r>
          </a:p>
          <a:p>
            <a:pPr lvl="1"/>
            <a:r>
              <a:rPr lang="en-GB" dirty="0"/>
              <a:t>Describe the varied behaviours that animals demonstrate in social groups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576923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2F42851-A220-4585-9E92-C9DA01F1C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354" y="1196752"/>
            <a:ext cx="8169094" cy="539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 txBox="1">
            <a:spLocks/>
          </p:cNvSpPr>
          <p:nvPr/>
        </p:nvSpPr>
        <p:spPr bwMode="auto">
          <a:xfrm>
            <a:off x="250825" y="-31750"/>
            <a:ext cx="8856663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altLang="en-US" sz="2400" b="1" u="sng" dirty="0">
                <a:latin typeface="Comic Sans MS" pitchFamily="66" charset="0"/>
              </a:rPr>
              <a:t>Social Behaviour</a:t>
            </a:r>
            <a:endParaRPr lang="en-GB" altLang="en-US" b="1" u="sng" dirty="0">
              <a:latin typeface="Comic Sans MS" pitchFamily="66" charset="0"/>
            </a:endParaRPr>
          </a:p>
        </p:txBody>
      </p:sp>
      <p:sp>
        <p:nvSpPr>
          <p:cNvPr id="6147" name="Subtitle 1"/>
          <p:cNvSpPr txBox="1">
            <a:spLocks/>
          </p:cNvSpPr>
          <p:nvPr/>
        </p:nvSpPr>
        <p:spPr bwMode="auto">
          <a:xfrm>
            <a:off x="250825" y="1101725"/>
            <a:ext cx="5184775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800" dirty="0">
                <a:latin typeface="Comic Sans MS" pitchFamily="66" charset="0"/>
              </a:rPr>
              <a:t>Many animals live in social groups and have behaviours that are adapted to group living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28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800" dirty="0">
                <a:latin typeface="Comic Sans MS" pitchFamily="66" charset="0"/>
              </a:rPr>
              <a:t>These include:</a:t>
            </a:r>
          </a:p>
          <a:p>
            <a:pPr marL="742950" lvl="1" indent="-285750">
              <a:lnSpc>
                <a:spcPct val="115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GB" altLang="en-US" dirty="0">
                <a:latin typeface="Comic Sans MS" pitchFamily="66" charset="0"/>
              </a:rPr>
              <a:t>Social hierarchy</a:t>
            </a:r>
          </a:p>
          <a:p>
            <a:pPr marL="742950" lvl="1" indent="-285750">
              <a:lnSpc>
                <a:spcPct val="115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GB" altLang="en-US" dirty="0">
                <a:latin typeface="Comic Sans MS" pitchFamily="66" charset="0"/>
              </a:rPr>
              <a:t>Co-operative hunting</a:t>
            </a:r>
          </a:p>
          <a:p>
            <a:pPr marL="742950" lvl="1" indent="-285750">
              <a:lnSpc>
                <a:spcPct val="115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GB" altLang="en-US" dirty="0">
                <a:latin typeface="Comic Sans MS" pitchFamily="66" charset="0"/>
              </a:rPr>
              <a:t>Social defence</a:t>
            </a:r>
          </a:p>
        </p:txBody>
      </p:sp>
      <p:pic>
        <p:nvPicPr>
          <p:cNvPr id="6148" name="Picture 2" descr="A group of people walking down a road&#10;&#10;Description automatically gener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811200"/>
            <a:ext cx="3456384" cy="178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A picture containing outdoor, building, cat, person&#10;&#10;Description automatically gener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3" y="4141788"/>
            <a:ext cx="3810000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673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 txBox="1">
            <a:spLocks/>
          </p:cNvSpPr>
          <p:nvPr/>
        </p:nvSpPr>
        <p:spPr bwMode="auto">
          <a:xfrm>
            <a:off x="179388" y="188913"/>
            <a:ext cx="885666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altLang="en-US" sz="2400" b="1" u="sng" dirty="0">
                <a:latin typeface="Comic Sans MS" pitchFamily="66" charset="0"/>
              </a:rPr>
              <a:t>Social Hierarchy</a:t>
            </a:r>
            <a:br>
              <a:rPr lang="en-GB" altLang="en-US" dirty="0">
                <a:latin typeface="Comic Sans MS" pitchFamily="66" charset="0"/>
              </a:rPr>
            </a:br>
            <a:endParaRPr lang="en-GB" altLang="en-US" b="1" u="sng" dirty="0">
              <a:latin typeface="Comic Sans MS" pitchFamily="66" charset="0"/>
            </a:endParaRPr>
          </a:p>
        </p:txBody>
      </p:sp>
      <p:sp>
        <p:nvSpPr>
          <p:cNvPr id="8195" name="Subtitle 1"/>
          <p:cNvSpPr txBox="1">
            <a:spLocks noChangeArrowheads="1"/>
          </p:cNvSpPr>
          <p:nvPr/>
        </p:nvSpPr>
        <p:spPr bwMode="auto">
          <a:xfrm>
            <a:off x="250825" y="1052513"/>
            <a:ext cx="4821238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1600" dirty="0">
                <a:latin typeface="Comic Sans MS" pitchFamily="66" charset="0"/>
              </a:rPr>
              <a:t>In a social hierarchy, animals order themselves by rank (</a:t>
            </a:r>
            <a:r>
              <a:rPr lang="en-GB" altLang="en-US" sz="1600" u="sng" dirty="0">
                <a:latin typeface="Comic Sans MS" pitchFamily="66" charset="0"/>
              </a:rPr>
              <a:t>rank order</a:t>
            </a:r>
            <a:r>
              <a:rPr lang="en-GB" altLang="en-US" sz="1600" dirty="0">
                <a:latin typeface="Comic Sans MS" pitchFamily="66" charset="0"/>
              </a:rPr>
              <a:t>)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16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1600" dirty="0">
                <a:latin typeface="Comic Sans MS" pitchFamily="66" charset="0"/>
              </a:rPr>
              <a:t>This happens in a group with </a:t>
            </a:r>
            <a:r>
              <a:rPr lang="en-GB" altLang="en-US" sz="1600" u="sng" dirty="0">
                <a:latin typeface="Comic Sans MS" pitchFamily="66" charset="0"/>
              </a:rPr>
              <a:t>dominant and subordinate members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16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1600" dirty="0">
                <a:latin typeface="Comic Sans MS" pitchFamily="66" charset="0"/>
              </a:rPr>
              <a:t>Dominant animals carry out </a:t>
            </a:r>
            <a:r>
              <a:rPr lang="en-GB" altLang="en-US" sz="1600" u="sng" dirty="0">
                <a:latin typeface="Comic Sans MS" pitchFamily="66" charset="0"/>
              </a:rPr>
              <a:t>ritualistic (threat) displays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1600" dirty="0">
                <a:latin typeface="Comic Sans MS" pitchFamily="66" charset="0"/>
              </a:rPr>
              <a:t>Subordinate animals carry out </a:t>
            </a:r>
            <a:r>
              <a:rPr lang="en-GB" altLang="en-US" sz="1600" u="sng" dirty="0">
                <a:latin typeface="Comic Sans MS" pitchFamily="66" charset="0"/>
              </a:rPr>
              <a:t>appeasement behaviour to reduce conflict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16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1600" dirty="0">
                <a:latin typeface="Comic Sans MS" pitchFamily="66" charset="0"/>
              </a:rPr>
              <a:t>This increases the chances of the dominant animal’s favourable genes being passed on to offspring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16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1600" u="sng" dirty="0">
                <a:latin typeface="Comic Sans MS" pitchFamily="66" charset="0"/>
              </a:rPr>
              <a:t>Alliances are often formed to increase social status within the group</a:t>
            </a:r>
          </a:p>
        </p:txBody>
      </p:sp>
      <p:pic>
        <p:nvPicPr>
          <p:cNvPr id="8196" name="Picture 7" descr="Image result for pecking or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25699"/>
            <a:ext cx="3313112" cy="368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"/>
          <p:cNvSpPr txBox="1">
            <a:spLocks noChangeArrowheads="1"/>
          </p:cNvSpPr>
          <p:nvPr/>
        </p:nvSpPr>
        <p:spPr bwMode="auto">
          <a:xfrm>
            <a:off x="5051682" y="568140"/>
            <a:ext cx="33131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altLang="en-US" sz="1800" dirty="0">
                <a:hlinkClick r:id="rId4"/>
              </a:rPr>
              <a:t>https://www.youtube.com/watch?v=XUMBoMD5AwM</a:t>
            </a:r>
            <a:r>
              <a:rPr lang="en-GB" altLang="en-US" sz="1800" dirty="0"/>
              <a:t> – chickens</a:t>
            </a:r>
          </a:p>
          <a:p>
            <a:endParaRPr lang="en-GB" altLang="en-US" sz="1800" dirty="0"/>
          </a:p>
          <a:p>
            <a:r>
              <a:rPr lang="en-GB" altLang="en-US" sz="1800" dirty="0">
                <a:hlinkClick r:id="rId5"/>
              </a:rPr>
              <a:t>https://www.youtube.com/watch?v=mPrVMX8ACSE</a:t>
            </a:r>
            <a:r>
              <a:rPr lang="en-GB" altLang="en-US" sz="1800" dirty="0"/>
              <a:t> - monkeys</a:t>
            </a:r>
          </a:p>
          <a:p>
            <a:endParaRPr lang="en-GB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14511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 txBox="1">
            <a:spLocks/>
          </p:cNvSpPr>
          <p:nvPr/>
        </p:nvSpPr>
        <p:spPr bwMode="auto">
          <a:xfrm>
            <a:off x="179388" y="188913"/>
            <a:ext cx="885666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altLang="en-US" sz="2400" b="1" u="sng" dirty="0">
                <a:latin typeface="Comic Sans MS" pitchFamily="66" charset="0"/>
              </a:rPr>
              <a:t>Advantages of Social Hierarchies</a:t>
            </a:r>
          </a:p>
          <a:p>
            <a:pPr eaLnBrk="1" hangingPunct="1"/>
            <a:endParaRPr lang="en-GB" altLang="en-US" b="1" u="sng" dirty="0">
              <a:latin typeface="Comic Sans MS" pitchFamily="66" charset="0"/>
            </a:endParaRPr>
          </a:p>
        </p:txBody>
      </p:sp>
      <p:sp>
        <p:nvSpPr>
          <p:cNvPr id="9219" name="Subtitle 1"/>
          <p:cNvSpPr txBox="1">
            <a:spLocks noChangeArrowheads="1"/>
          </p:cNvSpPr>
          <p:nvPr/>
        </p:nvSpPr>
        <p:spPr bwMode="auto">
          <a:xfrm>
            <a:off x="250825" y="1052513"/>
            <a:ext cx="4821238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000" dirty="0">
                <a:latin typeface="Comic Sans MS" pitchFamily="66" charset="0"/>
              </a:rPr>
              <a:t>Aggression between individuals is mostly ritualistic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20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000" dirty="0">
                <a:latin typeface="Comic Sans MS" pitchFamily="66" charset="0"/>
              </a:rPr>
              <a:t>Real fighting is </a:t>
            </a:r>
            <a:r>
              <a:rPr lang="en-GB" altLang="en-US" sz="2000" u="sng" dirty="0">
                <a:latin typeface="Comic Sans MS" pitchFamily="66" charset="0"/>
              </a:rPr>
              <a:t>reduced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20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000" dirty="0">
                <a:latin typeface="Comic Sans MS" pitchFamily="66" charset="0"/>
              </a:rPr>
              <a:t>Serious injury is normally avoided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20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000" dirty="0">
                <a:latin typeface="Comic Sans MS" pitchFamily="66" charset="0"/>
              </a:rPr>
              <a:t>Energy is conserved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endParaRPr lang="en-GB" altLang="en-US" sz="2000" dirty="0">
              <a:latin typeface="Comic Sans MS" pitchFamily="66" charset="0"/>
            </a:endParaRP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000" dirty="0">
                <a:latin typeface="Comic Sans MS" pitchFamily="66" charset="0"/>
              </a:rPr>
              <a:t>Experienced leadership is guaranteed</a:t>
            </a:r>
          </a:p>
          <a:p>
            <a:pPr marL="342900" indent="-342900">
              <a:lnSpc>
                <a:spcPct val="115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GB" altLang="en-US" sz="2000" dirty="0">
                <a:latin typeface="Comic Sans MS" pitchFamily="66" charset="0"/>
              </a:rPr>
              <a:t>Most successful (powerful) organisms pass on their genes to the next generation</a:t>
            </a:r>
          </a:p>
        </p:txBody>
      </p:sp>
      <p:pic>
        <p:nvPicPr>
          <p:cNvPr id="9220" name="Picture 7" descr="Image result for wolves ritualistic displ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63" y="1484313"/>
            <a:ext cx="362743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5651500" y="4365625"/>
            <a:ext cx="29527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altLang="en-US" sz="1800" dirty="0">
                <a:hlinkClick r:id="rId4"/>
              </a:rPr>
              <a:t>https://www.youtube.com/watch?v=MJvATG3bHbo</a:t>
            </a:r>
            <a:r>
              <a:rPr lang="en-GB" altLang="en-US" sz="1800" dirty="0"/>
              <a:t> – wolves</a:t>
            </a:r>
          </a:p>
          <a:p>
            <a:endParaRPr lang="en-GB" altLang="en-US" sz="1800" dirty="0"/>
          </a:p>
          <a:p>
            <a:r>
              <a:rPr lang="en-GB" altLang="en-US" sz="1800" dirty="0">
                <a:hlinkClick r:id="rId5"/>
              </a:rPr>
              <a:t>https://www.youtube.com/watch?v=eQgkaS0r2Lg-</a:t>
            </a:r>
            <a:r>
              <a:rPr lang="en-GB" altLang="en-US" sz="1800" dirty="0"/>
              <a:t> monkeys</a:t>
            </a:r>
          </a:p>
          <a:p>
            <a:endParaRPr lang="en-GB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25499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Co-operative Hunting</a:t>
            </a: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10243" name="Subtitle 1"/>
          <p:cNvSpPr>
            <a:spLocks noGrp="1"/>
          </p:cNvSpPr>
          <p:nvPr>
            <p:ph sz="half" idx="1"/>
          </p:nvPr>
        </p:nvSpPr>
        <p:spPr>
          <a:xfrm>
            <a:off x="179388" y="1417638"/>
            <a:ext cx="5184775" cy="5323730"/>
          </a:xfrm>
        </p:spPr>
        <p:txBody>
          <a:bodyPr>
            <a:normAutofit fontScale="92500" lnSpcReduction="10000"/>
          </a:bodyPr>
          <a:lstStyle/>
          <a:p>
            <a:pPr marL="285750" indent="-285750" eaLnBrk="1" hangingPunct="1"/>
            <a:r>
              <a:rPr lang="en-GB" altLang="en-US" sz="2000" dirty="0">
                <a:latin typeface="Comic Sans MS" pitchFamily="66" charset="0"/>
              </a:rPr>
              <a:t>Some predatory animals work together to hunt</a:t>
            </a:r>
          </a:p>
          <a:p>
            <a:pPr marL="285750" indent="-285750" eaLnBrk="1" hangingPunct="1"/>
            <a:endParaRPr lang="en-GB" altLang="en-US" sz="2000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sz="2000" dirty="0">
                <a:latin typeface="Comic Sans MS" pitchFamily="66" charset="0"/>
              </a:rPr>
              <a:t>Examples are </a:t>
            </a:r>
            <a:r>
              <a:rPr lang="en-GB" altLang="en-US" sz="2000" dirty="0" err="1">
                <a:latin typeface="Comic Sans MS" pitchFamily="66" charset="0"/>
              </a:rPr>
              <a:t>orcs</a:t>
            </a:r>
            <a:r>
              <a:rPr lang="en-GB" altLang="en-US" sz="2000" dirty="0">
                <a:latin typeface="Comic Sans MS" pitchFamily="66" charset="0"/>
              </a:rPr>
              <a:t> in pods, wolves, and lions</a:t>
            </a:r>
          </a:p>
          <a:p>
            <a:pPr marL="285750" indent="-285750" eaLnBrk="1" hangingPunct="1"/>
            <a:endParaRPr lang="en-GB" altLang="en-US" sz="2000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sz="2000" dirty="0">
                <a:latin typeface="Comic Sans MS" pitchFamily="66" charset="0"/>
              </a:rPr>
              <a:t>Co-operative hunting allows larger prey to be hunted and caught</a:t>
            </a:r>
          </a:p>
          <a:p>
            <a:pPr marL="285750" indent="-285750" eaLnBrk="1" hangingPunct="1"/>
            <a:r>
              <a:rPr lang="en-GB" altLang="en-US" sz="2000" dirty="0">
                <a:latin typeface="Comic Sans MS" pitchFamily="66" charset="0"/>
              </a:rPr>
              <a:t>This improves survival chances of all the members</a:t>
            </a:r>
          </a:p>
          <a:p>
            <a:pPr marL="285750" indent="-285750" eaLnBrk="1" hangingPunct="1"/>
            <a:endParaRPr lang="en-GB" altLang="en-US" sz="2000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sz="2000" dirty="0">
                <a:latin typeface="Comic Sans MS" pitchFamily="66" charset="0"/>
              </a:rPr>
              <a:t>Dominant members get the best parts of the food</a:t>
            </a:r>
          </a:p>
          <a:p>
            <a:pPr marL="285750" indent="-285750" eaLnBrk="1" hangingPunct="1"/>
            <a:r>
              <a:rPr lang="en-GB" altLang="en-US" sz="2000" dirty="0">
                <a:latin typeface="Comic Sans MS" pitchFamily="66" charset="0"/>
              </a:rPr>
              <a:t>Subordinate members get more food than if they were foraging </a:t>
            </a:r>
            <a:r>
              <a:rPr lang="en-GB" altLang="en-US" sz="2000" u="sng" dirty="0">
                <a:latin typeface="Comic Sans MS" pitchFamily="66" charset="0"/>
              </a:rPr>
              <a:t>alone</a:t>
            </a:r>
          </a:p>
          <a:p>
            <a:pPr marL="285750" indent="-285750" eaLnBrk="1" hangingPunct="1"/>
            <a:r>
              <a:rPr lang="en-GB" altLang="en-US" sz="2000" u="sng" dirty="0">
                <a:latin typeface="Comic Sans MS" pitchFamily="66" charset="0"/>
              </a:rPr>
              <a:t>All animals use less energy than hunting individually</a:t>
            </a:r>
            <a:endParaRPr lang="en-GB" altLang="en-US" sz="3600" u="sng" dirty="0"/>
          </a:p>
        </p:txBody>
      </p:sp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6011863" y="2205038"/>
            <a:ext cx="2881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altLang="en-US" sz="1800" dirty="0">
                <a:hlinkClick r:id="rId2"/>
              </a:rPr>
              <a:t>https://www.youtube.com/watch?v=g1VEwsI4SlY</a:t>
            </a:r>
            <a:r>
              <a:rPr lang="en-GB" altLang="en-US" sz="1800" dirty="0"/>
              <a:t> </a:t>
            </a:r>
          </a:p>
        </p:txBody>
      </p:sp>
      <p:pic>
        <p:nvPicPr>
          <p:cNvPr id="10245" name="Picture 8" descr="Image result for killer wh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938" y="423863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0" descr="Image result for wolves hunting pa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938" y="3054350"/>
            <a:ext cx="2836862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94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Social Defence Strategies</a:t>
            </a: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11267" name="Subtitle 1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906963" cy="4857750"/>
          </a:xfrm>
        </p:spPr>
        <p:txBody>
          <a:bodyPr/>
          <a:lstStyle/>
          <a:p>
            <a:pPr marL="285750" indent="-285750" eaLnBrk="1" hangingPunct="1"/>
            <a:r>
              <a:rPr lang="en-GB" altLang="en-US" sz="1600" dirty="0">
                <a:latin typeface="Comic Sans MS" pitchFamily="66" charset="0"/>
              </a:rPr>
              <a:t>Groups take up specialised formations to protect their young when under attack</a:t>
            </a:r>
          </a:p>
          <a:p>
            <a:pPr marL="285750" indent="-285750" eaLnBrk="1" hangingPunct="1"/>
            <a:endParaRPr lang="en-GB" altLang="en-US" sz="1600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sz="1600" dirty="0">
                <a:latin typeface="Comic Sans MS" pitchFamily="66" charset="0"/>
              </a:rPr>
              <a:t>These strategies mean that some individuals can watch for predators while other forage for food</a:t>
            </a:r>
          </a:p>
          <a:p>
            <a:pPr marL="285750" indent="-285750" eaLnBrk="1" hangingPunct="1"/>
            <a:endParaRPr lang="en-GB" altLang="en-US" sz="1600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sz="1600" dirty="0">
                <a:latin typeface="Comic Sans MS" pitchFamily="66" charset="0"/>
              </a:rPr>
              <a:t>For example when birds are feeding, if a predator turns up an alarm call is given</a:t>
            </a:r>
          </a:p>
          <a:p>
            <a:pPr marL="285750" indent="-285750" eaLnBrk="1" hangingPunct="1"/>
            <a:r>
              <a:rPr lang="en-GB" altLang="en-US" sz="1600" dirty="0">
                <a:latin typeface="Comic Sans MS" pitchFamily="66" charset="0"/>
              </a:rPr>
              <a:t>The flock uses bunching and swirling tactics to confuse the predator</a:t>
            </a:r>
          </a:p>
          <a:p>
            <a:pPr marL="285750" indent="-285750" eaLnBrk="1" hangingPunct="1"/>
            <a:endParaRPr lang="en-GB" altLang="en-US" sz="1600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sz="1600" dirty="0">
                <a:latin typeface="Comic Sans MS" pitchFamily="66" charset="0"/>
              </a:rPr>
              <a:t>Musk ox form a group with young on the inside and mature males on the outside (mobbing)</a:t>
            </a:r>
            <a:endParaRPr lang="en-GB" altLang="en-US" dirty="0"/>
          </a:p>
        </p:txBody>
      </p:sp>
      <p:pic>
        <p:nvPicPr>
          <p:cNvPr id="11268" name="Picture 2" descr="A picture containing bird, grass, animal, small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8600"/>
            <a:ext cx="3348037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6" descr="Image result for MUSL OX MOBB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789363"/>
            <a:ext cx="3343275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5580063" y="2849563"/>
            <a:ext cx="31067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altLang="en-US" sz="1800" dirty="0">
                <a:hlinkClick r:id="rId4"/>
              </a:rPr>
              <a:t>https://www.youtube.com/watch?v=IvkfpgjBt5k</a:t>
            </a:r>
            <a:r>
              <a:rPr lang="en-GB" altLang="en-US" sz="1800" dirty="0"/>
              <a:t> </a:t>
            </a:r>
          </a:p>
        </p:txBody>
      </p:sp>
      <p:sp>
        <p:nvSpPr>
          <p:cNvPr id="11271" name="TextBox 10"/>
          <p:cNvSpPr txBox="1">
            <a:spLocks noChangeArrowheads="1"/>
          </p:cNvSpPr>
          <p:nvPr/>
        </p:nvSpPr>
        <p:spPr bwMode="auto">
          <a:xfrm>
            <a:off x="5732463" y="5813425"/>
            <a:ext cx="3106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altLang="en-US" sz="1800" dirty="0">
                <a:hlinkClick r:id="rId5"/>
              </a:rPr>
              <a:t>https://www.youtube.com/watch?v=PkWVGf2sfiw</a:t>
            </a:r>
            <a:r>
              <a:rPr lang="en-GB" alt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6205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this subtopic, I will be able to:</a:t>
            </a:r>
          </a:p>
          <a:p>
            <a:pPr lvl="1"/>
            <a:r>
              <a:rPr lang="en-GB" dirty="0"/>
              <a:t>Name some species that live in social groups</a:t>
            </a:r>
          </a:p>
          <a:p>
            <a:pPr lvl="1"/>
            <a:r>
              <a:rPr lang="en-GB" dirty="0"/>
              <a:t>Describe the varied behaviours that animals demonstrate in social groups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63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F4E4-650B-2F3C-8287-09419A0E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9F25-661F-CAD1-C006-5B7A2466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Give the students two post it notes.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 one they should write what they are confident about from the lesson.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 the other they should write something that they need to know more about.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509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812289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788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69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>Starter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E46676D-D03D-49AF-A7C7-4FF7247E68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699" y="1556792"/>
            <a:ext cx="8666601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0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69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Is there such a thing as a selfless good deed?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https://www.youtube.com/watch?v=jgr-CpLNCYo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5172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learn about altruism and kin selection </a:t>
            </a:r>
          </a:p>
        </p:txBody>
      </p:sp>
    </p:spTree>
    <p:extLst>
      <p:ext uri="{BB962C8B-B14F-4D97-AF65-F5344CB8AC3E}">
        <p14:creationId xmlns:p14="http://schemas.microsoft.com/office/powerpoint/2010/main" val="2901333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this subtopic, I will be able to:</a:t>
            </a:r>
          </a:p>
          <a:p>
            <a:pPr lvl="1"/>
            <a:r>
              <a:rPr lang="en-GB" dirty="0"/>
              <a:t>Explain altruism and give examples</a:t>
            </a:r>
          </a:p>
          <a:p>
            <a:pPr lvl="1"/>
            <a:r>
              <a:rPr lang="en-GB" dirty="0"/>
              <a:t>Explain kin selection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0891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Altruism</a:t>
            </a: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12291" name="Subtitle 1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906963" cy="5543550"/>
          </a:xfrm>
        </p:spPr>
        <p:txBody>
          <a:bodyPr>
            <a:normAutofit fontScale="92500" lnSpcReduction="10000"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Altruistic behaviour harms the </a:t>
            </a:r>
            <a:r>
              <a:rPr lang="en-GB" altLang="en-US" sz="2400" u="sng" dirty="0">
                <a:latin typeface="Comic Sans MS" panose="030F0702030302020204" pitchFamily="66" charset="0"/>
              </a:rPr>
              <a:t>donor</a:t>
            </a:r>
            <a:r>
              <a:rPr lang="en-GB" altLang="en-US" sz="2400" dirty="0">
                <a:latin typeface="Comic Sans MS" panose="030F0702030302020204" pitchFamily="66" charset="0"/>
              </a:rPr>
              <a:t> but benefits the </a:t>
            </a:r>
            <a:r>
              <a:rPr lang="en-GB" altLang="en-US" sz="2400" u="sng" dirty="0">
                <a:latin typeface="Comic Sans MS" panose="030F0702030302020204" pitchFamily="66" charset="0"/>
              </a:rPr>
              <a:t>recipient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Reciprocal altruism is common in social animals, where the </a:t>
            </a:r>
            <a:r>
              <a:rPr lang="en-GB" altLang="en-US" sz="2400" u="sng" dirty="0">
                <a:latin typeface="Comic Sans MS" panose="030F0702030302020204" pitchFamily="66" charset="0"/>
              </a:rPr>
              <a:t>roles of donor and recipient reverse at a later time</a:t>
            </a:r>
            <a:r>
              <a:rPr lang="en-GB" altLang="en-US" sz="2400" dirty="0">
                <a:latin typeface="Comic Sans MS" panose="030F0702030302020204" pitchFamily="66" charset="0"/>
              </a:rPr>
              <a:t> i.e. the favour is returned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This requires memory for favours and for cheats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The benefit to the recipient exceeds the cost to the donor</a:t>
            </a:r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5827713" y="6022975"/>
            <a:ext cx="29511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dirty="0">
                <a:hlinkClick r:id="rId2"/>
              </a:rPr>
              <a:t>https://www.youtube.com/watch?v=ADWSG_JtcEw</a:t>
            </a:r>
            <a:r>
              <a:rPr lang="en-GB" dirty="0"/>
              <a:t> </a:t>
            </a:r>
          </a:p>
        </p:txBody>
      </p:sp>
      <p:pic>
        <p:nvPicPr>
          <p:cNvPr id="12293" name="Picture 5" descr="Image result for vampire b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3" y="3705225"/>
            <a:ext cx="31083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 descr="Image result for altruism do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3" y="260350"/>
            <a:ext cx="3108325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Box 2"/>
          <p:cNvSpPr txBox="1">
            <a:spLocks noChangeArrowheads="1"/>
          </p:cNvSpPr>
          <p:nvPr/>
        </p:nvSpPr>
        <p:spPr bwMode="auto">
          <a:xfrm>
            <a:off x="5827713" y="2852738"/>
            <a:ext cx="3108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dirty="0">
                <a:hlinkClick r:id="rId5"/>
              </a:rPr>
              <a:t>https://www.youtube.com/watch?v=icaGIeOY9gc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8602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Kin Selection</a:t>
            </a: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8195" name="Subtitle 1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8489950" cy="5543550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0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Comic Sans MS" panose="030F0702030302020204" pitchFamily="66" charset="0"/>
              </a:rPr>
              <a:t>Altruistic behaviour can be quite common if they are related (kin)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0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Comic Sans MS" panose="030F0702030302020204" pitchFamily="66" charset="0"/>
              </a:rPr>
              <a:t>If they are related, kin selection can occur: </a:t>
            </a:r>
            <a:r>
              <a:rPr lang="en-GB" altLang="en-US" sz="2000" u="sng" dirty="0">
                <a:latin typeface="Comic Sans MS" panose="030F0702030302020204" pitchFamily="66" charset="0"/>
              </a:rPr>
              <a:t>increased chance of survival of shared genes </a:t>
            </a:r>
            <a:r>
              <a:rPr lang="en-GB" altLang="en-US" sz="2000" dirty="0">
                <a:latin typeface="Comic Sans MS" panose="030F0702030302020204" pitchFamily="66" charset="0"/>
              </a:rPr>
              <a:t>in the recipient’s offspring (current or future)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0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Comic Sans MS" panose="030F0702030302020204" pitchFamily="66" charset="0"/>
              </a:rPr>
              <a:t>Even if the donor is more likely to die as a result of their altruistic behaviour, some of their genes will survive in their kin so it is still useful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GB" altLang="en-US" dirty="0">
              <a:solidFill>
                <a:srgbClr val="898989"/>
              </a:solidFill>
            </a:endParaRPr>
          </a:p>
        </p:txBody>
      </p:sp>
      <p:pic>
        <p:nvPicPr>
          <p:cNvPr id="1331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4653135"/>
            <a:ext cx="8456612" cy="193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19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Prisoner’s Dilemma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/>
              <a:t>Two accomplices have been arrested on suspicion of robbing a bank together. They are placed in separate cells with no communication. The prosecutor makes the following offers:</a:t>
            </a:r>
          </a:p>
          <a:p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If you confess and your accomplice betrays you, you get 3 years in jail and they go free.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If they confess and you betray them, you go free and they get 3 years in jail.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You both betray each other and you both get two years in jail.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You both stay silent and you both get one year in jail.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67544" y="6093296"/>
            <a:ext cx="8208912" cy="6480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Do you betray or stay silent?</a:t>
            </a:r>
          </a:p>
        </p:txBody>
      </p:sp>
    </p:spTree>
    <p:extLst>
      <p:ext uri="{BB962C8B-B14F-4D97-AF65-F5344CB8AC3E}">
        <p14:creationId xmlns:p14="http://schemas.microsoft.com/office/powerpoint/2010/main" val="242923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2A88C-6950-3187-BA50-F0256030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77DFB-71D4-F7E0-DD38-DA667302F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747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71" y="2276872"/>
            <a:ext cx="8855268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788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531"/>
            <a:ext cx="8229600" cy="1143000"/>
          </a:xfrm>
        </p:spPr>
        <p:txBody>
          <a:bodyPr/>
          <a:lstStyle/>
          <a:p>
            <a:r>
              <a:rPr lang="en-GB" dirty="0"/>
              <a:t>Starter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3D9F48-E8F1-49DA-81B0-AC07987F1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052736"/>
            <a:ext cx="8003232" cy="563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0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be able to explain social insects and how they behave</a:t>
            </a:r>
          </a:p>
        </p:txBody>
      </p:sp>
    </p:spTree>
    <p:extLst>
      <p:ext uri="{BB962C8B-B14F-4D97-AF65-F5344CB8AC3E}">
        <p14:creationId xmlns:p14="http://schemas.microsoft.com/office/powerpoint/2010/main" val="2901333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this subtopic, I will be able to: </a:t>
            </a:r>
          </a:p>
          <a:p>
            <a:pPr lvl="1"/>
            <a:r>
              <a:rPr lang="en-GB" dirty="0"/>
              <a:t>Explain what a social insect is</a:t>
            </a:r>
          </a:p>
          <a:p>
            <a:pPr lvl="1"/>
            <a:r>
              <a:rPr lang="en-GB" dirty="0"/>
              <a:t>Name examples of social insects</a:t>
            </a:r>
          </a:p>
          <a:p>
            <a:pPr lvl="1"/>
            <a:r>
              <a:rPr lang="en-GB" dirty="0"/>
              <a:t>Describe the roles in colonies</a:t>
            </a:r>
          </a:p>
          <a:p>
            <a:pPr lvl="1"/>
            <a:r>
              <a:rPr lang="en-GB" dirty="0"/>
              <a:t>Explain the significance of the differing roles</a:t>
            </a:r>
          </a:p>
        </p:txBody>
      </p:sp>
    </p:spTree>
    <p:extLst>
      <p:ext uri="{BB962C8B-B14F-4D97-AF65-F5344CB8AC3E}">
        <p14:creationId xmlns:p14="http://schemas.microsoft.com/office/powerpoint/2010/main" val="3270891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498475" y="1752600"/>
            <a:ext cx="8466138" cy="4772025"/>
          </a:xfrm>
        </p:spPr>
        <p:txBody>
          <a:bodyPr/>
          <a:lstStyle/>
          <a:p>
            <a:pPr marL="446088" indent="-446088" eaLnBrk="1" hangingPunct="1"/>
            <a:r>
              <a:rPr lang="en-US" altLang="en-US" sz="2800"/>
              <a:t>In behavioural ecology a signal is a form of communication that causes a change in behaviour in another animal.</a:t>
            </a:r>
          </a:p>
          <a:p>
            <a:pPr marL="446088" indent="-446088" eaLnBrk="1" hangingPunct="1"/>
            <a:r>
              <a:rPr lang="en-US" altLang="en-US" sz="2800"/>
              <a:t>Social behaviour depends on signalling:</a:t>
            </a:r>
          </a:p>
          <a:p>
            <a:pPr marL="898525" lvl="1" indent="-441325"/>
            <a:r>
              <a:rPr lang="en-US" altLang="en-US" sz="2800"/>
              <a:t>sounds </a:t>
            </a:r>
          </a:p>
          <a:p>
            <a:pPr marL="898525" lvl="1" indent="-441325"/>
            <a:r>
              <a:rPr lang="en-US" altLang="en-US"/>
              <a:t>scents </a:t>
            </a:r>
          </a:p>
          <a:p>
            <a:pPr marL="898525" lvl="1" indent="-441325"/>
            <a:r>
              <a:rPr lang="en-US" altLang="en-US"/>
              <a:t>displays </a:t>
            </a:r>
          </a:p>
          <a:p>
            <a:pPr marL="898525" lvl="1" indent="-441325"/>
            <a:r>
              <a:rPr lang="en-US" altLang="en-US"/>
              <a:t>touches.</a:t>
            </a:r>
          </a:p>
          <a:p>
            <a:pPr marL="446088" indent="-446088" eaLnBrk="1" hangingPunct="1"/>
            <a:endParaRPr lang="en-US" altLang="en-US" sz="2800"/>
          </a:p>
          <a:p>
            <a:pPr marL="446088" indent="-446088" eaLnBrk="1" hangingPunct="1"/>
            <a:endParaRPr lang="en-US" altLang="en-US" sz="2800"/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title"/>
          </p:nvPr>
        </p:nvSpPr>
        <p:spPr>
          <a:xfrm>
            <a:off x="498475" y="381000"/>
            <a:ext cx="8302625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Complex social organization hinges on complex signaling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4852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Signalling</a:t>
            </a:r>
            <a:r>
              <a:rPr lang="en-US" altLang="en-US" dirty="0"/>
              <a:t> in bees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98450" y="1416050"/>
            <a:ext cx="8388350" cy="4025717"/>
          </a:xfrm>
        </p:spPr>
        <p:txBody>
          <a:bodyPr>
            <a:spAutoFit/>
          </a:bodyPr>
          <a:lstStyle/>
          <a:p>
            <a:pPr marL="446088" indent="-446088" eaLnBrk="1" hangingPunct="1"/>
            <a:r>
              <a:rPr lang="en-US" altLang="en-US" sz="2800" dirty="0"/>
              <a:t>Honeybees perform waggle dances that communicate the direction and distance of nectar to other members of the colony.</a:t>
            </a:r>
          </a:p>
          <a:p>
            <a:pPr marL="446088" indent="-446088" eaLnBrk="1" hangingPunct="1"/>
            <a:endParaRPr lang="en-US" altLang="en-US" sz="1800" dirty="0"/>
          </a:p>
          <a:p>
            <a:pPr marL="446088" indent="-446088" eaLnBrk="1" hangingPunct="1"/>
            <a:r>
              <a:rPr lang="en-US" altLang="en-US" sz="1800" dirty="0">
                <a:hlinkClick r:id="rId2"/>
              </a:rPr>
              <a:t>http://video.nationalgeographic.com/video/weirdest-bees-dance</a:t>
            </a:r>
            <a:endParaRPr lang="en-US" altLang="en-US" sz="1800" dirty="0"/>
          </a:p>
          <a:p>
            <a:pPr marL="446088" indent="-446088" eaLnBrk="1" hangingPunct="1"/>
            <a:endParaRPr lang="en-US" altLang="en-US" sz="1800" dirty="0"/>
          </a:p>
          <a:p>
            <a:pPr marL="446088" indent="-446088"/>
            <a:r>
              <a:rPr lang="en-GB" sz="1800" dirty="0">
                <a:hlinkClick r:id="rId3"/>
              </a:rPr>
              <a:t>https://www.youtube.com/watch?v=12Q8FfyLLso</a:t>
            </a:r>
            <a:r>
              <a:rPr lang="en-GB" sz="1800" dirty="0"/>
              <a:t> waggle dance short 3 </a:t>
            </a:r>
            <a:r>
              <a:rPr lang="en-GB" sz="1800" dirty="0" err="1"/>
              <a:t>mins</a:t>
            </a:r>
            <a:endParaRPr lang="en-GB" sz="1800" dirty="0"/>
          </a:p>
          <a:p>
            <a:pPr marL="0" indent="0" eaLnBrk="1" hangingPunct="1">
              <a:buNone/>
            </a:pPr>
            <a:endParaRPr lang="en-US" altLang="en-US" sz="2800" dirty="0"/>
          </a:p>
          <a:p>
            <a:pPr marL="446088" indent="-446088" eaLnBrk="1" hangingPunct="1"/>
            <a:endParaRPr lang="en-US" altLang="en-US" sz="2800" dirty="0"/>
          </a:p>
        </p:txBody>
      </p:sp>
      <p:sp>
        <p:nvSpPr>
          <p:cNvPr id="12292" name="Rectangle 1"/>
          <p:cNvSpPr>
            <a:spLocks noChangeArrowheads="1"/>
          </p:cNvSpPr>
          <p:nvPr/>
        </p:nvSpPr>
        <p:spPr bwMode="auto">
          <a:xfrm>
            <a:off x="766565" y="4581128"/>
            <a:ext cx="79202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GB" dirty="0">
                <a:hlinkClick r:id="rId4"/>
              </a:rPr>
              <a:t>https://www.youtube.com/watch?v=vG-QZOTc5_Q</a:t>
            </a:r>
            <a:endParaRPr lang="en-GB" dirty="0"/>
          </a:p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351196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Social Insects </a:t>
            </a:r>
            <a:br>
              <a:rPr lang="en-GB" altLang="en-US" sz="3200" dirty="0">
                <a:latin typeface="Comic Sans MS" pitchFamily="66" charset="0"/>
              </a:rPr>
            </a:b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8195" name="Subtitle 1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906963" cy="5616575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1600" dirty="0">
                <a:latin typeface="Comic Sans MS" panose="030F0702030302020204" pitchFamily="66" charset="0"/>
              </a:rPr>
              <a:t>Social insects include </a:t>
            </a:r>
            <a:r>
              <a:rPr lang="en-GB" altLang="en-US" sz="1600" u="sng" dirty="0">
                <a:latin typeface="Comic Sans MS" panose="030F0702030302020204" pitchFamily="66" charset="0"/>
              </a:rPr>
              <a:t>bees, wasps, termites, and ants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16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1600" dirty="0">
                <a:latin typeface="Comic Sans MS" panose="030F0702030302020204" pitchFamily="66" charset="0"/>
              </a:rPr>
              <a:t>These insects live in a colony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16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1600" dirty="0">
                <a:latin typeface="Comic Sans MS" panose="030F0702030302020204" pitchFamily="66" charset="0"/>
              </a:rPr>
              <a:t>Only some individuals can reproduce (</a:t>
            </a:r>
            <a:r>
              <a:rPr lang="en-GB" altLang="en-US" sz="1600" u="sng" dirty="0">
                <a:latin typeface="Comic Sans MS" panose="030F0702030302020204" pitchFamily="66" charset="0"/>
              </a:rPr>
              <a:t>queens and drones</a:t>
            </a:r>
            <a:r>
              <a:rPr lang="en-GB" altLang="en-US" sz="1600" dirty="0">
                <a:latin typeface="Comic Sans MS" panose="030F0702030302020204" pitchFamily="66" charset="0"/>
              </a:rPr>
              <a:t>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16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1600" dirty="0">
                <a:latin typeface="Comic Sans MS" panose="030F0702030302020204" pitchFamily="66" charset="0"/>
              </a:rPr>
              <a:t>Most members of the colony are </a:t>
            </a:r>
            <a:r>
              <a:rPr lang="en-GB" altLang="en-US" sz="1600" u="sng" dirty="0">
                <a:latin typeface="Comic Sans MS" panose="030F0702030302020204" pitchFamily="66" charset="0"/>
              </a:rPr>
              <a:t>sterile</a:t>
            </a:r>
            <a:r>
              <a:rPr lang="en-GB" altLang="en-US" sz="1600" dirty="0">
                <a:latin typeface="Comic Sans MS" panose="030F0702030302020204" pitchFamily="66" charset="0"/>
              </a:rPr>
              <a:t> workers who </a:t>
            </a:r>
            <a:r>
              <a:rPr lang="en-GB" altLang="en-US" sz="1600" u="sng" dirty="0">
                <a:latin typeface="Comic Sans MS" panose="030F0702030302020204" pitchFamily="66" charset="0"/>
              </a:rPr>
              <a:t>co-operate with close relatives to raise other close relatives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16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1600" dirty="0">
                <a:latin typeface="Comic Sans MS" panose="030F0702030302020204" pitchFamily="66" charset="0"/>
              </a:rPr>
              <a:t>Workers tend to </a:t>
            </a:r>
          </a:p>
          <a:p>
            <a:pPr marL="685800" lvl="1">
              <a:buFont typeface="Arial" panose="020B0604020202020204" pitchFamily="34" charset="0"/>
              <a:buChar char="•"/>
              <a:defRPr/>
            </a:pPr>
            <a:r>
              <a:rPr lang="en-GB" altLang="en-US" sz="1200" dirty="0">
                <a:latin typeface="Comic Sans MS" panose="030F0702030302020204" pitchFamily="66" charset="0"/>
              </a:rPr>
              <a:t>defend the hive</a:t>
            </a:r>
          </a:p>
          <a:p>
            <a:pPr marL="685800" lvl="1">
              <a:buFont typeface="Arial" panose="020B0604020202020204" pitchFamily="34" charset="0"/>
              <a:buChar char="•"/>
              <a:defRPr/>
            </a:pPr>
            <a:r>
              <a:rPr lang="en-GB" altLang="en-US" sz="1200" dirty="0">
                <a:latin typeface="Comic Sans MS" panose="030F0702030302020204" pitchFamily="66" charset="0"/>
              </a:rPr>
              <a:t>collect pollen/food</a:t>
            </a:r>
          </a:p>
          <a:p>
            <a:pPr marL="685800" lvl="1">
              <a:buFont typeface="Arial" panose="020B0604020202020204" pitchFamily="34" charset="0"/>
              <a:buChar char="•"/>
              <a:defRPr/>
            </a:pPr>
            <a:r>
              <a:rPr lang="en-GB" altLang="en-US" sz="1200" dirty="0">
                <a:latin typeface="Comic Sans MS" panose="030F0702030302020204" pitchFamily="66" charset="0"/>
              </a:rPr>
              <a:t>show other workers where to find food (e.g. waggle dance by bees)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16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1600" dirty="0">
                <a:latin typeface="Comic Sans MS" panose="030F0702030302020204" pitchFamily="66" charset="0"/>
              </a:rPr>
              <a:t>All of these activities increase the chance of </a:t>
            </a:r>
            <a:r>
              <a:rPr lang="en-GB" altLang="en-US" sz="1600" u="sng" dirty="0">
                <a:latin typeface="Comic Sans MS" panose="030F0702030302020204" pitchFamily="66" charset="0"/>
              </a:rPr>
              <a:t>survival of shared genes and is kin selection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GB" altLang="en-US" dirty="0">
              <a:solidFill>
                <a:srgbClr val="898989"/>
              </a:solidFill>
            </a:endParaRPr>
          </a:p>
        </p:txBody>
      </p:sp>
      <p:pic>
        <p:nvPicPr>
          <p:cNvPr id="14340" name="Picture 7" descr="Image result for term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463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9" descr="Image result for termite ne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5" y="2373313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5724525" y="5084763"/>
            <a:ext cx="3095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dirty="0">
                <a:hlinkClick r:id="rId5"/>
              </a:rPr>
              <a:t>https://www.youtube.com/watch?v=bFDGPgXtK-U</a:t>
            </a:r>
            <a:r>
              <a:rPr lang="en-GB" dirty="0"/>
              <a:t> </a:t>
            </a:r>
          </a:p>
        </p:txBody>
      </p:sp>
      <p:sp>
        <p:nvSpPr>
          <p:cNvPr id="14343" name="TextBox 2"/>
          <p:cNvSpPr txBox="1">
            <a:spLocks noChangeArrowheads="1"/>
          </p:cNvSpPr>
          <p:nvPr/>
        </p:nvSpPr>
        <p:spPr bwMode="auto">
          <a:xfrm>
            <a:off x="5724525" y="5876925"/>
            <a:ext cx="2962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dirty="0">
                <a:hlinkClick r:id="rId6"/>
              </a:rPr>
              <a:t>https://www.youtube.com/watch?v=-Blqi5qcGlE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7944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4500" y="1458913"/>
            <a:ext cx="8448675" cy="5065712"/>
          </a:xfrm>
        </p:spPr>
        <p:txBody>
          <a:bodyPr/>
          <a:lstStyle/>
          <a:p>
            <a:pPr marL="446088" indent="-446088">
              <a:lnSpc>
                <a:spcPct val="80000"/>
              </a:lnSpc>
              <a:defRPr/>
            </a:pPr>
            <a:r>
              <a:rPr lang="en-GB" altLang="en-US" sz="2800" b="1" u="sng" dirty="0">
                <a:ea typeface="MS Mincho" pitchFamily="49" charset="-128"/>
              </a:rPr>
              <a:t>Ecological importance </a:t>
            </a:r>
            <a:r>
              <a:rPr lang="en-GB" altLang="en-US" sz="2800" dirty="0">
                <a:ea typeface="MS Mincho" pitchFamily="49" charset="-128"/>
              </a:rPr>
              <a:t>— social insects are often </a:t>
            </a:r>
            <a:r>
              <a:rPr lang="en-GB" altLang="en-US" sz="2800" u="sng" dirty="0">
                <a:solidFill>
                  <a:srgbClr val="FF0000"/>
                </a:solidFill>
                <a:ea typeface="MS Mincho" pitchFamily="49" charset="-128"/>
              </a:rPr>
              <a:t>keystone species </a:t>
            </a:r>
            <a:r>
              <a:rPr lang="en-GB" altLang="en-US" sz="2800" dirty="0">
                <a:ea typeface="MS Mincho" pitchFamily="49" charset="-128"/>
              </a:rPr>
              <a:t>within their ecosystems.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GB" altLang="en-US" sz="2800" dirty="0">
                <a:ea typeface="MS Mincho" pitchFamily="49" charset="-128"/>
              </a:rPr>
              <a:t> </a:t>
            </a:r>
          </a:p>
          <a:p>
            <a:pPr marL="446088" indent="-446088">
              <a:lnSpc>
                <a:spcPct val="80000"/>
              </a:lnSpc>
              <a:defRPr/>
            </a:pPr>
            <a:r>
              <a:rPr lang="en-GB" altLang="en-US" sz="2800" dirty="0">
                <a:ea typeface="MS Mincho" pitchFamily="49" charset="-128"/>
              </a:rPr>
              <a:t>Some species are of </a:t>
            </a:r>
            <a:r>
              <a:rPr lang="en-GB" altLang="en-US" sz="2800" b="1" u="sng" dirty="0">
                <a:ea typeface="MS Mincho" pitchFamily="49" charset="-128"/>
              </a:rPr>
              <a:t>economic importance </a:t>
            </a:r>
            <a:r>
              <a:rPr lang="en-GB" altLang="en-US" sz="2800" dirty="0">
                <a:ea typeface="MS Mincho" pitchFamily="49" charset="-128"/>
              </a:rPr>
              <a:t>to humans providing ecosystem services such as </a:t>
            </a:r>
            <a:r>
              <a:rPr lang="en-GB" altLang="en-US" sz="2800" u="sng" dirty="0">
                <a:solidFill>
                  <a:srgbClr val="FF0000"/>
                </a:solidFill>
                <a:ea typeface="MS Mincho" pitchFamily="49" charset="-128"/>
              </a:rPr>
              <a:t>pollination</a:t>
            </a:r>
            <a:r>
              <a:rPr lang="en-GB" altLang="en-US" sz="2800" dirty="0">
                <a:ea typeface="MS Mincho" pitchFamily="49" charset="-128"/>
              </a:rPr>
              <a:t> and </a:t>
            </a:r>
            <a:r>
              <a:rPr lang="en-GB" altLang="en-US" sz="2800" u="sng" dirty="0">
                <a:solidFill>
                  <a:srgbClr val="FF0000"/>
                </a:solidFill>
                <a:ea typeface="MS Mincho" pitchFamily="49" charset="-128"/>
              </a:rPr>
              <a:t>pest control</a:t>
            </a:r>
            <a:r>
              <a:rPr lang="en-GB" altLang="en-US" sz="2800" dirty="0">
                <a:ea typeface="MS Mincho" pitchFamily="49" charset="-128"/>
              </a:rPr>
              <a:t>. 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4000" dirty="0">
                <a:ea typeface="MS Mincho" pitchFamily="49" charset="-128"/>
              </a:rPr>
              <a:t> Social insects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55635372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B889A-EAC6-888F-B29B-4BF9B2BC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24AE9-B50E-08FD-E515-41A3A8594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88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47601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788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321"/>
            <a:ext cx="8229600" cy="567001"/>
          </a:xfrm>
        </p:spPr>
        <p:txBody>
          <a:bodyPr>
            <a:normAutofit fontScale="90000"/>
          </a:bodyPr>
          <a:lstStyle/>
          <a:p>
            <a:r>
              <a:rPr lang="en-GB" dirty="0"/>
              <a:t>Starter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4C10F9-1C11-4C94-9991-F6382CEF2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" y="548680"/>
            <a:ext cx="9144000" cy="639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0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ED289-D689-4B35-AC02-B4B7CD3EE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E04E897E-5739-4546-8E95-BD9CBC402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1780"/>
            <a:ext cx="8229600" cy="247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95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learn about primate behaviour</a:t>
            </a:r>
          </a:p>
        </p:txBody>
      </p:sp>
    </p:spTree>
    <p:extLst>
      <p:ext uri="{BB962C8B-B14F-4D97-AF65-F5344CB8AC3E}">
        <p14:creationId xmlns:p14="http://schemas.microsoft.com/office/powerpoint/2010/main" val="2901333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this subtopic, I will be able to: </a:t>
            </a:r>
          </a:p>
          <a:p>
            <a:pPr lvl="1"/>
            <a:r>
              <a:rPr lang="en-GB" dirty="0"/>
              <a:t>Explain what is meant by parental care</a:t>
            </a:r>
          </a:p>
          <a:p>
            <a:pPr lvl="1"/>
            <a:r>
              <a:rPr lang="en-GB" dirty="0"/>
              <a:t>Give examples of primates that demonstrate parental care</a:t>
            </a:r>
          </a:p>
          <a:p>
            <a:pPr lvl="1"/>
            <a:r>
              <a:rPr lang="en-GB" dirty="0"/>
              <a:t>Explain what is meant by social hierarchy</a:t>
            </a:r>
          </a:p>
          <a:p>
            <a:pPr lvl="1"/>
            <a:r>
              <a:rPr lang="en-GB" dirty="0"/>
              <a:t>Give examples of learned social behaviours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0891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Primate Behaviour</a:t>
            </a:r>
            <a:br>
              <a:rPr lang="en-GB" altLang="en-US" sz="3200" dirty="0">
                <a:latin typeface="Comic Sans MS" pitchFamily="66" charset="0"/>
              </a:rPr>
            </a:b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8195" name="Subtitle 1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906963" cy="5616575"/>
          </a:xfrm>
        </p:spPr>
        <p:txBody>
          <a:bodyPr>
            <a:normAutofit fontScale="92500"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Primates are a group of species that are placental mammals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They include lemurs, monkeys, apes, and humans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Primates have a </a:t>
            </a:r>
            <a:r>
              <a:rPr lang="en-GB" altLang="en-US" sz="2400" u="sng" dirty="0">
                <a:latin typeface="Comic Sans MS" panose="030F0702030302020204" pitchFamily="66" charset="0"/>
              </a:rPr>
              <a:t>long period of parental care</a:t>
            </a:r>
            <a:r>
              <a:rPr lang="en-GB" altLang="en-US" sz="2400" dirty="0">
                <a:latin typeface="Comic Sans MS" panose="030F0702030302020204" pitchFamily="66" charset="0"/>
              </a:rPr>
              <a:t> to allow parents to teach offspring about </a:t>
            </a:r>
            <a:r>
              <a:rPr lang="en-GB" altLang="en-US" sz="2400" u="sng" dirty="0">
                <a:latin typeface="Comic Sans MS" panose="030F0702030302020204" pitchFamily="66" charset="0"/>
              </a:rPr>
              <a:t>complex social behaviour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For this reason, the number of offspring produced is small and they are almost helpless when born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GB" altLang="en-US" dirty="0">
              <a:solidFill>
                <a:srgbClr val="898989"/>
              </a:solidFill>
            </a:endParaRPr>
          </a:p>
        </p:txBody>
      </p:sp>
      <p:pic>
        <p:nvPicPr>
          <p:cNvPr id="15364" name="Picture 2" descr="Image result for lemu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68538"/>
            <a:ext cx="356235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483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85D1-CFA2-49B8-900C-6A65969D2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3C11C-922D-4777-94ED-0366395B21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Primates learn how to:</a:t>
            </a:r>
          </a:p>
          <a:p>
            <a:pPr marL="685800" lvl="1">
              <a:defRPr/>
            </a:pPr>
            <a:r>
              <a:rPr lang="en-GB" altLang="en-US" dirty="0">
                <a:latin typeface="Comic Sans MS" panose="030F0702030302020204" pitchFamily="66" charset="0"/>
              </a:rPr>
              <a:t>Groom</a:t>
            </a:r>
          </a:p>
          <a:p>
            <a:pPr marL="685800" lvl="1">
              <a:defRPr/>
            </a:pPr>
            <a:r>
              <a:rPr lang="en-GB" altLang="en-US" dirty="0">
                <a:latin typeface="Comic Sans MS" panose="030F0702030302020204" pitchFamily="66" charset="0"/>
              </a:rPr>
              <a:t>Make appropriate facial expressions</a:t>
            </a:r>
          </a:p>
          <a:p>
            <a:pPr marL="685800" lvl="1">
              <a:defRPr/>
            </a:pPr>
            <a:r>
              <a:rPr lang="en-GB" altLang="en-US" dirty="0">
                <a:latin typeface="Comic Sans MS" panose="030F0702030302020204" pitchFamily="66" charset="0"/>
              </a:rPr>
              <a:t>Make the correct body postures/sexual presentations</a:t>
            </a:r>
          </a:p>
          <a:p>
            <a:pPr marL="685800" lvl="1">
              <a:defRPr/>
            </a:pPr>
            <a:r>
              <a:rPr lang="en-GB" altLang="en-US" dirty="0">
                <a:latin typeface="Comic Sans MS" panose="030F0702030302020204" pitchFamily="66" charset="0"/>
              </a:rPr>
              <a:t>Hunt and forage</a:t>
            </a:r>
          </a:p>
          <a:p>
            <a:endParaRPr lang="en-GB" dirty="0"/>
          </a:p>
        </p:txBody>
      </p:sp>
      <p:pic>
        <p:nvPicPr>
          <p:cNvPr id="5" name="Content Placeholder 4" descr="Image result for apes grooming">
            <a:extLst>
              <a:ext uri="{FF2B5EF4-FFF2-40B4-BE49-F238E27FC236}">
                <a16:creationId xmlns:a16="http://schemas.microsoft.com/office/drawing/2014/main" id="{C2843A6C-0FCC-4063-A828-25917E10EF7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67730"/>
            <a:ext cx="3837030" cy="241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8BD4412B-F7B4-4860-AD97-5FF89C3F3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048" y="5085184"/>
            <a:ext cx="35353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dirty="0">
                <a:hlinkClick r:id="rId3"/>
              </a:rPr>
              <a:t>https://www.youtube.com/watch?v=BjMhSfxL1sw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8872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Primates and Social Hierarchy</a:t>
            </a:r>
            <a:br>
              <a:rPr lang="en-GB" altLang="en-US" sz="3200" dirty="0">
                <a:latin typeface="Comic Sans MS" pitchFamily="66" charset="0"/>
              </a:rPr>
            </a:b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16387" name="Subtitle 1"/>
          <p:cNvSpPr>
            <a:spLocks noGrp="1"/>
          </p:cNvSpPr>
          <p:nvPr>
            <p:ph sz="half" idx="1"/>
          </p:nvPr>
        </p:nvSpPr>
        <p:spPr>
          <a:xfrm>
            <a:off x="427037" y="1123669"/>
            <a:ext cx="4906963" cy="5185321"/>
          </a:xfrm>
        </p:spPr>
        <p:txBody>
          <a:bodyPr>
            <a:normAutofit fontScale="92500" lnSpcReduction="20000"/>
          </a:bodyPr>
          <a:lstStyle/>
          <a:p>
            <a:pPr marL="285750" indent="-285750" eaLnBrk="1" hangingPunct="1"/>
            <a:r>
              <a:rPr lang="en-GB" altLang="en-US" dirty="0">
                <a:latin typeface="Comic Sans MS" pitchFamily="66" charset="0"/>
              </a:rPr>
              <a:t>Complex social behaviour supports the social hierarchy in the group</a:t>
            </a:r>
          </a:p>
          <a:p>
            <a:pPr marL="285750" indent="-285750" eaLnBrk="1" hangingPunct="1"/>
            <a:endParaRPr lang="en-GB" altLang="en-US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dirty="0">
                <a:latin typeface="Comic Sans MS" pitchFamily="66" charset="0"/>
              </a:rPr>
              <a:t>Conflict is </a:t>
            </a:r>
            <a:r>
              <a:rPr lang="en-GB" altLang="en-US" u="sng" dirty="0">
                <a:latin typeface="Comic Sans MS" pitchFamily="66" charset="0"/>
              </a:rPr>
              <a:t>reduced</a:t>
            </a:r>
            <a:r>
              <a:rPr lang="en-GB" altLang="en-US" dirty="0">
                <a:latin typeface="Comic Sans MS" pitchFamily="66" charset="0"/>
              </a:rPr>
              <a:t> by using:</a:t>
            </a:r>
          </a:p>
          <a:p>
            <a:pPr marL="685800" lvl="1"/>
            <a:r>
              <a:rPr lang="en-GB" altLang="en-US" u="sng" dirty="0">
                <a:latin typeface="Comic Sans MS" pitchFamily="66" charset="0"/>
              </a:rPr>
              <a:t>ritualistic displays</a:t>
            </a:r>
            <a:r>
              <a:rPr lang="en-GB" altLang="en-US" dirty="0">
                <a:latin typeface="Comic Sans MS" pitchFamily="66" charset="0"/>
              </a:rPr>
              <a:t> from dominant animals</a:t>
            </a:r>
          </a:p>
          <a:p>
            <a:pPr marL="685800" lvl="1"/>
            <a:r>
              <a:rPr lang="en-GB" altLang="en-US" u="sng" dirty="0">
                <a:latin typeface="Comic Sans MS" pitchFamily="66" charset="0"/>
              </a:rPr>
              <a:t>appeasement behaviour</a:t>
            </a:r>
            <a:r>
              <a:rPr lang="en-GB" altLang="en-US" dirty="0">
                <a:latin typeface="Comic Sans MS" pitchFamily="66" charset="0"/>
              </a:rPr>
              <a:t> from subordinate animals</a:t>
            </a:r>
          </a:p>
          <a:p>
            <a:pPr marL="285750" indent="-285750" eaLnBrk="1" hangingPunct="1"/>
            <a:endParaRPr lang="en-GB" altLang="en-US" dirty="0">
              <a:latin typeface="Comic Sans MS" pitchFamily="66" charset="0"/>
            </a:endParaRPr>
          </a:p>
          <a:p>
            <a:pPr marL="285750" indent="-285750" eaLnBrk="1" hangingPunct="1"/>
            <a:r>
              <a:rPr lang="en-GB" altLang="en-US" dirty="0">
                <a:latin typeface="Comic Sans MS" pitchFamily="66" charset="0"/>
              </a:rPr>
              <a:t>Alliances form between individuals which are often used to </a:t>
            </a:r>
            <a:r>
              <a:rPr lang="en-GB" altLang="en-US" u="sng" dirty="0">
                <a:latin typeface="Comic Sans MS" pitchFamily="66" charset="0"/>
              </a:rPr>
              <a:t>increase social status</a:t>
            </a:r>
            <a:r>
              <a:rPr lang="en-GB" altLang="en-US" dirty="0">
                <a:latin typeface="Comic Sans MS" pitchFamily="66" charset="0"/>
              </a:rPr>
              <a:t> within the group</a:t>
            </a:r>
          </a:p>
          <a:p>
            <a:pPr marL="285750" indent="-285750" eaLnBrk="1" hangingPunct="1"/>
            <a:endParaRPr lang="en-GB" altLang="en-US" sz="1600" dirty="0">
              <a:latin typeface="Comic Sans MS" pitchFamily="66" charset="0"/>
            </a:endParaRPr>
          </a:p>
        </p:txBody>
      </p: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6012039" y="4490853"/>
            <a:ext cx="28797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dirty="0">
                <a:hlinkClick r:id="rId2"/>
              </a:rPr>
              <a:t>https://www.youtube.com/watch?v=os1kwb2a4wk</a:t>
            </a:r>
            <a:r>
              <a:rPr lang="en-GB" dirty="0"/>
              <a:t> </a:t>
            </a:r>
          </a:p>
        </p:txBody>
      </p:sp>
      <p:sp>
        <p:nvSpPr>
          <p:cNvPr id="16390" name="TextBox 3"/>
          <p:cNvSpPr txBox="1">
            <a:spLocks noChangeArrowheads="1"/>
          </p:cNvSpPr>
          <p:nvPr/>
        </p:nvSpPr>
        <p:spPr bwMode="auto">
          <a:xfrm>
            <a:off x="6012039" y="5270316"/>
            <a:ext cx="2673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GB" dirty="0">
                <a:hlinkClick r:id="rId3"/>
              </a:rPr>
              <a:t>https://www.youtube.com/watch?v=JkzwAgTGCto</a:t>
            </a:r>
            <a:r>
              <a:rPr lang="en-GB" dirty="0"/>
              <a:t> </a:t>
            </a:r>
          </a:p>
        </p:txBody>
      </p:sp>
      <p:pic>
        <p:nvPicPr>
          <p:cNvPr id="16391" name="Picture 2" descr="Image result for apes groom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87" y="1756873"/>
            <a:ext cx="2511425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5953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sz="2400" b="1" u="sng" dirty="0">
                <a:latin typeface="Comic Sans MS" pitchFamily="66" charset="0"/>
              </a:rPr>
              <a:t>Primates and Social Hierarchy</a:t>
            </a:r>
            <a:br>
              <a:rPr lang="en-GB" altLang="en-US" sz="3200" dirty="0">
                <a:latin typeface="Comic Sans MS" pitchFamily="66" charset="0"/>
              </a:rPr>
            </a:br>
            <a:endParaRPr lang="en-GB" altLang="en-US" sz="3200" b="1" u="sng" dirty="0">
              <a:latin typeface="Comic Sans MS" pitchFamily="66" charset="0"/>
            </a:endParaRPr>
          </a:p>
        </p:txBody>
      </p:sp>
      <p:sp>
        <p:nvSpPr>
          <p:cNvPr id="16387" name="Subtitle 1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8558213" cy="5616575"/>
          </a:xfrm>
        </p:spPr>
        <p:txBody>
          <a:bodyPr>
            <a:normAutofit/>
          </a:bodyPr>
          <a:lstStyle/>
          <a:p>
            <a:r>
              <a:rPr lang="en-GB" altLang="en-US" sz="2400" dirty="0">
                <a:latin typeface="Comic Sans MS" pitchFamily="66" charset="0"/>
              </a:rPr>
              <a:t>Grooming reduces tension within a group and is often reciprocal</a:t>
            </a:r>
          </a:p>
          <a:p>
            <a:pPr marL="285750" indent="-285750" eaLnBrk="1" hangingPunct="1"/>
            <a:r>
              <a:rPr lang="en-GB" altLang="en-US" sz="2400" dirty="0">
                <a:latin typeface="Comic Sans MS" pitchFamily="66" charset="0"/>
              </a:rPr>
              <a:t>It improves hygiene by removing fleas, scabs, and plant material from the other’s body</a:t>
            </a:r>
          </a:p>
          <a:p>
            <a:pPr marL="285750" indent="-285750" eaLnBrk="1" hangingPunct="1"/>
            <a:r>
              <a:rPr lang="en-GB" altLang="en-US" sz="2400" dirty="0">
                <a:latin typeface="Comic Sans MS" pitchFamily="66" charset="0"/>
              </a:rPr>
              <a:t>It is used to </a:t>
            </a:r>
            <a:r>
              <a:rPr lang="en-GB" altLang="en-US" sz="2400" u="sng" dirty="0">
                <a:latin typeface="Comic Sans MS" pitchFamily="66" charset="0"/>
              </a:rPr>
              <a:t>form alliances to increase social status </a:t>
            </a:r>
          </a:p>
          <a:p>
            <a:pPr marL="285750" indent="-285750" eaLnBrk="1" hangingPunct="1"/>
            <a:r>
              <a:rPr lang="en-GB" altLang="en-US" sz="2400" dirty="0">
                <a:latin typeface="Comic Sans MS" pitchFamily="66" charset="0"/>
              </a:rPr>
              <a:t>After threat displays, appeasement is often done by showing submissive behaviour, closing eyes, showing vulnerable parts etc.</a:t>
            </a:r>
          </a:p>
        </p:txBody>
      </p:sp>
    </p:spTree>
    <p:extLst>
      <p:ext uri="{BB962C8B-B14F-4D97-AF65-F5344CB8AC3E}">
        <p14:creationId xmlns:p14="http://schemas.microsoft.com/office/powerpoint/2010/main" val="28326622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/>
              <a:t>Dominance hierarchies and reconciliation behaviour in chimpanzees</a:t>
            </a:r>
            <a:endParaRPr lang="en-US" altLang="en-US" sz="3400" b="1">
              <a:solidFill>
                <a:schemeClr val="tx1"/>
              </a:solidFill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446088" indent="-446088" eaLnBrk="1" hangingPunct="1">
              <a:lnSpc>
                <a:spcPct val="95000"/>
              </a:lnSpc>
            </a:pPr>
            <a:r>
              <a:rPr lang="en-US" altLang="en-US" sz="2800"/>
              <a:t>Dr Jane Goodall is one of the world's best-known biologists.</a:t>
            </a:r>
          </a:p>
          <a:p>
            <a:pPr marL="446088" indent="-446088" eaLnBrk="1" hangingPunct="1">
              <a:lnSpc>
                <a:spcPct val="95000"/>
              </a:lnSpc>
            </a:pPr>
            <a:r>
              <a:rPr lang="en-US" altLang="en-US" sz="2800"/>
              <a:t>She has studied the behaviour of chimpanzees in their natural habitat, in East Africa, since the early 1960s.</a:t>
            </a:r>
          </a:p>
        </p:txBody>
      </p:sp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4572000" y="4797425"/>
            <a:ext cx="4046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GB" altLang="en-US" sz="1400"/>
              <a:t>© The Jane Goodall Institute/Hugo Van Lawick</a:t>
            </a:r>
            <a:r>
              <a:rPr lang="en-GB" altLang="en-US"/>
              <a:t> </a:t>
            </a:r>
          </a:p>
        </p:txBody>
      </p:sp>
      <p:pic>
        <p:nvPicPr>
          <p:cNvPr id="19461" name="Content Placeholder 6" descr="AP0170_8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133600"/>
            <a:ext cx="4038600" cy="2624138"/>
          </a:xfrm>
        </p:spPr>
      </p:pic>
    </p:spTree>
    <p:extLst>
      <p:ext uri="{BB962C8B-B14F-4D97-AF65-F5344CB8AC3E}">
        <p14:creationId xmlns:p14="http://schemas.microsoft.com/office/powerpoint/2010/main" val="2125429897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050"/>
          <p:cNvSpPr>
            <a:spLocks noGrp="1" noChangeArrowheads="1"/>
          </p:cNvSpPr>
          <p:nvPr>
            <p:ph type="body" sz="half" idx="1"/>
          </p:nvPr>
        </p:nvSpPr>
        <p:spPr>
          <a:xfrm>
            <a:off x="385763" y="692150"/>
            <a:ext cx="8218487" cy="2654300"/>
          </a:xfrm>
        </p:spPr>
        <p:txBody>
          <a:bodyPr>
            <a:spAutoFit/>
          </a:bodyPr>
          <a:lstStyle/>
          <a:p>
            <a:pPr marL="446088" indent="-446088" eaLnBrk="1" hangingPunct="1"/>
            <a:r>
              <a:rPr lang="en-US" altLang="en-US" sz="2800"/>
              <a:t>Dr Goodall’s research indicates that dominance hierarchies and reconciliation behaviours are integral parts of the lives of many primates, for example a chimpanzee that has threatened another member of its group may use a hand gesture to invite reconciliation. </a:t>
            </a:r>
          </a:p>
        </p:txBody>
      </p:sp>
      <p:pic>
        <p:nvPicPr>
          <p:cNvPr id="20483" name="Picture 2" descr="IMG_8358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4221163"/>
            <a:ext cx="3429000" cy="2411412"/>
          </a:xfrm>
          <a:noFill/>
        </p:spPr>
      </p:pic>
      <p:sp>
        <p:nvSpPr>
          <p:cNvPr id="20484" name="Text Box 8"/>
          <p:cNvSpPr txBox="1">
            <a:spLocks noChangeArrowheads="1"/>
          </p:cNvSpPr>
          <p:nvPr/>
        </p:nvSpPr>
        <p:spPr bwMode="auto">
          <a:xfrm>
            <a:off x="3059113" y="6381750"/>
            <a:ext cx="76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200" b="1" noProof="1"/>
              <a:t>©</a:t>
            </a:r>
            <a:r>
              <a:rPr lang="en-GB" altLang="en-US" sz="1200" b="1"/>
              <a:t> RZSS</a:t>
            </a:r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9300290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Ethogram of social behaviour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94075" cy="4530725"/>
          </a:xfrm>
        </p:spPr>
        <p:txBody>
          <a:bodyPr/>
          <a:lstStyle/>
          <a:p>
            <a:r>
              <a:rPr lang="en-GB" sz="2400"/>
              <a:t>An ethogram is a list of all the different observed behaviours shown by an animal.</a:t>
            </a:r>
          </a:p>
          <a:p>
            <a:r>
              <a:rPr lang="en-GB" sz="2400"/>
              <a:t>The ethogram shows some of the expressions or behaviours of a subordinate individual.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595438"/>
            <a:ext cx="5184775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755650" y="21336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69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557535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By the end of this subtopic, I will be able to:</a:t>
            </a:r>
          </a:p>
          <a:p>
            <a:pPr lvl="1"/>
            <a:r>
              <a:rPr lang="en-GB" dirty="0"/>
              <a:t>Name some species that live in social groups</a:t>
            </a:r>
          </a:p>
          <a:p>
            <a:pPr lvl="1"/>
            <a:r>
              <a:rPr lang="en-GB" dirty="0"/>
              <a:t>Describe the varied behaviours that animals demonstrate in social groups</a:t>
            </a:r>
          </a:p>
          <a:p>
            <a:pPr lvl="1"/>
            <a:r>
              <a:rPr lang="en-GB" dirty="0"/>
              <a:t>Explain altruism and give examples</a:t>
            </a:r>
          </a:p>
          <a:p>
            <a:pPr lvl="1"/>
            <a:r>
              <a:rPr lang="en-GB" dirty="0"/>
              <a:t>Explain kin selection</a:t>
            </a:r>
          </a:p>
          <a:p>
            <a:pPr lvl="1"/>
            <a:r>
              <a:rPr lang="en-GB" dirty="0"/>
              <a:t>Explain what a social insect is</a:t>
            </a:r>
          </a:p>
          <a:p>
            <a:pPr lvl="1"/>
            <a:r>
              <a:rPr lang="en-GB" dirty="0"/>
              <a:t>Name examples of social insects</a:t>
            </a:r>
          </a:p>
          <a:p>
            <a:pPr lvl="1"/>
            <a:r>
              <a:rPr lang="en-GB" dirty="0"/>
              <a:t>Describe the roles in colonies</a:t>
            </a:r>
          </a:p>
          <a:p>
            <a:pPr lvl="1"/>
            <a:r>
              <a:rPr lang="en-GB" dirty="0"/>
              <a:t>Explain the significance of the differing roles</a:t>
            </a:r>
          </a:p>
          <a:p>
            <a:pPr lvl="1"/>
            <a:r>
              <a:rPr lang="en-GB" dirty="0"/>
              <a:t>Explain what is meant by parental care</a:t>
            </a:r>
          </a:p>
          <a:p>
            <a:pPr lvl="1"/>
            <a:r>
              <a:rPr lang="en-GB" dirty="0"/>
              <a:t>Give examples of primates that demonstrate parental care</a:t>
            </a:r>
          </a:p>
          <a:p>
            <a:pPr lvl="1"/>
            <a:r>
              <a:rPr lang="en-GB" dirty="0"/>
              <a:t>Explain what is meant by social hierarchy</a:t>
            </a:r>
          </a:p>
          <a:p>
            <a:pPr lvl="1"/>
            <a:r>
              <a:rPr lang="en-GB" dirty="0"/>
              <a:t>Give examples of learned social behaviours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27106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- </a:t>
            </a:r>
            <a:r>
              <a:rPr lang="en-GB" dirty="0" err="1"/>
              <a:t>quizziz</a:t>
            </a:r>
            <a:r>
              <a:rPr lang="en-GB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92E8A1-8F6D-4CF9-917F-A923F863F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72816"/>
            <a:ext cx="4896544" cy="4896544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Write notes on social behaviour under the following headings:</a:t>
            </a:r>
          </a:p>
          <a:p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Altruism and kin selection (5)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 Primate behaviour (5)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(</a:t>
            </a:r>
            <a:r>
              <a:rPr lang="en-GB" b="1"/>
              <a:t>10) 2023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397661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0ECA-3988-4DE8-93C7-7B1FF1ADF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PPQ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1071E-9CA4-416A-B07D-8CDC67AEB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2016 – mcq19, paper 2 q14B</a:t>
            </a:r>
          </a:p>
          <a:p>
            <a:r>
              <a:rPr lang="en-GB" dirty="0"/>
              <a:t>2017 – paper 2 q10A q14</a:t>
            </a:r>
          </a:p>
          <a:p>
            <a:r>
              <a:rPr lang="en-GB" dirty="0"/>
              <a:t>2018 – MCQ 12, 13, 14</a:t>
            </a:r>
          </a:p>
          <a:p>
            <a:r>
              <a:rPr lang="en-GB" dirty="0"/>
              <a:t>2019 - MCQ 23, 24 Paper 2 q15</a:t>
            </a:r>
          </a:p>
          <a:p>
            <a:r>
              <a:rPr lang="en-GB" dirty="0"/>
              <a:t>2022 – MCQ q 23 </a:t>
            </a:r>
            <a:r>
              <a:rPr lang="en-GB"/>
              <a:t>24 </a:t>
            </a:r>
          </a:p>
          <a:p>
            <a:r>
              <a:rPr lang="en-GB"/>
              <a:t>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9374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9855</TotalTime>
  <Words>1776</Words>
  <Application>Microsoft Office PowerPoint</Application>
  <PresentationFormat>On-screen Show (4:3)</PresentationFormat>
  <Paragraphs>256</Paragraphs>
  <Slides>45</Slides>
  <Notes>8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MS Mincho</vt:lpstr>
      <vt:lpstr>Arial</vt:lpstr>
      <vt:lpstr>Calibri</vt:lpstr>
      <vt:lpstr>Comic Sans MS</vt:lpstr>
      <vt:lpstr>Wingdings</vt:lpstr>
      <vt:lpstr>Office Theme</vt:lpstr>
      <vt:lpstr>Higher Biology </vt:lpstr>
      <vt:lpstr>Success Criteria </vt:lpstr>
      <vt:lpstr>Course Specification</vt:lpstr>
      <vt:lpstr>Starter</vt:lpstr>
      <vt:lpstr>PowerPoint Presentation</vt:lpstr>
      <vt:lpstr>PowerPoint Presentation</vt:lpstr>
      <vt:lpstr>PowerPoint Presentation</vt:lpstr>
      <vt:lpstr>Co-operative Hunting</vt:lpstr>
      <vt:lpstr>Social Defence Strategies</vt:lpstr>
      <vt:lpstr>Success Criteria</vt:lpstr>
      <vt:lpstr>Plenary</vt:lpstr>
      <vt:lpstr>Course Specification</vt:lpstr>
      <vt:lpstr>Starter</vt:lpstr>
      <vt:lpstr>Starter</vt:lpstr>
      <vt:lpstr>Learning Intention</vt:lpstr>
      <vt:lpstr>Success Criteria </vt:lpstr>
      <vt:lpstr>Altruism</vt:lpstr>
      <vt:lpstr>Kin Selection</vt:lpstr>
      <vt:lpstr>The Prisoner’s Dilemma</vt:lpstr>
      <vt:lpstr>Plenary </vt:lpstr>
      <vt:lpstr>Course Specification</vt:lpstr>
      <vt:lpstr>Starter</vt:lpstr>
      <vt:lpstr>Learning Intention</vt:lpstr>
      <vt:lpstr>Success Criteria </vt:lpstr>
      <vt:lpstr>Complex social organization hinges on complex signaling</vt:lpstr>
      <vt:lpstr>Signalling in bees</vt:lpstr>
      <vt:lpstr>Social Insects  </vt:lpstr>
      <vt:lpstr> Social insects</vt:lpstr>
      <vt:lpstr>Plenary</vt:lpstr>
      <vt:lpstr>Course Specification</vt:lpstr>
      <vt:lpstr>Starter</vt:lpstr>
      <vt:lpstr>Starter</vt:lpstr>
      <vt:lpstr>Learning Intention</vt:lpstr>
      <vt:lpstr>Success Criteria </vt:lpstr>
      <vt:lpstr>Primate Behaviour </vt:lpstr>
      <vt:lpstr>PowerPoint Presentation</vt:lpstr>
      <vt:lpstr>Primates and Social Hierarchy </vt:lpstr>
      <vt:lpstr>Primates and Social Hierarchy </vt:lpstr>
      <vt:lpstr>Dominance hierarchies and reconciliation behaviour in chimpanzees</vt:lpstr>
      <vt:lpstr>PowerPoint Presentation</vt:lpstr>
      <vt:lpstr>Ethogram of social behaviour</vt:lpstr>
      <vt:lpstr>Success Criteria</vt:lpstr>
      <vt:lpstr>Plenary - quizziz </vt:lpstr>
      <vt:lpstr>PowerPoint Presentation</vt:lpstr>
      <vt:lpstr>PPQ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Mrs Milmore</cp:lastModifiedBy>
  <cp:revision>45</cp:revision>
  <dcterms:created xsi:type="dcterms:W3CDTF">2021-12-20T09:14:41Z</dcterms:created>
  <dcterms:modified xsi:type="dcterms:W3CDTF">2026-06-09T14:23:00Z</dcterms:modified>
</cp:coreProperties>
</file>