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260" r:id="rId3"/>
    <p:sldId id="257" r:id="rId4"/>
    <p:sldId id="258" r:id="rId5"/>
    <p:sldId id="259" r:id="rId6"/>
    <p:sldId id="271" r:id="rId7"/>
    <p:sldId id="272" r:id="rId8"/>
    <p:sldId id="273" r:id="rId9"/>
    <p:sldId id="274" r:id="rId10"/>
    <p:sldId id="275" r:id="rId11"/>
    <p:sldId id="276" r:id="rId12"/>
    <p:sldId id="277" r:id="rId13"/>
    <p:sldId id="278" r:id="rId14"/>
    <p:sldId id="279" r:id="rId15"/>
    <p:sldId id="265" r:id="rId16"/>
    <p:sldId id="283" r:id="rId17"/>
    <p:sldId id="266" r:id="rId18"/>
    <p:sldId id="280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19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3D1558-3369-46B2-BEAB-9AD047A640D7}" type="datetimeFigureOut">
              <a:rPr lang="en-GB" smtClean="0"/>
              <a:t>02/03/2023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65124F-F4C7-4768-8E5F-BDA9A559E0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65003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  <p:sp>
        <p:nvSpPr>
          <p:cNvPr id="17411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836F926-88BD-4F50-A1E4-0D15A6121934}" type="slidenum">
              <a:rPr lang="en-GB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en-GB"/>
          </a:p>
        </p:txBody>
      </p:sp>
      <p:sp>
        <p:nvSpPr>
          <p:cNvPr id="17412" name="Footer Placeholder 4"/>
          <p:cNvSpPr>
            <a:spLocks noGrp="1"/>
          </p:cNvSpPr>
          <p:nvPr>
            <p:ph type="ftr" sz="quarter" idx="4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/>
              <a:t>Metabolism and Survival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  <p:sp>
        <p:nvSpPr>
          <p:cNvPr id="17411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836F926-88BD-4F50-A1E4-0D15A6121934}" type="slidenum">
              <a:rPr lang="en-GB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en-GB"/>
          </a:p>
        </p:txBody>
      </p:sp>
      <p:sp>
        <p:nvSpPr>
          <p:cNvPr id="17412" name="Footer Placeholder 4"/>
          <p:cNvSpPr>
            <a:spLocks noGrp="1"/>
          </p:cNvSpPr>
          <p:nvPr>
            <p:ph type="ftr" sz="quarter" idx="4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/>
              <a:t>Metabolism and Survival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  <p:sp>
        <p:nvSpPr>
          <p:cNvPr id="17411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836F926-88BD-4F50-A1E4-0D15A6121934}" type="slidenum">
              <a:rPr lang="en-GB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en-GB"/>
          </a:p>
        </p:txBody>
      </p:sp>
      <p:sp>
        <p:nvSpPr>
          <p:cNvPr id="17412" name="Footer Placeholder 4"/>
          <p:cNvSpPr>
            <a:spLocks noGrp="1"/>
          </p:cNvSpPr>
          <p:nvPr>
            <p:ph type="ftr" sz="quarter" idx="4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/>
              <a:t>Metabolism and Survival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  <p:sp>
        <p:nvSpPr>
          <p:cNvPr id="17411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836F926-88BD-4F50-A1E4-0D15A6121934}" type="slidenum">
              <a:rPr lang="en-GB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en-GB"/>
          </a:p>
        </p:txBody>
      </p:sp>
      <p:sp>
        <p:nvSpPr>
          <p:cNvPr id="17412" name="Footer Placeholder 4"/>
          <p:cNvSpPr>
            <a:spLocks noGrp="1"/>
          </p:cNvSpPr>
          <p:nvPr>
            <p:ph type="ftr" sz="quarter" idx="4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/>
              <a:t>Metabolism and Survival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  <p:sp>
        <p:nvSpPr>
          <p:cNvPr id="17411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836F926-88BD-4F50-A1E4-0D15A6121934}" type="slidenum">
              <a:rPr lang="en-GB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</a:t>
            </a:fld>
            <a:endParaRPr lang="en-GB"/>
          </a:p>
        </p:txBody>
      </p:sp>
      <p:sp>
        <p:nvSpPr>
          <p:cNvPr id="17412" name="Footer Placeholder 4"/>
          <p:cNvSpPr>
            <a:spLocks noGrp="1"/>
          </p:cNvSpPr>
          <p:nvPr>
            <p:ph type="ftr" sz="quarter" idx="4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/>
              <a:t>Metabolism and Survival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  <p:sp>
        <p:nvSpPr>
          <p:cNvPr id="17411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836F926-88BD-4F50-A1E4-0D15A6121934}" type="slidenum">
              <a:rPr lang="en-GB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11</a:t>
            </a:fld>
            <a:endParaRPr lang="en-GB"/>
          </a:p>
        </p:txBody>
      </p:sp>
      <p:sp>
        <p:nvSpPr>
          <p:cNvPr id="17412" name="Footer Placeholder 4"/>
          <p:cNvSpPr>
            <a:spLocks noGrp="1"/>
          </p:cNvSpPr>
          <p:nvPr>
            <p:ph type="ftr" sz="quarter" idx="4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/>
              <a:t>Metabolism and Survival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  <p:sp>
        <p:nvSpPr>
          <p:cNvPr id="17411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836F926-88BD-4F50-A1E4-0D15A6121934}" type="slidenum">
              <a:rPr lang="en-GB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12</a:t>
            </a:fld>
            <a:endParaRPr lang="en-GB"/>
          </a:p>
        </p:txBody>
      </p:sp>
      <p:sp>
        <p:nvSpPr>
          <p:cNvPr id="17412" name="Footer Placeholder 4"/>
          <p:cNvSpPr>
            <a:spLocks noGrp="1"/>
          </p:cNvSpPr>
          <p:nvPr>
            <p:ph type="ftr" sz="quarter" idx="4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/>
              <a:t>Metabolism and Survival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  <p:sp>
        <p:nvSpPr>
          <p:cNvPr id="17411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836F926-88BD-4F50-A1E4-0D15A6121934}" type="slidenum">
              <a:rPr lang="en-GB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13</a:t>
            </a:fld>
            <a:endParaRPr lang="en-GB"/>
          </a:p>
        </p:txBody>
      </p:sp>
      <p:sp>
        <p:nvSpPr>
          <p:cNvPr id="17412" name="Footer Placeholder 4"/>
          <p:cNvSpPr>
            <a:spLocks noGrp="1"/>
          </p:cNvSpPr>
          <p:nvPr>
            <p:ph type="ftr" sz="quarter" idx="4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/>
              <a:t>Metabolism and Survival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  <p:sp>
        <p:nvSpPr>
          <p:cNvPr id="17411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836F926-88BD-4F50-A1E4-0D15A6121934}" type="slidenum">
              <a:rPr lang="en-GB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14</a:t>
            </a:fld>
            <a:endParaRPr lang="en-GB"/>
          </a:p>
        </p:txBody>
      </p:sp>
      <p:sp>
        <p:nvSpPr>
          <p:cNvPr id="17412" name="Footer Placeholder 4"/>
          <p:cNvSpPr>
            <a:spLocks noGrp="1"/>
          </p:cNvSpPr>
          <p:nvPr>
            <p:ph type="ftr" sz="quarter" idx="4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/>
              <a:t>Metabolism and Survival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2012 RH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65124F-F4C7-4768-8E5F-BDA9A559E0FD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96167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66580-5744-44AC-AD04-8910D96210E0}" type="datetimeFigureOut">
              <a:rPr lang="en-GB" smtClean="0"/>
              <a:t>02/03/2023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89A44-ACDD-47FA-BF09-AE5C36244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2683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66580-5744-44AC-AD04-8910D96210E0}" type="datetimeFigureOut">
              <a:rPr lang="en-GB" smtClean="0"/>
              <a:t>02/03/2023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89A44-ACDD-47FA-BF09-AE5C36244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59850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66580-5744-44AC-AD04-8910D96210E0}" type="datetimeFigureOut">
              <a:rPr lang="en-GB" smtClean="0"/>
              <a:t>02/03/2023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89A44-ACDD-47FA-BF09-AE5C36244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86595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66580-5744-44AC-AD04-8910D96210E0}" type="datetimeFigureOut">
              <a:rPr lang="en-GB" smtClean="0"/>
              <a:t>02/03/2023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89A44-ACDD-47FA-BF09-AE5C36244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44711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66580-5744-44AC-AD04-8910D96210E0}" type="datetimeFigureOut">
              <a:rPr lang="en-GB" smtClean="0"/>
              <a:t>02/03/2023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89A44-ACDD-47FA-BF09-AE5C36244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03981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66580-5744-44AC-AD04-8910D96210E0}" type="datetimeFigureOut">
              <a:rPr lang="en-GB" smtClean="0"/>
              <a:t>02/03/2023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89A44-ACDD-47FA-BF09-AE5C36244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47476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66580-5744-44AC-AD04-8910D96210E0}" type="datetimeFigureOut">
              <a:rPr lang="en-GB" smtClean="0"/>
              <a:t>02/03/2023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89A44-ACDD-47FA-BF09-AE5C36244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56465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66580-5744-44AC-AD04-8910D96210E0}" type="datetimeFigureOut">
              <a:rPr lang="en-GB" smtClean="0"/>
              <a:t>02/03/2023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89A44-ACDD-47FA-BF09-AE5C36244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34689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66580-5744-44AC-AD04-8910D96210E0}" type="datetimeFigureOut">
              <a:rPr lang="en-GB" smtClean="0"/>
              <a:t>02/03/2023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89A44-ACDD-47FA-BF09-AE5C36244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76223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66580-5744-44AC-AD04-8910D96210E0}" type="datetimeFigureOut">
              <a:rPr lang="en-GB" smtClean="0"/>
              <a:t>02/03/2023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89A44-ACDD-47FA-BF09-AE5C36244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76241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66580-5744-44AC-AD04-8910D96210E0}" type="datetimeFigureOut">
              <a:rPr lang="en-GB" smtClean="0"/>
              <a:t>02/03/2023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89A44-ACDD-47FA-BF09-AE5C36244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53610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066580-5744-44AC-AD04-8910D96210E0}" type="datetimeFigureOut">
              <a:rPr lang="en-GB" smtClean="0"/>
              <a:t>02/03/2023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B89A44-ACDD-47FA-BF09-AE5C36244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0690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Higher Biology 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/>
              <a:t>Unit 3</a:t>
            </a:r>
          </a:p>
          <a:p>
            <a:r>
              <a:rPr lang="en-GB" dirty="0" smtClean="0"/>
              <a:t>KA 5 - Symbiosis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299579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Course Specification</a:t>
            </a:r>
            <a:endParaRPr lang="en-GB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556792"/>
            <a:ext cx="7970945" cy="36724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681" y="5373216"/>
            <a:ext cx="8139033" cy="10801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93604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1196" y="53752"/>
            <a:ext cx="8229600" cy="782960"/>
          </a:xfrm>
        </p:spPr>
        <p:txBody>
          <a:bodyPr/>
          <a:lstStyle/>
          <a:p>
            <a:r>
              <a:rPr lang="en-GB" dirty="0" smtClean="0"/>
              <a:t>Starter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636" y="836711"/>
            <a:ext cx="6516724" cy="5897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012447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Learning Intention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By the end of the key are I will be able to:</a:t>
            </a:r>
          </a:p>
          <a:p>
            <a:r>
              <a:rPr lang="en-GB" dirty="0" smtClean="0"/>
              <a:t>Describe symbiosis, mutualism and parasitism</a:t>
            </a:r>
          </a:p>
          <a:p>
            <a:r>
              <a:rPr lang="en-GB" dirty="0" smtClean="0"/>
              <a:t>Explain parasite transmission</a:t>
            </a:r>
          </a:p>
          <a:p>
            <a:r>
              <a:rPr lang="en-GB" dirty="0" smtClean="0"/>
              <a:t>Give examples of parasite life cycles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593008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Success Criteria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81128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GB" b="1" dirty="0" smtClean="0"/>
              <a:t>I Can</a:t>
            </a:r>
            <a:r>
              <a:rPr lang="en-GB" b="1" dirty="0"/>
              <a:t>.. </a:t>
            </a:r>
            <a:endParaRPr lang="en-GB" dirty="0"/>
          </a:p>
          <a:p>
            <a:r>
              <a:rPr lang="en-GB" dirty="0"/>
              <a:t>Define the term symbiosis</a:t>
            </a:r>
          </a:p>
          <a:p>
            <a:r>
              <a:rPr lang="en-GB" dirty="0"/>
              <a:t>Define the terms parasitism and mutualism</a:t>
            </a:r>
          </a:p>
          <a:p>
            <a:r>
              <a:rPr lang="en-GB" dirty="0"/>
              <a:t>Explain the difference between parasitism and mutualism</a:t>
            </a:r>
          </a:p>
          <a:p>
            <a:r>
              <a:rPr lang="en-GB" dirty="0"/>
              <a:t>Describe the differences between </a:t>
            </a:r>
            <a:r>
              <a:rPr lang="en-GB" dirty="0" err="1"/>
              <a:t>endo</a:t>
            </a:r>
            <a:r>
              <a:rPr lang="en-GB" dirty="0"/>
              <a:t>- and </a:t>
            </a:r>
            <a:r>
              <a:rPr lang="en-GB" dirty="0" err="1"/>
              <a:t>ectoparasites</a:t>
            </a:r>
            <a:endParaRPr lang="en-GB" dirty="0"/>
          </a:p>
          <a:p>
            <a:r>
              <a:rPr lang="en-GB" dirty="0"/>
              <a:t>List three ways in which parasites can be transmitted between hosts</a:t>
            </a:r>
          </a:p>
          <a:p>
            <a:r>
              <a:rPr lang="en-GB" dirty="0"/>
              <a:t>Describe the difference between a direct and indirect life cycle</a:t>
            </a:r>
          </a:p>
          <a:p>
            <a:r>
              <a:rPr lang="en-GB" dirty="0"/>
              <a:t>Give the advantages of a parasite using a secondary host</a:t>
            </a:r>
          </a:p>
        </p:txBody>
      </p:sp>
    </p:spTree>
    <p:extLst>
      <p:ext uri="{BB962C8B-B14F-4D97-AF65-F5344CB8AC3E}">
        <p14:creationId xmlns:p14="http://schemas.microsoft.com/office/powerpoint/2010/main" val="34405512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Symbiosis</a:t>
            </a:r>
            <a:endParaRPr lang="en-GB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mtClean="0"/>
              <a:t>Symbiosis is the co-evolved intimate relationship between two different species.</a:t>
            </a:r>
          </a:p>
          <a:p>
            <a:endParaRPr lang="en-GB" smtClean="0"/>
          </a:p>
          <a:p>
            <a:r>
              <a:rPr lang="en-GB" smtClean="0"/>
              <a:t>e.g. the relationship between nitrogen fixing bacteria and leguminous plant roots</a:t>
            </a:r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3707396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Symbiosis</a:t>
            </a:r>
            <a:endParaRPr lang="en-GB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mtClean="0"/>
              <a:t>There are two categories of symbiosis:</a:t>
            </a:r>
            <a:endParaRPr lang="en-GB" dirty="0" smtClean="0"/>
          </a:p>
        </p:txBody>
      </p:sp>
      <p:sp>
        <p:nvSpPr>
          <p:cNvPr id="2" name="Rounded Rectangle 1"/>
          <p:cNvSpPr/>
          <p:nvPr/>
        </p:nvSpPr>
        <p:spPr>
          <a:xfrm>
            <a:off x="3347864" y="2204864"/>
            <a:ext cx="1656184" cy="64807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latin typeface="Comic Sans MS" panose="030F0702030302020204" pitchFamily="66" charset="0"/>
              </a:rPr>
              <a:t>Symbiosis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1295809" y="3549967"/>
            <a:ext cx="1728192" cy="792088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latin typeface="Comic Sans MS" panose="030F0702030302020204" pitchFamily="66" charset="0"/>
              </a:rPr>
              <a:t>Parasitism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5254722" y="3549967"/>
            <a:ext cx="1728192" cy="792088"/>
          </a:xfrm>
          <a:prstGeom prst="round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latin typeface="Comic Sans MS" panose="030F0702030302020204" pitchFamily="66" charset="0"/>
              </a:rPr>
              <a:t>Mutualism</a:t>
            </a:r>
            <a:endParaRPr lang="en-GB" dirty="0">
              <a:latin typeface="Comic Sans MS" panose="030F0702030302020204" pitchFamily="66" charset="0"/>
            </a:endParaRPr>
          </a:p>
        </p:txBody>
      </p:sp>
      <p:cxnSp>
        <p:nvCxnSpPr>
          <p:cNvPr id="9" name="Straight Connector 8"/>
          <p:cNvCxnSpPr>
            <a:stCxn id="2" idx="2"/>
          </p:cNvCxnSpPr>
          <p:nvPr/>
        </p:nvCxnSpPr>
        <p:spPr>
          <a:xfrm>
            <a:off x="4175956" y="2852936"/>
            <a:ext cx="0" cy="33985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2159905" y="3194790"/>
            <a:ext cx="403210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2150768" y="3194790"/>
            <a:ext cx="0" cy="33109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6202216" y="3194790"/>
            <a:ext cx="0" cy="33109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683568" y="5013175"/>
            <a:ext cx="616226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dirty="0" smtClean="0">
                <a:latin typeface="Comic Sans MS" panose="030F0702030302020204" pitchFamily="66" charset="0"/>
              </a:rPr>
              <a:t>(Find out about commensalism) </a:t>
            </a:r>
            <a:endParaRPr lang="en-GB" sz="32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51086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Parasitism</a:t>
            </a:r>
            <a:endParaRPr lang="en-GB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GB" smtClean="0"/>
              <a:t>Parasitism is a relationship between two organisms where one organism benefits and another organism is harmed.</a:t>
            </a:r>
          </a:p>
          <a:p>
            <a:r>
              <a:rPr lang="en-GB" smtClean="0"/>
              <a:t>A parasite lives on another organism called the host.</a:t>
            </a:r>
          </a:p>
          <a:p>
            <a:r>
              <a:rPr lang="en-GB" smtClean="0"/>
              <a:t>The parasite obtains nutrition and energy from the host which benefits the parasite.</a:t>
            </a:r>
          </a:p>
          <a:p>
            <a:r>
              <a:rPr lang="en-GB" smtClean="0"/>
              <a:t>The host is harmed  by the loss of these resources.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70321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Parasitism</a:t>
            </a:r>
            <a:endParaRPr lang="en-GB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Some parasites are </a:t>
            </a:r>
            <a:r>
              <a:rPr lang="en-GB" dirty="0" err="1" smtClean="0"/>
              <a:t>ectoparasites</a:t>
            </a:r>
            <a:r>
              <a:rPr lang="en-GB" dirty="0" smtClean="0"/>
              <a:t> and live on the outer skin of the host</a:t>
            </a:r>
          </a:p>
          <a:p>
            <a:pPr marL="0" indent="0">
              <a:buNone/>
            </a:pPr>
            <a:r>
              <a:rPr lang="en-GB" dirty="0" smtClean="0"/>
              <a:t>e.g. ticks, leeches, fleas</a:t>
            </a:r>
          </a:p>
          <a:p>
            <a:endParaRPr lang="en-GB" dirty="0" smtClean="0"/>
          </a:p>
          <a:p>
            <a:endParaRPr lang="en-GB" dirty="0"/>
          </a:p>
        </p:txBody>
      </p:sp>
      <p:pic>
        <p:nvPicPr>
          <p:cNvPr id="9" name="Picture 1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8634" y="4111992"/>
            <a:ext cx="1828800" cy="17811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2" descr="Leech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7759" y="3778253"/>
            <a:ext cx="1512888" cy="227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2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4111992"/>
            <a:ext cx="2133600" cy="17160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0924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Parasitism</a:t>
            </a:r>
            <a:endParaRPr lang="en-GB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mtClean="0"/>
              <a:t>Some parasites are endoparasites and live inside the host.</a:t>
            </a:r>
          </a:p>
          <a:p>
            <a:r>
              <a:rPr lang="en-GB" smtClean="0"/>
              <a:t>e.g. tapeworm, malarial Plasmodium</a:t>
            </a:r>
            <a:endParaRPr lang="en-GB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8512" y="3645024"/>
            <a:ext cx="3810000" cy="2859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79420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Parasitism</a:t>
            </a:r>
            <a:endParaRPr lang="en-GB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GB" dirty="0" smtClean="0"/>
              <a:t>Parasites can be transmitted to new hosts by a variety of mechanisms:</a:t>
            </a:r>
          </a:p>
          <a:p>
            <a:endParaRPr lang="en-GB" dirty="0" smtClean="0"/>
          </a:p>
          <a:p>
            <a:pPr lvl="1">
              <a:buFont typeface="Arial" panose="020B0604020202020204" pitchFamily="34" charset="0"/>
              <a:buChar char="•"/>
            </a:pPr>
            <a:r>
              <a:rPr lang="en-GB" dirty="0" smtClean="0"/>
              <a:t>Direct contact (passed from one host to another e.g. lice)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dirty="0" smtClean="0"/>
              <a:t>Releasing  resistant stages (eggs are released into environment and wait e.g. tapeworms)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dirty="0" smtClean="0"/>
              <a:t>Using vectors (carried by another organisms e.g. plasmodium (malaria) in mosquitos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94160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Primary and Secondary hosts</a:t>
            </a:r>
            <a:endParaRPr lang="en-GB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smtClean="0"/>
              <a:t>A primary host is used in a parasitic direct life cycle.</a:t>
            </a:r>
          </a:p>
          <a:p>
            <a:r>
              <a:rPr lang="en-GB" smtClean="0"/>
              <a:t>Only one species of host is used in this case.</a:t>
            </a:r>
          </a:p>
          <a:p>
            <a:endParaRPr lang="en-GB" smtClean="0"/>
          </a:p>
          <a:p>
            <a:r>
              <a:rPr lang="en-GB" smtClean="0"/>
              <a:t>A secondary host is a host that a parasite uses for a short time along with a primary host to ensure that the parasitic life cycle can be completed. This is an indirect life cycle.</a:t>
            </a:r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1099123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900"/>
          </a:xfrm>
        </p:spPr>
        <p:txBody>
          <a:bodyPr/>
          <a:lstStyle/>
          <a:p>
            <a:pPr eaLnBrk="1" hangingPunct="1"/>
            <a:r>
              <a:rPr lang="en-GB" sz="4000" dirty="0" smtClean="0">
                <a:latin typeface="Comic Sans MS" pitchFamily="66" charset="0"/>
              </a:rPr>
              <a:t>Mutualism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289855"/>
            <a:ext cx="4941094" cy="5163481"/>
          </a:xfrm>
        </p:spPr>
        <p:txBody>
          <a:bodyPr>
            <a:normAutofit/>
          </a:bodyPr>
          <a:lstStyle/>
          <a:p>
            <a:r>
              <a:rPr lang="en-GB" dirty="0" smtClean="0">
                <a:latin typeface="Comic Sans MS" panose="030F0702030302020204" pitchFamily="66" charset="0"/>
              </a:rPr>
              <a:t>Mutualism is an interdependent relationship between two organisms where both organisms benefit.</a:t>
            </a:r>
          </a:p>
          <a:p>
            <a:r>
              <a:rPr lang="en-GB" dirty="0" smtClean="0">
                <a:latin typeface="Comic Sans MS" panose="030F0702030302020204" pitchFamily="66" charset="0"/>
              </a:rPr>
              <a:t>e.g. lichens are composed of fungus and algae in a beneficial relationship</a:t>
            </a:r>
            <a:endParaRPr lang="en-GB" dirty="0">
              <a:latin typeface="Comic Sans MS" panose="030F0702030302020204" pitchFamily="66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4806" y="1268760"/>
            <a:ext cx="3170237" cy="44637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6465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Mutualism</a:t>
            </a:r>
            <a:endParaRPr lang="en-GB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e.g. herbivores have special cellulose digesting microorganisms in their stomachs.</a:t>
            </a:r>
            <a:endParaRPr lang="en-GB" dirty="0" smtClean="0"/>
          </a:p>
        </p:txBody>
      </p:sp>
      <p:sp>
        <p:nvSpPr>
          <p:cNvPr id="2" name="TextBox 1"/>
          <p:cNvSpPr txBox="1"/>
          <p:nvPr/>
        </p:nvSpPr>
        <p:spPr>
          <a:xfrm>
            <a:off x="467544" y="4221088"/>
            <a:ext cx="6939582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latin typeface="Comic Sans MS" panose="030F0702030302020204" pitchFamily="66" charset="0"/>
              </a:rPr>
              <a:t>As we depend on ruminants (sheep, cattle) for food and </a:t>
            </a:r>
            <a:r>
              <a:rPr lang="en-GB" sz="3200" dirty="0" smtClean="0">
                <a:latin typeface="Comic Sans MS" panose="030F0702030302020204" pitchFamily="66" charset="0"/>
              </a:rPr>
              <a:t>products this </a:t>
            </a:r>
            <a:r>
              <a:rPr lang="en-GB" sz="3200" dirty="0">
                <a:latin typeface="Comic Sans MS" panose="030F0702030302020204" pitchFamily="66" charset="0"/>
              </a:rPr>
              <a:t>symbiosis is of great economic </a:t>
            </a:r>
            <a:r>
              <a:rPr lang="en-GB" sz="3200" dirty="0" smtClean="0">
                <a:latin typeface="Comic Sans MS" panose="030F0702030302020204" pitchFamily="66" charset="0"/>
              </a:rPr>
              <a:t>importance</a:t>
            </a:r>
            <a:endParaRPr lang="en-GB" sz="32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58571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Success Criteria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8112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2200" b="1" dirty="0"/>
              <a:t>I Can</a:t>
            </a:r>
            <a:r>
              <a:rPr lang="en-GB" sz="2200" b="1" dirty="0" smtClean="0"/>
              <a:t>..</a:t>
            </a:r>
            <a:endParaRPr lang="en-GB" sz="2200" dirty="0"/>
          </a:p>
          <a:p>
            <a:r>
              <a:rPr lang="en-GB" sz="2200" dirty="0"/>
              <a:t>Define the term symbiosis</a:t>
            </a:r>
          </a:p>
          <a:p>
            <a:r>
              <a:rPr lang="en-GB" sz="2200" dirty="0"/>
              <a:t>Define the terms parasitism and mutualism</a:t>
            </a:r>
          </a:p>
          <a:p>
            <a:r>
              <a:rPr lang="en-GB" sz="2200" dirty="0"/>
              <a:t>Explain the difference between parasitism and mutualism</a:t>
            </a:r>
          </a:p>
          <a:p>
            <a:r>
              <a:rPr lang="en-GB" sz="2200" dirty="0"/>
              <a:t>Describe the differences between </a:t>
            </a:r>
            <a:r>
              <a:rPr lang="en-GB" sz="2200" dirty="0" err="1"/>
              <a:t>endo</a:t>
            </a:r>
            <a:r>
              <a:rPr lang="en-GB" sz="2200" dirty="0"/>
              <a:t>- and </a:t>
            </a:r>
            <a:r>
              <a:rPr lang="en-GB" sz="2200" dirty="0" err="1"/>
              <a:t>ectoparasites</a:t>
            </a:r>
            <a:endParaRPr lang="en-GB" sz="2200" dirty="0"/>
          </a:p>
          <a:p>
            <a:r>
              <a:rPr lang="en-GB" sz="2200" dirty="0"/>
              <a:t>List three ways in which parasites can be transmitted between hosts</a:t>
            </a:r>
          </a:p>
          <a:p>
            <a:r>
              <a:rPr lang="en-GB" sz="2200" dirty="0"/>
              <a:t>Describe the difference between a direct and indirect life cycle</a:t>
            </a:r>
          </a:p>
          <a:p>
            <a:r>
              <a:rPr lang="en-GB" sz="2200" dirty="0"/>
              <a:t>Give the advantages of a parasite using a secondary host</a:t>
            </a:r>
          </a:p>
          <a:p>
            <a:r>
              <a:rPr lang="en-GB" sz="2200" dirty="0"/>
              <a:t>Give examples of mutualistic relationships</a:t>
            </a:r>
          </a:p>
        </p:txBody>
      </p:sp>
    </p:spTree>
    <p:extLst>
      <p:ext uri="{BB962C8B-B14F-4D97-AF65-F5344CB8AC3E}">
        <p14:creationId xmlns:p14="http://schemas.microsoft.com/office/powerpoint/2010/main" val="33327106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652934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Plenary</a:t>
            </a:r>
            <a:endParaRPr lang="en-GB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836712"/>
            <a:ext cx="6336704" cy="58629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224561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Essay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Give an account of parasitism and mutualism as types of symbiosis. </a:t>
            </a:r>
            <a:r>
              <a:rPr lang="en-GB" dirty="0" smtClean="0"/>
              <a:t>(8)</a:t>
            </a:r>
            <a:r>
              <a:rPr lang="en-GB" dirty="0"/>
              <a:t>	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103980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6192688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GB" b="1" dirty="0"/>
              <a:t>Parasitism </a:t>
            </a:r>
            <a:endParaRPr lang="en-GB" dirty="0"/>
          </a:p>
          <a:p>
            <a:pPr marL="0" indent="0">
              <a:buNone/>
            </a:pPr>
            <a:r>
              <a:rPr lang="en-GB" dirty="0"/>
              <a:t>1. symbiosis relationship/association between two different species </a:t>
            </a:r>
          </a:p>
          <a:p>
            <a:pPr marL="0" indent="0">
              <a:buNone/>
            </a:pPr>
            <a:r>
              <a:rPr lang="en-GB" dirty="0"/>
              <a:t>2. coevolution/coevolved </a:t>
            </a:r>
          </a:p>
          <a:p>
            <a:pPr marL="0" indent="0">
              <a:buNone/>
            </a:pPr>
            <a:r>
              <a:rPr lang="en-GB" dirty="0"/>
              <a:t>3. parasites gain energy/resources/nutrients </a:t>
            </a:r>
          </a:p>
          <a:p>
            <a:pPr marL="0" indent="0">
              <a:buNone/>
            </a:pPr>
            <a:r>
              <a:rPr lang="en-GB" dirty="0"/>
              <a:t>4. host is harmed by/made weaker by these losses OR one benefits and the other is harmed </a:t>
            </a:r>
          </a:p>
          <a:p>
            <a:pPr marL="0" indent="0">
              <a:buNone/>
            </a:pPr>
            <a:r>
              <a:rPr lang="en-GB" dirty="0"/>
              <a:t>5. parasites can have limited metabolism </a:t>
            </a:r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6</a:t>
            </a:r>
            <a:r>
              <a:rPr lang="en-GB" dirty="0"/>
              <a:t>. often cannot survive outside host/reproduction requires host OR obligate </a:t>
            </a:r>
          </a:p>
          <a:p>
            <a:pPr marL="0" indent="0">
              <a:buNone/>
            </a:pPr>
            <a:r>
              <a:rPr lang="en-GB" dirty="0"/>
              <a:t>7. transmission/transfer method to new host or vector </a:t>
            </a:r>
            <a:r>
              <a:rPr lang="en-GB" dirty="0" err="1"/>
              <a:t>eg</a:t>
            </a:r>
            <a:r>
              <a:rPr lang="en-GB" dirty="0"/>
              <a:t> direct contact/resistant stage </a:t>
            </a:r>
          </a:p>
          <a:p>
            <a:pPr marL="0" indent="0">
              <a:buNone/>
            </a:pPr>
            <a:r>
              <a:rPr lang="en-GB" dirty="0"/>
              <a:t>8. secondary hosts as vector </a:t>
            </a:r>
          </a:p>
          <a:p>
            <a:pPr marL="0" indent="0">
              <a:buNone/>
            </a:pPr>
            <a:r>
              <a:rPr lang="en-GB" dirty="0"/>
              <a:t>9. e.g. of parasite and host 	</a:t>
            </a:r>
          </a:p>
          <a:p>
            <a:pPr marL="0" indent="0">
              <a:buNone/>
            </a:pPr>
            <a:r>
              <a:rPr lang="en-GB" b="1" dirty="0"/>
              <a:t>Mutualism </a:t>
            </a:r>
            <a:endParaRPr lang="en-GB" dirty="0"/>
          </a:p>
          <a:p>
            <a:pPr marL="0" indent="0">
              <a:buNone/>
            </a:pPr>
            <a:r>
              <a:rPr lang="en-GB" dirty="0"/>
              <a:t>10. mutualism involves benefit for both species </a:t>
            </a:r>
          </a:p>
          <a:p>
            <a:pPr marL="0" indent="0">
              <a:buNone/>
            </a:pPr>
            <a:r>
              <a:rPr lang="en-GB" dirty="0"/>
              <a:t>11. interdependent relationship OR one cannot live without the other </a:t>
            </a:r>
          </a:p>
          <a:p>
            <a:pPr marL="0" indent="0">
              <a:buNone/>
            </a:pPr>
            <a:r>
              <a:rPr lang="en-GB" dirty="0"/>
              <a:t>12. example of mutualism </a:t>
            </a:r>
          </a:p>
          <a:p>
            <a:pPr marL="0" indent="0">
              <a:buNone/>
            </a:pPr>
            <a:r>
              <a:rPr lang="en-GB" dirty="0"/>
              <a:t>13. benefits to one described </a:t>
            </a:r>
          </a:p>
          <a:p>
            <a:pPr marL="0" indent="0">
              <a:buNone/>
            </a:pPr>
            <a:r>
              <a:rPr lang="en-GB" dirty="0"/>
              <a:t>14. benefits to other described 	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89064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1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</TotalTime>
  <Words>616</Words>
  <Application>Microsoft Office PowerPoint</Application>
  <PresentationFormat>On-screen Show (4:3)</PresentationFormat>
  <Paragraphs>106</Paragraphs>
  <Slides>18</Slides>
  <Notes>10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Higher Biology </vt:lpstr>
      <vt:lpstr>Course Specification</vt:lpstr>
      <vt:lpstr>Starter</vt:lpstr>
      <vt:lpstr>Learning Intention</vt:lpstr>
      <vt:lpstr>Success Criteria </vt:lpstr>
      <vt:lpstr>Symbiosis</vt:lpstr>
      <vt:lpstr>Symbiosis</vt:lpstr>
      <vt:lpstr>Parasitism</vt:lpstr>
      <vt:lpstr>Parasitism</vt:lpstr>
      <vt:lpstr>Parasitism</vt:lpstr>
      <vt:lpstr>Parasitism</vt:lpstr>
      <vt:lpstr>Primary and Secondary hosts</vt:lpstr>
      <vt:lpstr>Mutualism</vt:lpstr>
      <vt:lpstr>Mutualism</vt:lpstr>
      <vt:lpstr>Success Criteria</vt:lpstr>
      <vt:lpstr>Plenary</vt:lpstr>
      <vt:lpstr>Essay </vt:lpstr>
      <vt:lpstr>PowerPoint Presentation</vt:lpstr>
    </vt:vector>
  </TitlesOfParts>
  <Company>Glasgow City Council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S3 Biology</dc:title>
  <dc:creator>GLawson (Hillpark)</dc:creator>
  <cp:lastModifiedBy>GLawson (Hillpark)</cp:lastModifiedBy>
  <cp:revision>12</cp:revision>
  <dcterms:created xsi:type="dcterms:W3CDTF">2021-12-20T09:14:41Z</dcterms:created>
  <dcterms:modified xsi:type="dcterms:W3CDTF">2023-03-02T11:25:29Z</dcterms:modified>
</cp:coreProperties>
</file>